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29" d="100"/>
          <a:sy n="29" d="100"/>
        </p:scale>
        <p:origin x="-24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7F2283-1834-4451-B17C-CDE3CBC6E86F}" type="datetimeFigureOut">
              <a:rPr lang="en-US" smtClean="0">
                <a:latin typeface="Georgia"/>
              </a:rPr>
              <a:pPr/>
              <a:t>8/1/17</a:t>
            </a:fld>
            <a:endParaRPr lang="en-US">
              <a:latin typeface="Georgia"/>
            </a:endParaRPr>
          </a:p>
        </p:txBody>
      </p:sp>
      <p:sp>
        <p:nvSpPr>
          <p:cNvPr id="17" name="Footer Placeholder 16"/>
          <p:cNvSpPr>
            <a:spLocks noGrp="1"/>
          </p:cNvSpPr>
          <p:nvPr>
            <p:ph type="ftr" sz="quarter" idx="11"/>
          </p:nvPr>
        </p:nvSpPr>
        <p:spPr/>
        <p:txBody>
          <a:bodyPr/>
          <a:lstStyle/>
          <a:p>
            <a:endParaRPr lang="en-US">
              <a:latin typeface="Georgia"/>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defTabSz="914400"/>
            <a:endParaRPr lang="en-US" dirty="0">
              <a:solidFill>
                <a:prstClr val="black"/>
              </a:solidFill>
              <a:latin typeface="Georgia"/>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5639B6F-795D-4F24-B5E9-4944799A7FE2}" type="slidenum">
              <a:rPr lang="en-US" smtClean="0">
                <a:solidFill>
                  <a:srgbClr val="A28E6A">
                    <a:shade val="75000"/>
                  </a:srgbClr>
                </a:solidFill>
                <a:latin typeface="Georgia"/>
              </a:rPr>
              <a:pPr/>
              <a:t>‹#›</a:t>
            </a:fld>
            <a:endParaRPr lang="en-US">
              <a:solidFill>
                <a:srgbClr val="A28E6A">
                  <a:shade val="75000"/>
                </a:srgbClr>
              </a:solidFill>
              <a:latin typeface="Georgia"/>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39523958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F2283-1834-4451-B17C-CDE3CBC6E86F}" type="datetimeFigureOut">
              <a:rPr lang="en-US" smtClean="0">
                <a:latin typeface="Georgia"/>
              </a:rPr>
              <a:pPr/>
              <a:t>8/1/17</a:t>
            </a:fld>
            <a:endParaRPr lang="en-US">
              <a:latin typeface="Georgia"/>
            </a:endParaRPr>
          </a:p>
        </p:txBody>
      </p:sp>
      <p:sp>
        <p:nvSpPr>
          <p:cNvPr id="5" name="Footer Placeholder 4"/>
          <p:cNvSpPr>
            <a:spLocks noGrp="1"/>
          </p:cNvSpPr>
          <p:nvPr>
            <p:ph type="ftr" sz="quarter" idx="11"/>
          </p:nvPr>
        </p:nvSpPr>
        <p:spPr/>
        <p:txBody>
          <a:bodyPr/>
          <a:lstStyle/>
          <a:p>
            <a:endParaRPr lang="en-US">
              <a:latin typeface="Georgia"/>
            </a:endParaRPr>
          </a:p>
        </p:txBody>
      </p:sp>
      <p:sp>
        <p:nvSpPr>
          <p:cNvPr id="6" name="Slide Number Placeholder 5"/>
          <p:cNvSpPr>
            <a:spLocks noGrp="1"/>
          </p:cNvSpPr>
          <p:nvPr>
            <p:ph type="sldNum" sz="quarter" idx="12"/>
          </p:nvPr>
        </p:nvSpPr>
        <p:spPr/>
        <p:txBody>
          <a:bodyPr/>
          <a:lstStyle/>
          <a:p>
            <a:fld id="{A5639B6F-795D-4F24-B5E9-4944799A7FE2}" type="slidenum">
              <a:rPr lang="en-US" smtClean="0">
                <a:solidFill>
                  <a:srgbClr val="A28E6A">
                    <a:shade val="75000"/>
                  </a:srgbClr>
                </a:solidFill>
                <a:latin typeface="Georgia"/>
              </a:rPr>
              <a:pPr/>
              <a:t>‹#›</a:t>
            </a:fld>
            <a:endParaRPr lang="en-US">
              <a:solidFill>
                <a:srgbClr val="A28E6A">
                  <a:shade val="75000"/>
                </a:srgbClr>
              </a:solidFill>
              <a:latin typeface="Georgia"/>
            </a:endParaRPr>
          </a:p>
        </p:txBody>
      </p:sp>
    </p:spTree>
    <p:extLst>
      <p:ext uri="{BB962C8B-B14F-4D97-AF65-F5344CB8AC3E}">
        <p14:creationId xmlns:p14="http://schemas.microsoft.com/office/powerpoint/2010/main" val="81651976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defTabSz="914400"/>
            <a:endParaRPr lang="en-US" dirty="0">
              <a:solidFill>
                <a:prstClr val="black"/>
              </a:solidFill>
              <a:latin typeface="Georgia"/>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6" name="Slide Number Placeholder 5"/>
          <p:cNvSpPr>
            <a:spLocks noGrp="1"/>
          </p:cNvSpPr>
          <p:nvPr>
            <p:ph type="sldNum" sz="quarter" idx="12"/>
          </p:nvPr>
        </p:nvSpPr>
        <p:spPr>
          <a:xfrm>
            <a:off x="6915912" y="3009901"/>
            <a:ext cx="457200" cy="441325"/>
          </a:xfrm>
        </p:spPr>
        <p:txBody>
          <a:bodyPr/>
          <a:lstStyle/>
          <a:p>
            <a:fld id="{A5639B6F-795D-4F24-B5E9-4944799A7FE2}" type="slidenum">
              <a:rPr lang="en-US" smtClean="0">
                <a:solidFill>
                  <a:srgbClr val="A28E6A">
                    <a:shade val="75000"/>
                  </a:srgbClr>
                </a:solidFill>
                <a:latin typeface="Georgia"/>
              </a:rPr>
              <a:pPr/>
              <a:t>‹#›</a:t>
            </a:fld>
            <a:endParaRPr lang="en-US">
              <a:solidFill>
                <a:srgbClr val="A28E6A">
                  <a:shade val="75000"/>
                </a:srgbClr>
              </a:solidFill>
              <a:latin typeface="Georgia"/>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F2283-1834-4451-B17C-CDE3CBC6E86F}" type="datetimeFigureOut">
              <a:rPr lang="en-US" smtClean="0">
                <a:latin typeface="Georgia"/>
              </a:rPr>
              <a:pPr/>
              <a:t>8/1/17</a:t>
            </a:fld>
            <a:endParaRPr lang="en-US">
              <a:latin typeface="Georgia"/>
            </a:endParaRPr>
          </a:p>
        </p:txBody>
      </p:sp>
      <p:sp>
        <p:nvSpPr>
          <p:cNvPr id="5" name="Footer Placeholder 4"/>
          <p:cNvSpPr>
            <a:spLocks noGrp="1"/>
          </p:cNvSpPr>
          <p:nvPr>
            <p:ph type="ftr" sz="quarter" idx="11"/>
          </p:nvPr>
        </p:nvSpPr>
        <p:spPr/>
        <p:txBody>
          <a:bodyPr/>
          <a:lstStyle/>
          <a:p>
            <a:endParaRPr lang="en-US">
              <a:latin typeface="Georgia"/>
            </a:endParaRP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8586589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7F2283-1834-4451-B17C-CDE3CBC6E86F}" type="datetimeFigureOut">
              <a:rPr lang="en-US" smtClean="0">
                <a:latin typeface="Georgia"/>
              </a:rPr>
              <a:pPr/>
              <a:t>8/1/17</a:t>
            </a:fld>
            <a:endParaRPr lang="en-US">
              <a:latin typeface="Georgia"/>
            </a:endParaRPr>
          </a:p>
        </p:txBody>
      </p:sp>
      <p:sp>
        <p:nvSpPr>
          <p:cNvPr id="5" name="Footer Placeholder 4"/>
          <p:cNvSpPr>
            <a:spLocks noGrp="1"/>
          </p:cNvSpPr>
          <p:nvPr>
            <p:ph type="ftr" sz="quarter" idx="11"/>
          </p:nvPr>
        </p:nvSpPr>
        <p:spPr/>
        <p:txBody>
          <a:bodyPr/>
          <a:lstStyle/>
          <a:p>
            <a:endParaRPr lang="en-US">
              <a:latin typeface="Georgia"/>
            </a:endParaRPr>
          </a:p>
        </p:txBody>
      </p:sp>
      <p:sp>
        <p:nvSpPr>
          <p:cNvPr id="6" name="Slide Number Placeholder 5"/>
          <p:cNvSpPr>
            <a:spLocks noGrp="1"/>
          </p:cNvSpPr>
          <p:nvPr>
            <p:ph type="sldNum" sz="quarter" idx="12"/>
          </p:nvPr>
        </p:nvSpPr>
        <p:spPr>
          <a:xfrm>
            <a:off x="4361688" y="1026372"/>
            <a:ext cx="457200" cy="441325"/>
          </a:xfrm>
        </p:spPr>
        <p:txBody>
          <a:bodyPr/>
          <a:lstStyle/>
          <a:p>
            <a:fld id="{A5639B6F-795D-4F24-B5E9-4944799A7FE2}" type="slidenum">
              <a:rPr lang="en-US" smtClean="0">
                <a:solidFill>
                  <a:srgbClr val="A28E6A">
                    <a:shade val="75000"/>
                  </a:srgbClr>
                </a:solidFill>
                <a:latin typeface="Georgia"/>
              </a:rPr>
              <a:pPr/>
              <a:t>‹#›</a:t>
            </a:fld>
            <a:endParaRPr lang="en-US">
              <a:solidFill>
                <a:srgbClr val="A28E6A">
                  <a:shade val="75000"/>
                </a:srgbClr>
              </a:solidFill>
              <a:latin typeface="Georgia"/>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4952483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defTabSz="914400"/>
            <a:endParaRPr lang="en-US" dirty="0">
              <a:solidFill>
                <a:prstClr val="black"/>
              </a:solidFill>
              <a:latin typeface="Georgia"/>
            </a:endParaRPr>
          </a:p>
        </p:txBody>
      </p:sp>
      <p:sp>
        <p:nvSpPr>
          <p:cNvPr id="5" name="Footer Placeholder 4"/>
          <p:cNvSpPr>
            <a:spLocks noGrp="1"/>
          </p:cNvSpPr>
          <p:nvPr>
            <p:ph type="ftr" sz="quarter" idx="11"/>
          </p:nvPr>
        </p:nvSpPr>
        <p:spPr/>
        <p:txBody>
          <a:bodyPr/>
          <a:lstStyle/>
          <a:p>
            <a:endParaRPr lang="en-US">
              <a:latin typeface="Georgia"/>
            </a:endParaRPr>
          </a:p>
        </p:txBody>
      </p:sp>
      <p:sp>
        <p:nvSpPr>
          <p:cNvPr id="4" name="Date Placeholder 3"/>
          <p:cNvSpPr>
            <a:spLocks noGrp="1"/>
          </p:cNvSpPr>
          <p:nvPr>
            <p:ph type="dt" sz="half" idx="10"/>
          </p:nvPr>
        </p:nvSpPr>
        <p:spPr/>
        <p:txBody>
          <a:bodyPr/>
          <a:lstStyle/>
          <a:p>
            <a:fld id="{9D7F2283-1834-4451-B17C-CDE3CBC6E86F}" type="datetimeFigureOut">
              <a:rPr lang="en-US" smtClean="0">
                <a:latin typeface="Georgia"/>
              </a:rPr>
              <a:pPr/>
              <a:t>8/1/17</a:t>
            </a:fld>
            <a:endParaRPr lang="en-US">
              <a:latin typeface="Georgia"/>
            </a:endParaRP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5639B6F-795D-4F24-B5E9-4944799A7FE2}" type="slidenum">
              <a:rPr lang="en-US" smtClean="0">
                <a:solidFill>
                  <a:srgbClr val="A28E6A">
                    <a:shade val="75000"/>
                  </a:srgbClr>
                </a:solidFill>
                <a:latin typeface="Georgia"/>
              </a:rPr>
              <a:pPr/>
              <a:t>‹#›</a:t>
            </a:fld>
            <a:endParaRPr lang="en-US">
              <a:solidFill>
                <a:srgbClr val="A28E6A">
                  <a:shade val="75000"/>
                </a:srgbClr>
              </a:solidFill>
              <a:latin typeface="Georgia"/>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9719930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7F2283-1834-4451-B17C-CDE3CBC6E86F}" type="datetimeFigureOut">
              <a:rPr lang="en-US" smtClean="0">
                <a:latin typeface="Georgia"/>
              </a:rPr>
              <a:pPr/>
              <a:t>8/1/17</a:t>
            </a:fld>
            <a:endParaRPr lang="en-US">
              <a:latin typeface="Georgia"/>
            </a:endParaRPr>
          </a:p>
        </p:txBody>
      </p:sp>
      <p:sp>
        <p:nvSpPr>
          <p:cNvPr id="6" name="Footer Placeholder 5"/>
          <p:cNvSpPr>
            <a:spLocks noGrp="1"/>
          </p:cNvSpPr>
          <p:nvPr>
            <p:ph type="ftr" sz="quarter" idx="11"/>
          </p:nvPr>
        </p:nvSpPr>
        <p:spPr/>
        <p:txBody>
          <a:bodyPr/>
          <a:lstStyle/>
          <a:p>
            <a:endParaRPr lang="en-US">
              <a:latin typeface="Georgia"/>
            </a:endParaRPr>
          </a:p>
        </p:txBody>
      </p:sp>
      <p:sp>
        <p:nvSpPr>
          <p:cNvPr id="7" name="Slide Number Placeholder 6"/>
          <p:cNvSpPr>
            <a:spLocks noGrp="1"/>
          </p:cNvSpPr>
          <p:nvPr>
            <p:ph type="sldNum" sz="quarter" idx="12"/>
          </p:nvPr>
        </p:nvSpPr>
        <p:spPr/>
        <p:txBody>
          <a:bodyPr/>
          <a:lstStyle/>
          <a:p>
            <a:fld id="{A5639B6F-795D-4F24-B5E9-4944799A7FE2}" type="slidenum">
              <a:rPr lang="en-US" smtClean="0">
                <a:solidFill>
                  <a:srgbClr val="A28E6A">
                    <a:shade val="75000"/>
                  </a:srgbClr>
                </a:solidFill>
                <a:latin typeface="Georgia"/>
              </a:rPr>
              <a:pPr/>
              <a:t>‹#›</a:t>
            </a:fld>
            <a:endParaRPr lang="en-US">
              <a:solidFill>
                <a:srgbClr val="A28E6A">
                  <a:shade val="75000"/>
                </a:srgbClr>
              </a:solidFill>
              <a:latin typeface="Georgia"/>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61421890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7F2283-1834-4451-B17C-CDE3CBC6E86F}" type="datetimeFigureOut">
              <a:rPr lang="en-US" smtClean="0">
                <a:latin typeface="Georgia"/>
              </a:rPr>
              <a:pPr/>
              <a:t>8/1/17</a:t>
            </a:fld>
            <a:endParaRPr lang="en-US">
              <a:latin typeface="Georgia"/>
            </a:endParaRPr>
          </a:p>
        </p:txBody>
      </p:sp>
      <p:sp>
        <p:nvSpPr>
          <p:cNvPr id="8" name="Footer Placeholder 7"/>
          <p:cNvSpPr>
            <a:spLocks noGrp="1"/>
          </p:cNvSpPr>
          <p:nvPr>
            <p:ph type="ftr" sz="quarter" idx="11"/>
          </p:nvPr>
        </p:nvSpPr>
        <p:spPr>
          <a:xfrm>
            <a:off x="304800" y="6409944"/>
            <a:ext cx="3581400" cy="365760"/>
          </a:xfrm>
        </p:spPr>
        <p:txBody>
          <a:bodyPr/>
          <a:lstStyle/>
          <a:p>
            <a:endParaRPr lang="en-US">
              <a:latin typeface="Georgia"/>
            </a:endParaRP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defTabSz="914400"/>
            <a:endParaRPr lang="en-US" dirty="0">
              <a:solidFill>
                <a:prstClr val="black"/>
              </a:solidFill>
              <a:latin typeface="Georgia"/>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5639B6F-795D-4F24-B5E9-4944799A7FE2}" type="slidenum">
              <a:rPr lang="en-US" smtClean="0">
                <a:solidFill>
                  <a:srgbClr val="A28E6A">
                    <a:shade val="75000"/>
                  </a:srgbClr>
                </a:solidFill>
                <a:latin typeface="Georgia"/>
              </a:rPr>
              <a:pPr/>
              <a:t>‹#›</a:t>
            </a:fld>
            <a:endParaRPr lang="en-US">
              <a:solidFill>
                <a:srgbClr val="A28E6A">
                  <a:shade val="75000"/>
                </a:srgbClr>
              </a:solidFill>
              <a:latin typeface="Georgia"/>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49012103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7F2283-1834-4451-B17C-CDE3CBC6E86F}" type="datetimeFigureOut">
              <a:rPr lang="en-US" smtClean="0">
                <a:latin typeface="Georgia"/>
              </a:rPr>
              <a:pPr/>
              <a:t>8/1/17</a:t>
            </a:fld>
            <a:endParaRPr lang="en-US">
              <a:latin typeface="Georgia"/>
            </a:endParaRPr>
          </a:p>
        </p:txBody>
      </p:sp>
      <p:sp>
        <p:nvSpPr>
          <p:cNvPr id="4" name="Footer Placeholder 3"/>
          <p:cNvSpPr>
            <a:spLocks noGrp="1"/>
          </p:cNvSpPr>
          <p:nvPr>
            <p:ph type="ftr" sz="quarter" idx="11"/>
          </p:nvPr>
        </p:nvSpPr>
        <p:spPr/>
        <p:txBody>
          <a:bodyPr/>
          <a:lstStyle/>
          <a:p>
            <a:endParaRPr lang="en-US">
              <a:latin typeface="Georgia"/>
            </a:endParaRPr>
          </a:p>
        </p:txBody>
      </p:sp>
      <p:sp>
        <p:nvSpPr>
          <p:cNvPr id="5" name="Slide Number Placeholder 4"/>
          <p:cNvSpPr>
            <a:spLocks noGrp="1"/>
          </p:cNvSpPr>
          <p:nvPr>
            <p:ph type="sldNum" sz="quarter" idx="12"/>
          </p:nvPr>
        </p:nvSpPr>
        <p:spPr>
          <a:xfrm>
            <a:off x="4343400" y="1036020"/>
            <a:ext cx="457200" cy="441325"/>
          </a:xfrm>
        </p:spPr>
        <p:txBody>
          <a:bodyPr/>
          <a:lstStyle/>
          <a:p>
            <a:fld id="{A5639B6F-795D-4F24-B5E9-4944799A7FE2}" type="slidenum">
              <a:rPr lang="en-US" smtClean="0">
                <a:solidFill>
                  <a:srgbClr val="A28E6A">
                    <a:shade val="75000"/>
                  </a:srgbClr>
                </a:solidFill>
                <a:latin typeface="Georgia"/>
              </a:rPr>
              <a:pPr/>
              <a:t>‹#›</a:t>
            </a:fld>
            <a:endParaRPr lang="en-US">
              <a:solidFill>
                <a:srgbClr val="A28E6A">
                  <a:shade val="75000"/>
                </a:srgbClr>
              </a:solidFill>
              <a:latin typeface="Georgia"/>
            </a:endParaRPr>
          </a:p>
        </p:txBody>
      </p:sp>
    </p:spTree>
    <p:extLst>
      <p:ext uri="{BB962C8B-B14F-4D97-AF65-F5344CB8AC3E}">
        <p14:creationId xmlns:p14="http://schemas.microsoft.com/office/powerpoint/2010/main" val="416576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defTabSz="914400"/>
            <a:endParaRPr lang="en-US" dirty="0">
              <a:solidFill>
                <a:prstClr val="black"/>
              </a:solidFill>
              <a:latin typeface="Georgia"/>
            </a:endParaRPr>
          </a:p>
        </p:txBody>
      </p:sp>
      <p:sp>
        <p:nvSpPr>
          <p:cNvPr id="2" name="Date Placeholder 1"/>
          <p:cNvSpPr>
            <a:spLocks noGrp="1"/>
          </p:cNvSpPr>
          <p:nvPr>
            <p:ph type="dt" sz="half" idx="10"/>
          </p:nvPr>
        </p:nvSpPr>
        <p:spPr/>
        <p:txBody>
          <a:bodyPr/>
          <a:lstStyle/>
          <a:p>
            <a:fld id="{9D7F2283-1834-4451-B17C-CDE3CBC6E86F}" type="datetimeFigureOut">
              <a:rPr lang="en-US" smtClean="0">
                <a:latin typeface="Georgia"/>
              </a:rPr>
              <a:pPr/>
              <a:t>8/1/17</a:t>
            </a:fld>
            <a:endParaRPr lang="en-US">
              <a:latin typeface="Georgia"/>
            </a:endParaRPr>
          </a:p>
        </p:txBody>
      </p:sp>
      <p:sp>
        <p:nvSpPr>
          <p:cNvPr id="3" name="Footer Placeholder 2"/>
          <p:cNvSpPr>
            <a:spLocks noGrp="1"/>
          </p:cNvSpPr>
          <p:nvPr>
            <p:ph type="ftr" sz="quarter" idx="11"/>
          </p:nvPr>
        </p:nvSpPr>
        <p:spPr/>
        <p:txBody>
          <a:bodyPr/>
          <a:lstStyle/>
          <a:p>
            <a:endParaRPr lang="en-US">
              <a:latin typeface="Georgia"/>
            </a:endParaRP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5639B6F-795D-4F24-B5E9-4944799A7FE2}"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397042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defTabSz="914400"/>
            <a:endParaRPr lang="en-US" dirty="0">
              <a:solidFill>
                <a:prstClr val="black"/>
              </a:solidFill>
              <a:latin typeface="Georgia"/>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5639B6F-795D-4F24-B5E9-4944799A7FE2}" type="slidenum">
              <a:rPr lang="en-US" smtClean="0">
                <a:solidFill>
                  <a:srgbClr val="A28E6A">
                    <a:shade val="75000"/>
                  </a:srgbClr>
                </a:solidFill>
                <a:latin typeface="Georgia"/>
              </a:rPr>
              <a:pPr/>
              <a:t>‹#›</a:t>
            </a:fld>
            <a:endParaRPr lang="en-US">
              <a:solidFill>
                <a:srgbClr val="A28E6A">
                  <a:shade val="75000"/>
                </a:srgbClr>
              </a:solidFill>
              <a:latin typeface="Georgia"/>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5" name="Date Placeholder 4"/>
          <p:cNvSpPr>
            <a:spLocks noGrp="1"/>
          </p:cNvSpPr>
          <p:nvPr>
            <p:ph type="dt" sz="half" idx="10"/>
          </p:nvPr>
        </p:nvSpPr>
        <p:spPr/>
        <p:txBody>
          <a:bodyPr/>
          <a:lstStyle/>
          <a:p>
            <a:fld id="{9D7F2283-1834-4451-B17C-CDE3CBC6E86F}" type="datetimeFigureOut">
              <a:rPr lang="en-US" smtClean="0">
                <a:latin typeface="Georgia"/>
              </a:rPr>
              <a:pPr/>
              <a:t>8/1/17</a:t>
            </a:fld>
            <a:endParaRPr lang="en-US">
              <a:latin typeface="Georgia"/>
            </a:endParaRPr>
          </a:p>
        </p:txBody>
      </p:sp>
      <p:sp>
        <p:nvSpPr>
          <p:cNvPr id="6" name="Footer Placeholder 5"/>
          <p:cNvSpPr>
            <a:spLocks noGrp="1"/>
          </p:cNvSpPr>
          <p:nvPr>
            <p:ph type="ftr" sz="quarter" idx="11"/>
          </p:nvPr>
        </p:nvSpPr>
        <p:spPr>
          <a:xfrm>
            <a:off x="301752" y="6410848"/>
            <a:ext cx="3383280" cy="365760"/>
          </a:xfrm>
        </p:spPr>
        <p:txBody>
          <a:bodyPr/>
          <a:lstStyle/>
          <a:p>
            <a:endParaRPr lang="en-US">
              <a:latin typeface="Georgia"/>
            </a:endParaRPr>
          </a:p>
        </p:txBody>
      </p:sp>
    </p:spTree>
    <p:extLst>
      <p:ext uri="{BB962C8B-B14F-4D97-AF65-F5344CB8AC3E}">
        <p14:creationId xmlns:p14="http://schemas.microsoft.com/office/powerpoint/2010/main" val="313566645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dirty="0">
              <a:solidFill>
                <a:prstClr val="black"/>
              </a:solidFill>
              <a:latin typeface="Georgia"/>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defTabSz="914400"/>
            <a:endParaRPr lang="en-US" dirty="0">
              <a:solidFill>
                <a:prstClr val="black"/>
              </a:solidFill>
              <a:latin typeface="Georgia"/>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7" name="Slide Number Placeholder 6"/>
          <p:cNvSpPr>
            <a:spLocks noGrp="1"/>
          </p:cNvSpPr>
          <p:nvPr>
            <p:ph type="sldNum" sz="quarter" idx="12"/>
          </p:nvPr>
        </p:nvSpPr>
        <p:spPr>
          <a:xfrm>
            <a:off x="1371600" y="312738"/>
            <a:ext cx="457200" cy="441325"/>
          </a:xfrm>
        </p:spPr>
        <p:txBody>
          <a:bodyPr/>
          <a:lstStyle/>
          <a:p>
            <a:fld id="{A5639B6F-795D-4F24-B5E9-4944799A7FE2}" type="slidenum">
              <a:rPr lang="en-US" smtClean="0">
                <a:solidFill>
                  <a:srgbClr val="A28E6A">
                    <a:shade val="75000"/>
                  </a:srgbClr>
                </a:solidFill>
                <a:latin typeface="Georgia"/>
              </a:rPr>
              <a:pPr/>
              <a:t>‹#›</a:t>
            </a:fld>
            <a:endParaRPr lang="en-US">
              <a:solidFill>
                <a:srgbClr val="A28E6A">
                  <a:shade val="75000"/>
                </a:srgbClr>
              </a:solidFill>
              <a:latin typeface="Georgia"/>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5" name="Date Placeholder 4"/>
          <p:cNvSpPr>
            <a:spLocks noGrp="1"/>
          </p:cNvSpPr>
          <p:nvPr>
            <p:ph type="dt" sz="half" idx="10"/>
          </p:nvPr>
        </p:nvSpPr>
        <p:spPr>
          <a:xfrm>
            <a:off x="5788152" y="6404984"/>
            <a:ext cx="3044952" cy="365760"/>
          </a:xfrm>
        </p:spPr>
        <p:txBody>
          <a:bodyPr/>
          <a:lstStyle/>
          <a:p>
            <a:fld id="{9D7F2283-1834-4451-B17C-CDE3CBC6E86F}" type="datetimeFigureOut">
              <a:rPr lang="en-US" smtClean="0">
                <a:latin typeface="Georgia"/>
              </a:rPr>
              <a:pPr/>
              <a:t>8/1/17</a:t>
            </a:fld>
            <a:endParaRPr lang="en-US">
              <a:latin typeface="Georgia"/>
            </a:endParaRPr>
          </a:p>
        </p:txBody>
      </p:sp>
      <p:sp>
        <p:nvSpPr>
          <p:cNvPr id="6" name="Footer Placeholder 5"/>
          <p:cNvSpPr>
            <a:spLocks noGrp="1"/>
          </p:cNvSpPr>
          <p:nvPr>
            <p:ph type="ftr" sz="quarter" idx="11"/>
          </p:nvPr>
        </p:nvSpPr>
        <p:spPr>
          <a:xfrm>
            <a:off x="301752" y="6410848"/>
            <a:ext cx="3584448" cy="365760"/>
          </a:xfrm>
        </p:spPr>
        <p:txBody>
          <a:bodyPr/>
          <a:lstStyle/>
          <a:p>
            <a:endParaRPr lang="en-US">
              <a:latin typeface="Georgia"/>
            </a:endParaRPr>
          </a:p>
        </p:txBody>
      </p:sp>
    </p:spTree>
    <p:extLst>
      <p:ext uri="{BB962C8B-B14F-4D97-AF65-F5344CB8AC3E}">
        <p14:creationId xmlns:p14="http://schemas.microsoft.com/office/powerpoint/2010/main" val="20722247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defTabSz="914400"/>
            <a:fld id="{9D7F2283-1834-4451-B17C-CDE3CBC6E86F}" type="datetimeFigureOut">
              <a:rPr lang="en-US" smtClean="0">
                <a:latin typeface="Georgia"/>
              </a:rPr>
              <a:pPr defTabSz="914400"/>
              <a:t>8/1/17</a:t>
            </a:fld>
            <a:endParaRPr lang="en-US">
              <a:latin typeface="Georgia"/>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defTabSz="914400"/>
            <a:endParaRPr lang="en-US">
              <a:latin typeface="Georgia"/>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defTabSz="914400"/>
            <a:endParaRPr lang="en-US" dirty="0">
              <a:solidFill>
                <a:prstClr val="black"/>
              </a:solidFill>
              <a:latin typeface="Georgia"/>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defTabSz="914400"/>
            <a:endParaRPr lang="en-US">
              <a:solidFill>
                <a:prstClr val="black"/>
              </a:solidFill>
              <a:latin typeface="Georgia"/>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latin typeface="Georgia"/>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defTabSz="914400"/>
            <a:fld id="{A5639B6F-795D-4F24-B5E9-4944799A7FE2}" type="slidenum">
              <a:rPr lang="en-US" smtClean="0">
                <a:solidFill>
                  <a:srgbClr val="A28E6A">
                    <a:shade val="75000"/>
                  </a:srgbClr>
                </a:solidFill>
                <a:latin typeface="Georgia"/>
              </a:rPr>
              <a:pPr defTabSz="914400"/>
              <a:t>‹#›</a:t>
            </a:fld>
            <a:endParaRPr lang="en-US">
              <a:solidFill>
                <a:srgbClr val="A28E6A">
                  <a:shade val="75000"/>
                </a:srgbClr>
              </a:solidFill>
              <a:latin typeface="Georgia"/>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2317026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3886200" cy="332398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defTabSz="914400"/>
            <a:r>
              <a:rPr lang="en-US" sz="3200" dirty="0">
                <a:solidFill>
                  <a:prstClr val="black"/>
                </a:solidFill>
                <a:latin typeface="Georgia"/>
              </a:rPr>
              <a:t>Lesson </a:t>
            </a:r>
            <a:r>
              <a:rPr lang="en-US" sz="3200" dirty="0">
                <a:solidFill>
                  <a:prstClr val="black"/>
                </a:solidFill>
                <a:latin typeface="Georgia"/>
              </a:rPr>
              <a:t>7: </a:t>
            </a:r>
            <a:r>
              <a:rPr lang="en-US" sz="3200" dirty="0">
                <a:solidFill>
                  <a:prstClr val="black"/>
                </a:solidFill>
                <a:latin typeface="Georgia"/>
              </a:rPr>
              <a:t>    </a:t>
            </a:r>
            <a:endParaRPr lang="en-US" sz="3200" dirty="0">
              <a:solidFill>
                <a:prstClr val="black"/>
              </a:solidFill>
              <a:latin typeface="Georgia"/>
            </a:endParaRPr>
          </a:p>
          <a:p>
            <a:pPr defTabSz="914400"/>
            <a:r>
              <a:rPr lang="en-US" sz="3200" dirty="0">
                <a:solidFill>
                  <a:prstClr val="black"/>
                </a:solidFill>
                <a:latin typeface="Georgia"/>
              </a:rPr>
              <a:t>What </a:t>
            </a:r>
            <a:r>
              <a:rPr lang="en-US" sz="3200" dirty="0">
                <a:solidFill>
                  <a:prstClr val="black"/>
                </a:solidFill>
                <a:latin typeface="Georgia"/>
              </a:rPr>
              <a:t>Basic Ideas about Government and Rights Did the State Constitutions Include?</a:t>
            </a:r>
          </a:p>
          <a:p>
            <a:pPr defTabSz="914400"/>
            <a:endParaRPr lang="en-US" dirty="0">
              <a:solidFill>
                <a:prstClr val="white"/>
              </a:solidFill>
              <a:latin typeface="Georgia"/>
            </a:endParaRPr>
          </a:p>
        </p:txBody>
      </p:sp>
      <p:pic>
        <p:nvPicPr>
          <p:cNvPr id="37890" name="Picture 2"/>
          <p:cNvPicPr>
            <a:picLocks noChangeAspect="1" noChangeArrowheads="1"/>
          </p:cNvPicPr>
          <p:nvPr/>
        </p:nvPicPr>
        <p:blipFill>
          <a:blip r:embed="rId2" cstate="print"/>
          <a:srcRect/>
          <a:stretch>
            <a:fillRect/>
          </a:stretch>
        </p:blipFill>
        <p:spPr bwMode="auto">
          <a:xfrm>
            <a:off x="4648200" y="304800"/>
            <a:ext cx="4291142" cy="6096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536747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Lesson 7 Purpose</a:t>
            </a:r>
            <a:endParaRPr lang="en-US" sz="3600" dirty="0"/>
          </a:p>
        </p:txBody>
      </p:sp>
      <p:sp>
        <p:nvSpPr>
          <p:cNvPr id="5" name="Content Placeholder 4"/>
          <p:cNvSpPr>
            <a:spLocks noGrp="1"/>
          </p:cNvSpPr>
          <p:nvPr>
            <p:ph sz="quarter" idx="1"/>
          </p:nvPr>
        </p:nvSpPr>
        <p:spPr/>
        <p:txBody>
          <a:bodyPr/>
          <a:lstStyle/>
          <a:p>
            <a:r>
              <a:rPr lang="en-US" dirty="0" smtClean="0"/>
              <a:t>After declaring Independence, the Founders designed new state government to protect individual rights and promote the common good</a:t>
            </a:r>
          </a:p>
          <a:p>
            <a:r>
              <a:rPr lang="en-US" dirty="0" smtClean="0"/>
              <a:t>This lesson shows how the Constitution of Massachusetts in particular was designed to achieve these ends.  </a:t>
            </a:r>
          </a:p>
          <a:p>
            <a:r>
              <a:rPr lang="en-US" dirty="0" smtClean="0"/>
              <a:t>It also shows how State constitutions served as a model and had great influence on the development of the U.S. Bill of Rights.</a:t>
            </a:r>
          </a:p>
        </p:txBody>
      </p:sp>
    </p:spTree>
    <p:extLst>
      <p:ext uri="{BB962C8B-B14F-4D97-AF65-F5344CB8AC3E}">
        <p14:creationId xmlns:p14="http://schemas.microsoft.com/office/powerpoint/2010/main" val="3014834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 7  Terms &amp; Concepts</a:t>
            </a:r>
            <a:endParaRPr lang="en-US" dirty="0"/>
          </a:p>
        </p:txBody>
      </p:sp>
      <p:sp>
        <p:nvSpPr>
          <p:cNvPr id="3" name="Content Placeholder 2"/>
          <p:cNvSpPr>
            <a:spLocks noGrp="1"/>
          </p:cNvSpPr>
          <p:nvPr>
            <p:ph sz="quarter" idx="1"/>
          </p:nvPr>
        </p:nvSpPr>
        <p:spPr>
          <a:xfrm>
            <a:off x="152400" y="1295400"/>
            <a:ext cx="8839200" cy="5257800"/>
          </a:xfrm>
        </p:spPr>
        <p:txBody>
          <a:bodyPr>
            <a:normAutofit lnSpcReduction="10000"/>
          </a:bodyPr>
          <a:lstStyle/>
          <a:p>
            <a:r>
              <a:rPr lang="en-US" dirty="0" smtClean="0"/>
              <a:t>Checks &amp; Balances</a:t>
            </a:r>
          </a:p>
          <a:p>
            <a:pPr lvl="1"/>
            <a:r>
              <a:rPr lang="en-US" sz="2400" dirty="0" smtClean="0"/>
              <a:t>In American constitutional thought, distributing and balancing the powers of government among different branches so that no one branch or individual can completely dominate the others. </a:t>
            </a:r>
            <a:endParaRPr lang="en-US" sz="2800" dirty="0" smtClean="0"/>
          </a:p>
          <a:p>
            <a:r>
              <a:rPr lang="en-US" dirty="0" smtClean="0"/>
              <a:t>Legislative Supremacy</a:t>
            </a:r>
          </a:p>
          <a:p>
            <a:pPr lvl="1"/>
            <a:r>
              <a:rPr lang="en-US" sz="2300" dirty="0" smtClean="0"/>
              <a:t>A system of government in which the legislative branch has ultimate power. Parliamentary government is such a system. </a:t>
            </a:r>
            <a:endParaRPr lang="en-US" sz="3100" dirty="0" smtClean="0"/>
          </a:p>
          <a:p>
            <a:r>
              <a:rPr lang="en-US" dirty="0" smtClean="0"/>
              <a:t>Veto</a:t>
            </a:r>
          </a:p>
          <a:p>
            <a:pPr lvl="1"/>
            <a:r>
              <a:rPr lang="en-US" sz="2400" dirty="0" smtClean="0"/>
              <a:t>The right of a branch of government to reject a proposed law that has been passed by another branch in an effort to delay or prevent its enactment. Under the U.S. Constitution, it is the power of the president to refuse to sign a bill passed by Congress, thereby preventing it from becoming a law</a:t>
            </a:r>
            <a:endParaRPr lang="en-US" sz="3100" dirty="0" smtClean="0"/>
          </a:p>
        </p:txBody>
      </p:sp>
    </p:spTree>
    <p:extLst>
      <p:ext uri="{BB962C8B-B14F-4D97-AF65-F5344CB8AC3E}">
        <p14:creationId xmlns:p14="http://schemas.microsoft.com/office/powerpoint/2010/main" val="4023547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Lesson 7 Objectives</a:t>
            </a:r>
            <a:endParaRPr lang="en-US" sz="3200" dirty="0"/>
          </a:p>
        </p:txBody>
      </p:sp>
      <p:sp>
        <p:nvSpPr>
          <p:cNvPr id="3" name="Content Placeholder 2"/>
          <p:cNvSpPr>
            <a:spLocks noGrp="1"/>
          </p:cNvSpPr>
          <p:nvPr>
            <p:ph sz="quarter" idx="1"/>
          </p:nvPr>
        </p:nvSpPr>
        <p:spPr/>
        <p:txBody>
          <a:bodyPr>
            <a:normAutofit lnSpcReduction="10000"/>
          </a:bodyPr>
          <a:lstStyle/>
          <a:p>
            <a:pPr lvl="0"/>
            <a:r>
              <a:rPr lang="en-US" sz="2800" i="1" dirty="0" smtClean="0"/>
              <a:t>Explain the basic ideas about government and rights that are included in state constitutions. </a:t>
            </a:r>
            <a:endParaRPr lang="en-US" sz="2400" dirty="0" smtClean="0"/>
          </a:p>
          <a:p>
            <a:pPr lvl="0"/>
            <a:r>
              <a:rPr lang="en-US" sz="2800" i="1" dirty="0" smtClean="0"/>
              <a:t>Explain how the experiences of the states in developing their constitutions and bill of rights influenced the framing of the US Constitution and Bill of Rights.</a:t>
            </a:r>
            <a:endParaRPr lang="en-US" sz="2400" dirty="0" smtClean="0"/>
          </a:p>
          <a:p>
            <a:pPr lvl="0"/>
            <a:r>
              <a:rPr lang="en-US" sz="2800" i="1" dirty="0" smtClean="0"/>
              <a:t>Evaluate, take, and defend positions on</a:t>
            </a:r>
            <a:endParaRPr lang="en-US" sz="2400" dirty="0" smtClean="0"/>
          </a:p>
          <a:p>
            <a:pPr lvl="1"/>
            <a:r>
              <a:rPr lang="en-US" sz="2400" i="1" dirty="0" smtClean="0">
                <a:solidFill>
                  <a:schemeClr val="tx1"/>
                </a:solidFill>
              </a:rPr>
              <a:t>The theory of legislative supremacy.</a:t>
            </a:r>
            <a:endParaRPr lang="en-US" sz="2000" dirty="0" smtClean="0">
              <a:solidFill>
                <a:schemeClr val="tx1"/>
              </a:solidFill>
            </a:endParaRPr>
          </a:p>
          <a:p>
            <a:pPr lvl="1"/>
            <a:r>
              <a:rPr lang="en-US" sz="2400" i="1" dirty="0" smtClean="0">
                <a:solidFill>
                  <a:schemeClr val="tx1"/>
                </a:solidFill>
              </a:rPr>
              <a:t>The importance of the Virginian Declaration of Rights, and the role of declaration of rights in early state constitutions. </a:t>
            </a:r>
            <a:endParaRPr lang="en-US" sz="2000" dirty="0">
              <a:solidFill>
                <a:schemeClr val="tx1"/>
              </a:solidFill>
            </a:endParaRPr>
          </a:p>
        </p:txBody>
      </p:sp>
    </p:spTree>
    <p:extLst>
      <p:ext uri="{BB962C8B-B14F-4D97-AF65-F5344CB8AC3E}">
        <p14:creationId xmlns:p14="http://schemas.microsoft.com/office/powerpoint/2010/main" val="28577876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Colonies’ Status Following the Declaration</a:t>
            </a:r>
            <a:endParaRPr lang="en-US" dirty="0"/>
          </a:p>
        </p:txBody>
      </p:sp>
      <p:sp>
        <p:nvSpPr>
          <p:cNvPr id="3" name="Content Placeholder 2"/>
          <p:cNvSpPr>
            <a:spLocks noGrp="1"/>
          </p:cNvSpPr>
          <p:nvPr>
            <p:ph sz="quarter" idx="1"/>
          </p:nvPr>
        </p:nvSpPr>
        <p:spPr/>
        <p:txBody>
          <a:bodyPr/>
          <a:lstStyle/>
          <a:p>
            <a:r>
              <a:rPr lang="en-US" dirty="0" smtClean="0"/>
              <a:t>States were not yet a “country,” only united by fight against Great Britain</a:t>
            </a:r>
          </a:p>
          <a:p>
            <a:r>
              <a:rPr lang="en-US" dirty="0" smtClean="0"/>
              <a:t>Between ‘76 – ’80, each stated adopted a new constitution</a:t>
            </a:r>
          </a:p>
          <a:p>
            <a:pPr lvl="1"/>
            <a:r>
              <a:rPr lang="en-US" b="1" dirty="0" smtClean="0"/>
              <a:t>All based upon natural </a:t>
            </a:r>
          </a:p>
          <a:p>
            <a:pPr lvl="1">
              <a:buNone/>
            </a:pPr>
            <a:r>
              <a:rPr lang="en-US" b="1" dirty="0" smtClean="0"/>
              <a:t>rights, rule of law, </a:t>
            </a:r>
          </a:p>
          <a:p>
            <a:pPr lvl="1">
              <a:buNone/>
            </a:pPr>
            <a:r>
              <a:rPr lang="en-US" b="1" dirty="0" smtClean="0"/>
              <a:t>republicanism, and </a:t>
            </a:r>
          </a:p>
          <a:p>
            <a:pPr lvl="1">
              <a:buNone/>
            </a:pPr>
            <a:r>
              <a:rPr lang="en-US" b="1" dirty="0" smtClean="0"/>
              <a:t>constitutional </a:t>
            </a:r>
            <a:r>
              <a:rPr lang="en-US" b="1" dirty="0" err="1" smtClean="0"/>
              <a:t>gov’t</a:t>
            </a:r>
            <a:endParaRPr lang="en-US" b="1" dirty="0"/>
          </a:p>
        </p:txBody>
      </p:sp>
      <p:pic>
        <p:nvPicPr>
          <p:cNvPr id="27650" name="Picture 2" descr="http://www.nedcc.org/about/images/news.mass5.jpg"/>
          <p:cNvPicPr>
            <a:picLocks noChangeAspect="1" noChangeArrowheads="1"/>
          </p:cNvPicPr>
          <p:nvPr/>
        </p:nvPicPr>
        <p:blipFill>
          <a:blip r:embed="rId2" cstate="print"/>
          <a:srcRect/>
          <a:stretch>
            <a:fillRect/>
          </a:stretch>
        </p:blipFill>
        <p:spPr bwMode="auto">
          <a:xfrm>
            <a:off x="4419600" y="3048000"/>
            <a:ext cx="4368798" cy="3276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47083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Ideas of State Constitutions</a:t>
            </a:r>
            <a:endParaRPr lang="en-US" dirty="0"/>
          </a:p>
        </p:txBody>
      </p:sp>
      <p:sp>
        <p:nvSpPr>
          <p:cNvPr id="3" name="Content Placeholder 2"/>
          <p:cNvSpPr>
            <a:spLocks noGrp="1"/>
          </p:cNvSpPr>
          <p:nvPr>
            <p:ph sz="quarter" idx="1"/>
          </p:nvPr>
        </p:nvSpPr>
        <p:spPr/>
        <p:txBody>
          <a:bodyPr/>
          <a:lstStyle/>
          <a:p>
            <a:r>
              <a:rPr lang="en-US" dirty="0" smtClean="0"/>
              <a:t>Higher Law and Natural Rights</a:t>
            </a:r>
          </a:p>
          <a:p>
            <a:pPr lvl="1"/>
            <a:r>
              <a:rPr lang="en-US" dirty="0" smtClean="0"/>
              <a:t>Constitutions limit governmental power</a:t>
            </a:r>
          </a:p>
          <a:p>
            <a:pPr lvl="1"/>
            <a:r>
              <a:rPr lang="en-US" dirty="0" smtClean="0"/>
              <a:t>Purpose of </a:t>
            </a:r>
            <a:r>
              <a:rPr lang="en-US" dirty="0" err="1" smtClean="0"/>
              <a:t>gov’t</a:t>
            </a:r>
            <a:r>
              <a:rPr lang="en-US" dirty="0" smtClean="0"/>
              <a:t> is to protect natural rights</a:t>
            </a:r>
          </a:p>
          <a:p>
            <a:r>
              <a:rPr lang="en-US" dirty="0" smtClean="0"/>
              <a:t>Social Contract</a:t>
            </a:r>
          </a:p>
          <a:p>
            <a:pPr lvl="1"/>
            <a:r>
              <a:rPr lang="en-US" dirty="0" smtClean="0"/>
              <a:t>Each constitution created through an agreement w/ the people</a:t>
            </a:r>
          </a:p>
          <a:p>
            <a:r>
              <a:rPr lang="en-US" dirty="0" smtClean="0"/>
              <a:t>Popular Sovereignty</a:t>
            </a:r>
          </a:p>
          <a:p>
            <a:pPr lvl="1"/>
            <a:r>
              <a:rPr lang="en-US" dirty="0" smtClean="0"/>
              <a:t>Ultimate governing authority rests with the people</a:t>
            </a:r>
          </a:p>
          <a:p>
            <a:r>
              <a:rPr lang="en-US" dirty="0" smtClean="0"/>
              <a:t>Representative Government</a:t>
            </a:r>
          </a:p>
          <a:p>
            <a:pPr lvl="1"/>
            <a:r>
              <a:rPr lang="en-US" dirty="0" smtClean="0"/>
              <a:t>All legislature composed of representative elected by voters </a:t>
            </a:r>
            <a:endParaRPr lang="en-US" dirty="0"/>
          </a:p>
        </p:txBody>
      </p:sp>
    </p:spTree>
    <p:extLst>
      <p:ext uri="{BB962C8B-B14F-4D97-AF65-F5344CB8AC3E}">
        <p14:creationId xmlns:p14="http://schemas.microsoft.com/office/powerpoint/2010/main" val="2459467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Ideas of State Constitutions</a:t>
            </a:r>
            <a:endParaRPr lang="en-US" dirty="0"/>
          </a:p>
        </p:txBody>
      </p:sp>
      <p:sp>
        <p:nvSpPr>
          <p:cNvPr id="3" name="Content Placeholder 2"/>
          <p:cNvSpPr>
            <a:spLocks noGrp="1"/>
          </p:cNvSpPr>
          <p:nvPr>
            <p:ph sz="quarter" idx="1"/>
          </p:nvPr>
        </p:nvSpPr>
        <p:spPr/>
        <p:txBody>
          <a:bodyPr>
            <a:normAutofit/>
          </a:bodyPr>
          <a:lstStyle/>
          <a:p>
            <a:r>
              <a:rPr lang="en-US" dirty="0" smtClean="0"/>
              <a:t>Legislative Supremacy</a:t>
            </a:r>
          </a:p>
          <a:p>
            <a:pPr lvl="1"/>
            <a:r>
              <a:rPr lang="en-US" dirty="0" smtClean="0"/>
              <a:t>Legislatures (makes laws) most powerful branch</a:t>
            </a:r>
          </a:p>
          <a:p>
            <a:pPr lvl="1"/>
            <a:r>
              <a:rPr lang="en-US" dirty="0" smtClean="0"/>
              <a:t>Leg. Most capable of reflecting will of the people</a:t>
            </a:r>
          </a:p>
          <a:p>
            <a:pPr lvl="1"/>
            <a:r>
              <a:rPr lang="en-US" dirty="0" smtClean="0"/>
              <a:t>Executive (enforces laws) is less accountable to people and should not be trusted with too much power </a:t>
            </a:r>
          </a:p>
          <a:p>
            <a:pPr lvl="1"/>
            <a:r>
              <a:rPr lang="en-US" dirty="0" smtClean="0"/>
              <a:t>Judiciary (judges) should not be trusted w/ too much power either</a:t>
            </a:r>
          </a:p>
          <a:p>
            <a:r>
              <a:rPr lang="en-US" dirty="0" smtClean="0"/>
              <a:t>Checks &amp; Balances</a:t>
            </a:r>
          </a:p>
          <a:p>
            <a:pPr lvl="1"/>
            <a:r>
              <a:rPr lang="en-US" dirty="0" smtClean="0"/>
              <a:t>Parts of each legislature checked (limited) power of other</a:t>
            </a:r>
          </a:p>
          <a:p>
            <a:pPr lvl="1"/>
            <a:r>
              <a:rPr lang="en-US" dirty="0" smtClean="0"/>
              <a:t>Usually done through multiple houses (House of Reps &amp; Senate) </a:t>
            </a:r>
            <a:endParaRPr lang="en-US" dirty="0"/>
          </a:p>
        </p:txBody>
      </p:sp>
    </p:spTree>
    <p:extLst>
      <p:ext uri="{BB962C8B-B14F-4D97-AF65-F5344CB8AC3E}">
        <p14:creationId xmlns:p14="http://schemas.microsoft.com/office/powerpoint/2010/main" val="3344981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Massachusetts Differ?</a:t>
            </a:r>
            <a:endParaRPr lang="en-US" dirty="0"/>
          </a:p>
        </p:txBody>
      </p:sp>
      <p:sp>
        <p:nvSpPr>
          <p:cNvPr id="3" name="Content Placeholder 2"/>
          <p:cNvSpPr>
            <a:spLocks noGrp="1"/>
          </p:cNvSpPr>
          <p:nvPr>
            <p:ph sz="quarter" idx="1"/>
          </p:nvPr>
        </p:nvSpPr>
        <p:spPr/>
        <p:txBody>
          <a:bodyPr/>
          <a:lstStyle/>
          <a:p>
            <a:r>
              <a:rPr lang="en-US" dirty="0" smtClean="0"/>
              <a:t>Strong Executive</a:t>
            </a:r>
          </a:p>
          <a:p>
            <a:pPr lvl="1"/>
            <a:r>
              <a:rPr lang="en-US" dirty="0" smtClean="0"/>
              <a:t>Governor popularly elected</a:t>
            </a:r>
          </a:p>
          <a:p>
            <a:pPr lvl="1"/>
            <a:r>
              <a:rPr lang="en-US" dirty="0" smtClean="0"/>
              <a:t>Governor’s salary was fixed (could not be changed by Leg.)</a:t>
            </a:r>
            <a:endParaRPr lang="en-US" dirty="0"/>
          </a:p>
          <a:p>
            <a:pPr lvl="1"/>
            <a:r>
              <a:rPr lang="en-US" dirty="0" smtClean="0"/>
              <a:t>Governor could revise laws, appoint Leg. officials and judges</a:t>
            </a:r>
          </a:p>
          <a:p>
            <a:r>
              <a:rPr lang="en-US" dirty="0" smtClean="0"/>
              <a:t>Representation of Various Economic Classes (</a:t>
            </a:r>
            <a:r>
              <a:rPr lang="en-US" i="1" dirty="0" smtClean="0"/>
              <a:t>Classical</a:t>
            </a:r>
            <a:r>
              <a:rPr lang="en-US" dirty="0" smtClean="0"/>
              <a:t> </a:t>
            </a:r>
            <a:r>
              <a:rPr lang="en-US" i="1" dirty="0" smtClean="0"/>
              <a:t>Republicanism</a:t>
            </a:r>
            <a:r>
              <a:rPr lang="en-US" dirty="0" smtClean="0"/>
              <a:t>)</a:t>
            </a:r>
          </a:p>
          <a:p>
            <a:pPr lvl="1"/>
            <a:r>
              <a:rPr lang="en-US" dirty="0" smtClean="0"/>
              <a:t>Large Property Owners = Can elect governor (Executive)</a:t>
            </a:r>
          </a:p>
          <a:p>
            <a:pPr lvl="1"/>
            <a:r>
              <a:rPr lang="en-US" dirty="0" smtClean="0"/>
              <a:t>Mid-level “  “  = Can elect upper house members (Legislative)</a:t>
            </a:r>
          </a:p>
          <a:p>
            <a:pPr lvl="1"/>
            <a:r>
              <a:rPr lang="en-US" dirty="0" smtClean="0"/>
              <a:t>Low-level “  “  = Can elect lower  “ “      “ “         “ “   </a:t>
            </a:r>
          </a:p>
        </p:txBody>
      </p:sp>
    </p:spTree>
    <p:extLst>
      <p:ext uri="{BB962C8B-B14F-4D97-AF65-F5344CB8AC3E}">
        <p14:creationId xmlns:p14="http://schemas.microsoft.com/office/powerpoint/2010/main" val="2672245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Virginia Declaration of Rights</a:t>
            </a:r>
            <a:endParaRPr lang="en-US" dirty="0"/>
          </a:p>
        </p:txBody>
      </p:sp>
      <p:sp>
        <p:nvSpPr>
          <p:cNvPr id="3" name="Content Placeholder 2"/>
          <p:cNvSpPr>
            <a:spLocks noGrp="1"/>
          </p:cNvSpPr>
          <p:nvPr>
            <p:ph sz="quarter" idx="1"/>
          </p:nvPr>
        </p:nvSpPr>
        <p:spPr>
          <a:xfrm>
            <a:off x="301752" y="1527048"/>
            <a:ext cx="5032248" cy="4572000"/>
          </a:xfrm>
        </p:spPr>
        <p:txBody>
          <a:bodyPr>
            <a:normAutofit lnSpcReduction="10000"/>
          </a:bodyPr>
          <a:lstStyle/>
          <a:p>
            <a:r>
              <a:rPr lang="en-US" dirty="0" smtClean="0"/>
              <a:t>Listed specific rights of the people, including:</a:t>
            </a:r>
          </a:p>
          <a:p>
            <a:pPr lvl="1"/>
            <a:r>
              <a:rPr lang="en-US" dirty="0" smtClean="0"/>
              <a:t>Freedom of the press</a:t>
            </a:r>
          </a:p>
          <a:p>
            <a:pPr lvl="1"/>
            <a:r>
              <a:rPr lang="en-US" dirty="0" smtClean="0"/>
              <a:t>Rights of criminal defendants</a:t>
            </a:r>
          </a:p>
          <a:p>
            <a:pPr lvl="1"/>
            <a:r>
              <a:rPr lang="en-US" dirty="0" err="1" smtClean="0"/>
              <a:t>Gov’t</a:t>
            </a:r>
            <a:r>
              <a:rPr lang="en-US" dirty="0" smtClean="0"/>
              <a:t> cannot deprive natural rights</a:t>
            </a:r>
          </a:p>
          <a:p>
            <a:pPr lvl="1"/>
            <a:r>
              <a:rPr lang="en-US" dirty="0" smtClean="0"/>
              <a:t>All power is derived &amp; kept by the people</a:t>
            </a:r>
          </a:p>
          <a:p>
            <a:pPr lvl="1"/>
            <a:r>
              <a:rPr lang="en-US" dirty="0" err="1" smtClean="0"/>
              <a:t>Gov’t</a:t>
            </a:r>
            <a:r>
              <a:rPr lang="en-US" dirty="0" smtClean="0"/>
              <a:t> is instituted for common benefit, protections, and security.  If not, it can be abolished. </a:t>
            </a:r>
            <a:r>
              <a:rPr lang="en-US" i="1" dirty="0" smtClean="0"/>
              <a:t>(Class. Repub., Social Contract)</a:t>
            </a:r>
          </a:p>
          <a:p>
            <a:pPr lvl="1"/>
            <a:r>
              <a:rPr lang="en-US" dirty="0" smtClean="0"/>
              <a:t>Freedom of religion</a:t>
            </a:r>
          </a:p>
          <a:p>
            <a:pPr>
              <a:buNone/>
            </a:pPr>
            <a:endParaRPr lang="en-US" dirty="0" smtClean="0"/>
          </a:p>
          <a:p>
            <a:pPr lvl="1"/>
            <a:endParaRPr lang="en-US" dirty="0" smtClean="0"/>
          </a:p>
        </p:txBody>
      </p:sp>
      <p:pic>
        <p:nvPicPr>
          <p:cNvPr id="23554" name="Picture 2" descr="http://www.npl.lib.va.us/homework/SOL/VA_declaration_of_rights_2.jpg"/>
          <p:cNvPicPr>
            <a:picLocks noChangeAspect="1" noChangeArrowheads="1"/>
          </p:cNvPicPr>
          <p:nvPr/>
        </p:nvPicPr>
        <p:blipFill>
          <a:blip r:embed="rId2" cstate="print"/>
          <a:srcRect/>
          <a:stretch>
            <a:fillRect/>
          </a:stretch>
        </p:blipFill>
        <p:spPr bwMode="auto">
          <a:xfrm>
            <a:off x="5334000" y="1371600"/>
            <a:ext cx="3810000" cy="502920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41973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603</Words>
  <Application>Microsoft Macintosh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PowerPoint Presentation</vt:lpstr>
      <vt:lpstr>Lesson 7 Purpose</vt:lpstr>
      <vt:lpstr>Lesson 7  Terms &amp; Concepts</vt:lpstr>
      <vt:lpstr>Lesson 7 Objectives</vt:lpstr>
      <vt:lpstr>The Colonies’ Status Following the Declaration</vt:lpstr>
      <vt:lpstr>Basic Ideas of State Constitutions</vt:lpstr>
      <vt:lpstr>Basic Ideas of State Constitutions</vt:lpstr>
      <vt:lpstr>How Did Massachusetts Differ?</vt:lpstr>
      <vt:lpstr>The Virginia Declaration of Rights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1</cp:revision>
  <dcterms:created xsi:type="dcterms:W3CDTF">2017-08-01T20:36:58Z</dcterms:created>
  <dcterms:modified xsi:type="dcterms:W3CDTF">2017-08-01T20:37:11Z</dcterms:modified>
</cp:coreProperties>
</file>