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23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17" name="Footer Placeholder 16"/>
          <p:cNvSpPr>
            <a:spLocks noGrp="1"/>
          </p:cNvSpPr>
          <p:nvPr>
            <p:ph type="ftr" sz="quarter" idx="11"/>
          </p:nvPr>
        </p:nvSpPr>
        <p:spPr/>
        <p:txBody>
          <a:bodyPr/>
          <a:lstStyle/>
          <a:p>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6812675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21081691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2131574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577482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017236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p:txBody>
          <a:bodyPr/>
          <a:lstStyle/>
          <a:p>
            <a:endParaRPr lang="en-US">
              <a:latin typeface="Georgia"/>
            </a:endParaRPr>
          </a:p>
        </p:txBody>
      </p:sp>
      <p:sp>
        <p:nvSpPr>
          <p:cNvPr id="7" name="Slide Number Placeholder 6"/>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936798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5804203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4" name="Footer Placeholder 3"/>
          <p:cNvSpPr>
            <a:spLocks noGrp="1"/>
          </p:cNvSpPr>
          <p:nvPr>
            <p:ph type="ftr" sz="quarter" idx="11"/>
          </p:nvPr>
        </p:nvSpPr>
        <p:spPr/>
        <p:txBody>
          <a:bodyPr/>
          <a:lstStyle/>
          <a:p>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313896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3" name="Footer Placeholder 2"/>
          <p:cNvSpPr>
            <a:spLocks noGrp="1"/>
          </p:cNvSpPr>
          <p:nvPr>
            <p:ph type="ftr" sz="quarter" idx="11"/>
          </p:nvPr>
        </p:nvSpPr>
        <p:spPr/>
        <p:txBody>
          <a:bodyPr/>
          <a:lstStyle/>
          <a:p>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5639B6F-795D-4F24-B5E9-4944799A7FE2}"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376197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a:latin typeface="Georgia"/>
            </a:endParaRPr>
          </a:p>
        </p:txBody>
      </p:sp>
    </p:spTree>
    <p:extLst>
      <p:ext uri="{BB962C8B-B14F-4D97-AF65-F5344CB8AC3E}">
        <p14:creationId xmlns:p14="http://schemas.microsoft.com/office/powerpoint/2010/main" val="4619510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a:latin typeface="Georgia"/>
            </a:endParaRPr>
          </a:p>
        </p:txBody>
      </p:sp>
    </p:spTree>
    <p:extLst>
      <p:ext uri="{BB962C8B-B14F-4D97-AF65-F5344CB8AC3E}">
        <p14:creationId xmlns:p14="http://schemas.microsoft.com/office/powerpoint/2010/main" val="458976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7F2283-1834-4451-B17C-CDE3CBC6E86F}" type="datetimeFigureOut">
              <a:rPr lang="en-US" smtClean="0">
                <a:latin typeface="Georgia"/>
              </a:rPr>
              <a:pPr defTabSz="914400"/>
              <a:t>8/1/17</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A5639B6F-795D-4F24-B5E9-4944799A7FE2}" type="slidenum">
              <a:rPr lang="en-US" smtClean="0">
                <a:solidFill>
                  <a:srgbClr val="A28E6A">
                    <a:shade val="75000"/>
                  </a:srgbClr>
                </a:solidFill>
                <a:latin typeface="Georgia"/>
              </a:rPr>
              <a:pPr defTabSz="914400"/>
              <a:t>‹#›</a:t>
            </a:fld>
            <a:endParaRPr lang="en-US">
              <a:solidFill>
                <a:srgbClr val="A28E6A">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4738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43000"/>
            <a:ext cx="4495800" cy="2523768"/>
          </a:xfrm>
          <a:prstGeom prst="rect">
            <a:avLst/>
          </a:prstGeom>
          <a:effectLst>
            <a:outerShdw blurRad="50800" dist="38100" dir="2700000" algn="tl" rotWithShape="0">
              <a:prstClr val="black">
                <a:alpha val="40000"/>
              </a:prstClr>
            </a:outerShdw>
          </a:effectLst>
          <a:scene3d>
            <a:camera prst="perspectiveRight"/>
            <a:lightRig rig="threePt" dir="t"/>
          </a:scene3d>
        </p:spPr>
        <p:style>
          <a:lnRef idx="3">
            <a:schemeClr val="lt1"/>
          </a:lnRef>
          <a:fillRef idx="1">
            <a:schemeClr val="accent3"/>
          </a:fillRef>
          <a:effectRef idx="1">
            <a:schemeClr val="accent3"/>
          </a:effectRef>
          <a:fontRef idx="minor">
            <a:schemeClr val="lt1"/>
          </a:fontRef>
        </p:style>
        <p:txBody>
          <a:bodyPr wrap="square" rtlCol="0">
            <a:spAutoFit/>
          </a:bodyPr>
          <a:lstStyle/>
          <a:p>
            <a:pPr defTabSz="914400"/>
            <a:r>
              <a:rPr lang="en-US" sz="2800" dirty="0">
                <a:solidFill>
                  <a:prstClr val="black"/>
                </a:solidFill>
                <a:latin typeface="Georgia"/>
              </a:rPr>
              <a:t>Lesson </a:t>
            </a:r>
            <a:r>
              <a:rPr lang="en-US" sz="2800" dirty="0">
                <a:solidFill>
                  <a:prstClr val="black"/>
                </a:solidFill>
                <a:latin typeface="Georgia"/>
              </a:rPr>
              <a:t>6: </a:t>
            </a:r>
            <a:r>
              <a:rPr lang="en-US" sz="2800" dirty="0">
                <a:solidFill>
                  <a:prstClr val="black"/>
                </a:solidFill>
                <a:latin typeface="Georgia"/>
              </a:rPr>
              <a:t>    </a:t>
            </a:r>
            <a:endParaRPr lang="en-US" sz="2800" dirty="0">
              <a:solidFill>
                <a:prstClr val="black"/>
              </a:solidFill>
              <a:latin typeface="Georgia"/>
            </a:endParaRPr>
          </a:p>
          <a:p>
            <a:pPr defTabSz="914400"/>
            <a:r>
              <a:rPr lang="en-US" sz="2800" dirty="0">
                <a:solidFill>
                  <a:prstClr val="black"/>
                </a:solidFill>
                <a:latin typeface="Georgia"/>
              </a:rPr>
              <a:t>Why </a:t>
            </a:r>
            <a:r>
              <a:rPr lang="en-US" sz="2800" dirty="0">
                <a:solidFill>
                  <a:prstClr val="black"/>
                </a:solidFill>
                <a:latin typeface="Georgia"/>
              </a:rPr>
              <a:t>Did American Colonists Want to Free Themselves from Great Britain?</a:t>
            </a:r>
          </a:p>
          <a:p>
            <a:pPr defTabSz="914400"/>
            <a:endParaRPr lang="en-US" dirty="0">
              <a:solidFill>
                <a:prstClr val="white"/>
              </a:solidFill>
              <a:latin typeface="Georgia"/>
            </a:endParaRPr>
          </a:p>
        </p:txBody>
      </p:sp>
      <p:pic>
        <p:nvPicPr>
          <p:cNvPr id="34818" name="Picture 2"/>
          <p:cNvPicPr>
            <a:picLocks noChangeAspect="1" noChangeArrowheads="1"/>
          </p:cNvPicPr>
          <p:nvPr/>
        </p:nvPicPr>
        <p:blipFill>
          <a:blip r:embed="rId2" cstate="print"/>
          <a:srcRect/>
          <a:stretch>
            <a:fillRect/>
          </a:stretch>
        </p:blipFill>
        <p:spPr bwMode="auto">
          <a:xfrm>
            <a:off x="4724400" y="228600"/>
            <a:ext cx="4237503" cy="6019800"/>
          </a:xfrm>
          <a:prstGeom prst="rect">
            <a:avLst/>
          </a:prstGeom>
          <a:noFill/>
          <a:ln w="9525">
            <a:noFill/>
            <a:miter lim="800000"/>
            <a:headEnd/>
            <a:tailEnd/>
          </a:ln>
          <a:effectLst/>
        </p:spPr>
      </p:pic>
    </p:spTree>
    <p:extLst>
      <p:ext uri="{BB962C8B-B14F-4D97-AF65-F5344CB8AC3E}">
        <p14:creationId xmlns:p14="http://schemas.microsoft.com/office/powerpoint/2010/main" val="2318087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Declaration’s Main Arguments &amp; Ideas</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Declaration renounces the monarchy and appeals to natural rights common to all</a:t>
            </a:r>
          </a:p>
          <a:p>
            <a:r>
              <a:rPr lang="en-US" dirty="0" smtClean="0"/>
              <a:t>Asserts ideal of popular sovereignty</a:t>
            </a:r>
          </a:p>
          <a:p>
            <a:r>
              <a:rPr lang="en-US" i="1" dirty="0" smtClean="0"/>
              <a:t>Natural Rights</a:t>
            </a:r>
          </a:p>
          <a:p>
            <a:pPr lvl="1"/>
            <a:r>
              <a:rPr lang="en-US" b="1" dirty="0" smtClean="0"/>
              <a:t>Constitutions &amp; governments cannot violate them</a:t>
            </a:r>
          </a:p>
          <a:p>
            <a:pPr lvl="1"/>
            <a:r>
              <a:rPr lang="en-US" b="1" dirty="0" smtClean="0"/>
              <a:t>Social Contract </a:t>
            </a:r>
          </a:p>
          <a:p>
            <a:r>
              <a:rPr lang="en-US" dirty="0" smtClean="0"/>
              <a:t> </a:t>
            </a:r>
            <a:r>
              <a:rPr lang="en-US" i="1" dirty="0" smtClean="0"/>
              <a:t>Human Equality</a:t>
            </a:r>
          </a:p>
          <a:p>
            <a:pPr lvl="1"/>
            <a:r>
              <a:rPr lang="en-US" b="1" dirty="0" smtClean="0"/>
              <a:t>Humans are politically equal, neither God nor nature appointed some at birth to rule over others</a:t>
            </a:r>
          </a:p>
          <a:p>
            <a:r>
              <a:rPr lang="en-US" i="1" dirty="0" smtClean="0"/>
              <a:t>Government by Consent</a:t>
            </a:r>
          </a:p>
          <a:p>
            <a:pPr lvl="1"/>
            <a:r>
              <a:rPr lang="en-US" b="1" i="1" dirty="0" smtClean="0"/>
              <a:t>People grant consent to </a:t>
            </a:r>
            <a:r>
              <a:rPr lang="en-US" b="1" i="1" dirty="0" err="1" smtClean="0"/>
              <a:t>gov’t</a:t>
            </a:r>
            <a:r>
              <a:rPr lang="en-US" b="1" i="1" dirty="0" smtClean="0"/>
              <a:t> to protect natural rights</a:t>
            </a:r>
            <a:endParaRPr lang="en-US" b="1" i="1" dirty="0"/>
          </a:p>
        </p:txBody>
      </p:sp>
    </p:spTree>
    <p:extLst>
      <p:ext uri="{BB962C8B-B14F-4D97-AF65-F5344CB8AC3E}">
        <p14:creationId xmlns:p14="http://schemas.microsoft.com/office/powerpoint/2010/main" val="419822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Declaration’s Main Arguments &amp; Ideas</a:t>
            </a:r>
            <a:endParaRPr lang="en-US" dirty="0"/>
          </a:p>
        </p:txBody>
      </p:sp>
      <p:sp>
        <p:nvSpPr>
          <p:cNvPr id="3" name="Content Placeholder 2"/>
          <p:cNvSpPr>
            <a:spLocks noGrp="1"/>
          </p:cNvSpPr>
          <p:nvPr>
            <p:ph sz="quarter" idx="1"/>
          </p:nvPr>
        </p:nvSpPr>
        <p:spPr>
          <a:xfrm>
            <a:off x="228600" y="1371600"/>
            <a:ext cx="8503920" cy="4572000"/>
          </a:xfrm>
        </p:spPr>
        <p:txBody>
          <a:bodyPr>
            <a:normAutofit lnSpcReduction="10000"/>
          </a:bodyPr>
          <a:lstStyle/>
          <a:p>
            <a:r>
              <a:rPr lang="en-US" dirty="0" smtClean="0"/>
              <a:t>“A Long Train of Abuses”</a:t>
            </a:r>
          </a:p>
          <a:p>
            <a:pPr lvl="1"/>
            <a:r>
              <a:rPr lang="en-US" b="1" i="1" dirty="0" smtClean="0"/>
              <a:t>Destroying colonial legislatures</a:t>
            </a:r>
          </a:p>
          <a:p>
            <a:pPr lvl="1"/>
            <a:r>
              <a:rPr lang="en-US" b="1" i="1" dirty="0" smtClean="0"/>
              <a:t>Limiting role of colonial judges</a:t>
            </a:r>
          </a:p>
          <a:p>
            <a:pPr lvl="1"/>
            <a:r>
              <a:rPr lang="en-US" b="1" i="1" dirty="0" smtClean="0"/>
              <a:t>Keeping standing British armies in peacetime</a:t>
            </a:r>
          </a:p>
          <a:p>
            <a:pPr lvl="1"/>
            <a:r>
              <a:rPr lang="en-US" b="1" i="1" dirty="0" smtClean="0"/>
              <a:t>Quartering soldiers among civilian population</a:t>
            </a:r>
          </a:p>
          <a:p>
            <a:pPr lvl="1"/>
            <a:r>
              <a:rPr lang="en-US" b="1" i="1" dirty="0" smtClean="0"/>
              <a:t>Imposing taxes without colonial consent</a:t>
            </a:r>
          </a:p>
          <a:p>
            <a:pPr lvl="1"/>
            <a:r>
              <a:rPr lang="en-US" b="1" i="1" dirty="0" smtClean="0"/>
              <a:t>Depriving colonists trial by jury</a:t>
            </a:r>
          </a:p>
          <a:p>
            <a:pPr lvl="1"/>
            <a:r>
              <a:rPr lang="en-US" b="1" i="1" dirty="0" smtClean="0"/>
              <a:t>Changing constitutions of colonial government</a:t>
            </a:r>
          </a:p>
          <a:p>
            <a:r>
              <a:rPr lang="en-US" dirty="0" smtClean="0"/>
              <a:t>Right of Revolution</a:t>
            </a:r>
          </a:p>
          <a:p>
            <a:pPr lvl="1"/>
            <a:r>
              <a:rPr lang="en-US" b="1" dirty="0" smtClean="0"/>
              <a:t>If British government has become corrupt and fails to perform its proper duties, colonist have right to establish their own free and independent nation</a:t>
            </a:r>
          </a:p>
          <a:p>
            <a:pPr lvl="1"/>
            <a:endParaRPr lang="en-US" dirty="0" smtClean="0"/>
          </a:p>
        </p:txBody>
      </p:sp>
    </p:spTree>
    <p:extLst>
      <p:ext uri="{BB962C8B-B14F-4D97-AF65-F5344CB8AC3E}">
        <p14:creationId xmlns:p14="http://schemas.microsoft.com/office/powerpoint/2010/main" val="192883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Lesson 6 Purpose</a:t>
            </a:r>
            <a:endParaRPr lang="en-US" sz="3600" dirty="0"/>
          </a:p>
        </p:txBody>
      </p:sp>
      <p:sp>
        <p:nvSpPr>
          <p:cNvPr id="5" name="Content Placeholder 4"/>
          <p:cNvSpPr>
            <a:spLocks noGrp="1"/>
          </p:cNvSpPr>
          <p:nvPr>
            <p:ph sz="quarter" idx="1"/>
          </p:nvPr>
        </p:nvSpPr>
        <p:spPr/>
        <p:txBody>
          <a:bodyPr/>
          <a:lstStyle/>
          <a:p>
            <a:r>
              <a:rPr lang="en-US" dirty="0" smtClean="0"/>
              <a:t>The growth of the American colonies raised issues with Great Britain that were difficult to resolve peacefully.</a:t>
            </a:r>
          </a:p>
          <a:p>
            <a:r>
              <a:rPr lang="en-US" dirty="0" smtClean="0"/>
              <a:t>This lesson describes the circumstances that produced the Declaration of Independence and the major ideas about government and natural rights included in that document.</a:t>
            </a:r>
            <a:endParaRPr lang="en-US" dirty="0"/>
          </a:p>
        </p:txBody>
      </p:sp>
    </p:spTree>
    <p:extLst>
      <p:ext uri="{BB962C8B-B14F-4D97-AF65-F5344CB8AC3E}">
        <p14:creationId xmlns:p14="http://schemas.microsoft.com/office/powerpoint/2010/main" val="283280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Lesson 6 Objectives</a:t>
            </a:r>
            <a:endParaRPr lang="en-US" sz="3600" dirty="0"/>
          </a:p>
        </p:txBody>
      </p:sp>
      <p:sp>
        <p:nvSpPr>
          <p:cNvPr id="3" name="Content Placeholder 2"/>
          <p:cNvSpPr>
            <a:spLocks noGrp="1"/>
          </p:cNvSpPr>
          <p:nvPr>
            <p:ph sz="quarter" idx="1"/>
          </p:nvPr>
        </p:nvSpPr>
        <p:spPr/>
        <p:txBody>
          <a:bodyPr>
            <a:normAutofit fontScale="92500" lnSpcReduction="20000"/>
          </a:bodyPr>
          <a:lstStyle/>
          <a:p>
            <a:pPr lvl="0"/>
            <a:r>
              <a:rPr lang="en-US" sz="2800" i="1" dirty="0" smtClean="0"/>
              <a:t>Describe the British policies that some American colonists believed violated basic principles of constitutional government and their rights as Englishmen.</a:t>
            </a:r>
            <a:endParaRPr lang="en-US" sz="2400" dirty="0" smtClean="0"/>
          </a:p>
          <a:p>
            <a:pPr lvl="0"/>
            <a:r>
              <a:rPr lang="en-US" sz="2800" i="1" dirty="0" smtClean="0"/>
              <a:t>Explain why Americans resisted those policies and how that resistance led to the Declaration of Independence. </a:t>
            </a:r>
            <a:endParaRPr lang="en-US" sz="2400" dirty="0" smtClean="0"/>
          </a:p>
          <a:p>
            <a:pPr lvl="0"/>
            <a:r>
              <a:rPr lang="en-US" sz="2800" i="1" dirty="0" smtClean="0"/>
              <a:t>Evaluate the arguments that the colonists made to justify separation from Great Britain.</a:t>
            </a:r>
            <a:endParaRPr lang="en-US" sz="2400" dirty="0" smtClean="0"/>
          </a:p>
          <a:p>
            <a:pPr lvl="0"/>
            <a:r>
              <a:rPr lang="en-US" sz="2800" i="1" dirty="0" smtClean="0"/>
              <a:t>Evaluate, take, and defend positions on </a:t>
            </a:r>
            <a:endParaRPr lang="en-US" sz="2400" dirty="0" smtClean="0"/>
          </a:p>
          <a:p>
            <a:pPr lvl="1"/>
            <a:r>
              <a:rPr lang="en-US" sz="2400" i="1" dirty="0" smtClean="0">
                <a:solidFill>
                  <a:schemeClr val="tx1"/>
                </a:solidFill>
              </a:rPr>
              <a:t>Violations of colonists’ rights before the Revolution. </a:t>
            </a:r>
            <a:endParaRPr lang="en-US" sz="2000" dirty="0" smtClean="0">
              <a:solidFill>
                <a:schemeClr val="tx1"/>
              </a:solidFill>
            </a:endParaRPr>
          </a:p>
          <a:p>
            <a:pPr lvl="1"/>
            <a:r>
              <a:rPr lang="en-US" sz="2400" i="1" dirty="0" smtClean="0">
                <a:solidFill>
                  <a:schemeClr val="tx1"/>
                </a:solidFill>
              </a:rPr>
              <a:t>Important questions about the meaning and implications of the Declaration of Independence. </a:t>
            </a:r>
            <a:endParaRPr lang="en-US" sz="2000" dirty="0" smtClean="0">
              <a:solidFill>
                <a:schemeClr val="tx1"/>
              </a:solidFill>
            </a:endParaRPr>
          </a:p>
          <a:p>
            <a:endParaRPr lang="en-US" dirty="0"/>
          </a:p>
        </p:txBody>
      </p:sp>
    </p:spTree>
    <p:extLst>
      <p:ext uri="{BB962C8B-B14F-4D97-AF65-F5344CB8AC3E}">
        <p14:creationId xmlns:p14="http://schemas.microsoft.com/office/powerpoint/2010/main" val="37150564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6 Terms &amp; Concepts</a:t>
            </a:r>
            <a:endParaRPr lang="en-US" dirty="0"/>
          </a:p>
        </p:txBody>
      </p:sp>
      <p:sp>
        <p:nvSpPr>
          <p:cNvPr id="3" name="Content Placeholder 2"/>
          <p:cNvSpPr>
            <a:spLocks noGrp="1"/>
          </p:cNvSpPr>
          <p:nvPr>
            <p:ph sz="quarter" idx="1"/>
          </p:nvPr>
        </p:nvSpPr>
        <p:spPr>
          <a:xfrm>
            <a:off x="152400" y="1371600"/>
            <a:ext cx="8839200" cy="5486400"/>
          </a:xfrm>
        </p:spPr>
        <p:txBody>
          <a:bodyPr>
            <a:normAutofit fontScale="85000" lnSpcReduction="20000"/>
          </a:bodyPr>
          <a:lstStyle/>
          <a:p>
            <a:r>
              <a:rPr lang="en-US" dirty="0" smtClean="0"/>
              <a:t>Compact</a:t>
            </a:r>
          </a:p>
          <a:p>
            <a:pPr lvl="1"/>
            <a:r>
              <a:rPr lang="en-US" sz="2300" dirty="0" smtClean="0"/>
              <a:t>A formal contract or agreement between or among two or more parties or states. (ex. The Mayflower Compact of 1620)</a:t>
            </a:r>
            <a:endParaRPr lang="en-US" sz="3100" dirty="0" smtClean="0"/>
          </a:p>
          <a:p>
            <a:r>
              <a:rPr lang="en-US" dirty="0" smtClean="0"/>
              <a:t>Law of Nature</a:t>
            </a:r>
          </a:p>
          <a:p>
            <a:pPr lvl="1"/>
            <a:r>
              <a:rPr lang="en-US" sz="2300" dirty="0" smtClean="0"/>
              <a:t>In natural rights philosophy, moral rules found out by correctly applied reason or right reason, telling persons what they may and may not do in various circumstances. In philosophy, laws of nature have often referred to the rules that would prevail in the absence of man–made law. Natural law is conceived to contain standards of justice that apply to all people. </a:t>
            </a:r>
            <a:endParaRPr lang="en-US" sz="3100" dirty="0" smtClean="0"/>
          </a:p>
          <a:p>
            <a:r>
              <a:rPr lang="en-US" dirty="0" smtClean="0"/>
              <a:t>Sovereignty</a:t>
            </a:r>
          </a:p>
          <a:p>
            <a:pPr lvl="1"/>
            <a:r>
              <a:rPr lang="en-US" sz="2300" dirty="0" smtClean="0"/>
              <a:t>The ultimate, supreme power in a state. Democratic theory states that the people as a whole are sovereign; the citizens of the United States constitute the sovereign people. </a:t>
            </a:r>
            <a:endParaRPr lang="en-US" sz="3100" dirty="0" smtClean="0"/>
          </a:p>
          <a:p>
            <a:r>
              <a:rPr lang="en-US" dirty="0" smtClean="0"/>
              <a:t>Writ of Assistance</a:t>
            </a:r>
          </a:p>
          <a:p>
            <a:pPr lvl="1"/>
            <a:r>
              <a:rPr lang="en-US" sz="2300" dirty="0" smtClean="0"/>
              <a:t>A document giving a governmental authority the power to search and seize property without restrictions. Abolished in American law, the use of such writs by the British government was a major issue during some phases of the American Revolution. </a:t>
            </a:r>
            <a:endParaRPr lang="en-US" sz="3100" dirty="0"/>
          </a:p>
        </p:txBody>
      </p:sp>
    </p:spTree>
    <p:extLst>
      <p:ext uri="{BB962C8B-B14F-4D97-AF65-F5344CB8AC3E}">
        <p14:creationId xmlns:p14="http://schemas.microsoft.com/office/powerpoint/2010/main" val="308795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Change in British Policy</a:t>
            </a:r>
            <a:endParaRPr lang="en-US" dirty="0"/>
          </a:p>
        </p:txBody>
      </p:sp>
      <p:sp>
        <p:nvSpPr>
          <p:cNvPr id="3" name="Content Placeholder 2"/>
          <p:cNvSpPr>
            <a:spLocks noGrp="1"/>
          </p:cNvSpPr>
          <p:nvPr>
            <p:ph sz="quarter" idx="1"/>
          </p:nvPr>
        </p:nvSpPr>
        <p:spPr>
          <a:xfrm>
            <a:off x="0" y="1371600"/>
            <a:ext cx="6858000" cy="5105400"/>
          </a:xfrm>
        </p:spPr>
        <p:txBody>
          <a:bodyPr>
            <a:normAutofit/>
          </a:bodyPr>
          <a:lstStyle/>
          <a:p>
            <a:r>
              <a:rPr lang="en-US" dirty="0" smtClean="0"/>
              <a:t>Generations of colonists had little interference from British government in their daily affairs.</a:t>
            </a:r>
          </a:p>
          <a:p>
            <a:r>
              <a:rPr lang="en-US" dirty="0" smtClean="0"/>
              <a:t>However, in 1763</a:t>
            </a:r>
          </a:p>
          <a:p>
            <a:pPr lvl="1"/>
            <a:r>
              <a:rPr lang="en-US" b="1" dirty="0" smtClean="0"/>
              <a:t>Britain wants colonists to help pay for war w/ French (7 Years War, 1756-1763)</a:t>
            </a:r>
          </a:p>
          <a:p>
            <a:pPr lvl="1"/>
            <a:r>
              <a:rPr lang="en-US" b="1" dirty="0" smtClean="0"/>
              <a:t>Proclamation Act ‘63– Bans colonial settlements west of Appalachians </a:t>
            </a:r>
          </a:p>
          <a:p>
            <a:pPr lvl="1"/>
            <a:r>
              <a:rPr lang="en-US" b="1" dirty="0" smtClean="0"/>
              <a:t>Stamp Act ’65 – New taxes on colonists to raise revenue</a:t>
            </a:r>
          </a:p>
          <a:p>
            <a:pPr lvl="1"/>
            <a:r>
              <a:rPr lang="en-US" b="1" dirty="0" smtClean="0"/>
              <a:t>Quartering Act ‘65 – Required colonists to shelter British troops in their homes</a:t>
            </a:r>
          </a:p>
          <a:p>
            <a:pPr lvl="1"/>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781800" y="4648200"/>
            <a:ext cx="2537178" cy="22098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6844589" y="1447800"/>
            <a:ext cx="2299411"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97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Resistance</a:t>
            </a:r>
            <a:endParaRPr lang="en-US" dirty="0"/>
          </a:p>
        </p:txBody>
      </p:sp>
      <p:sp>
        <p:nvSpPr>
          <p:cNvPr id="3" name="Content Placeholder 2"/>
          <p:cNvSpPr>
            <a:spLocks noGrp="1"/>
          </p:cNvSpPr>
          <p:nvPr>
            <p:ph sz="quarter" idx="1"/>
          </p:nvPr>
        </p:nvSpPr>
        <p:spPr/>
        <p:txBody>
          <a:bodyPr/>
          <a:lstStyle/>
          <a:p>
            <a:r>
              <a:rPr lang="en-US" dirty="0" smtClean="0"/>
              <a:t>New restrictions &amp; taxes caused some economic hardship &amp; challenged colonists’ understanding of representative government.</a:t>
            </a:r>
          </a:p>
          <a:p>
            <a:r>
              <a:rPr lang="en-US" dirty="0" smtClean="0"/>
              <a:t>“No taxation w/o representation.”</a:t>
            </a:r>
          </a:p>
          <a:p>
            <a:r>
              <a:rPr lang="en-US" i="1" dirty="0" smtClean="0"/>
              <a:t>Sons of Liberty </a:t>
            </a:r>
            <a:r>
              <a:rPr lang="en-US" dirty="0" smtClean="0"/>
              <a:t>help organize popular resistance.</a:t>
            </a:r>
          </a:p>
          <a:p>
            <a:pPr lvl="1"/>
            <a:r>
              <a:rPr lang="en-US" dirty="0" smtClean="0"/>
              <a:t>Rarely used violence, but political agitation precipitated crowd action.</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334000" y="4255698"/>
            <a:ext cx="3810000" cy="2602302"/>
          </a:xfrm>
          <a:prstGeom prst="rect">
            <a:avLst/>
          </a:prstGeom>
          <a:noFill/>
          <a:ln w="9525">
            <a:noFill/>
            <a:miter lim="800000"/>
            <a:headEnd/>
            <a:tailEnd/>
          </a:ln>
          <a:effectLst/>
        </p:spPr>
      </p:pic>
      <p:pic>
        <p:nvPicPr>
          <p:cNvPr id="37890" name="Picture 2" descr="http://i.cdn.hbo.com/assets/images/series/john-adams/character/sam-adams-1024.jpg"/>
          <p:cNvPicPr>
            <a:picLocks noChangeAspect="1" noChangeArrowheads="1"/>
          </p:cNvPicPr>
          <p:nvPr/>
        </p:nvPicPr>
        <p:blipFill>
          <a:blip r:embed="rId3" cstate="print"/>
          <a:srcRect/>
          <a:stretch>
            <a:fillRect/>
          </a:stretch>
        </p:blipFill>
        <p:spPr bwMode="auto">
          <a:xfrm>
            <a:off x="1066800" y="4572000"/>
            <a:ext cx="3556000" cy="2000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586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Resistance (</a:t>
            </a:r>
            <a:r>
              <a:rPr lang="en-US" i="1" dirty="0" smtClean="0"/>
              <a:t>Continued</a:t>
            </a:r>
            <a:r>
              <a:rPr lang="en-US" dirty="0" smtClean="0"/>
              <a:t>)</a:t>
            </a:r>
            <a:endParaRPr lang="en-US" dirty="0"/>
          </a:p>
        </p:txBody>
      </p:sp>
      <p:sp>
        <p:nvSpPr>
          <p:cNvPr id="3" name="Content Placeholder 2"/>
          <p:cNvSpPr>
            <a:spLocks noGrp="1"/>
          </p:cNvSpPr>
          <p:nvPr>
            <p:ph sz="quarter" idx="1"/>
          </p:nvPr>
        </p:nvSpPr>
        <p:spPr>
          <a:xfrm>
            <a:off x="228600" y="1371600"/>
            <a:ext cx="6556248" cy="5330952"/>
          </a:xfrm>
        </p:spPr>
        <p:txBody>
          <a:bodyPr>
            <a:normAutofit fontScale="85000" lnSpcReduction="20000"/>
          </a:bodyPr>
          <a:lstStyle/>
          <a:p>
            <a:r>
              <a:rPr lang="en-US" b="1" dirty="0" smtClean="0"/>
              <a:t>’66 – Parliament repeals Stamp Act, but passes Declaratory Act, which asserts Britain's full power &amp; authority over colonies. </a:t>
            </a:r>
          </a:p>
          <a:p>
            <a:r>
              <a:rPr lang="en-US" b="1" dirty="0" smtClean="0"/>
              <a:t>Parliament offers </a:t>
            </a:r>
            <a:r>
              <a:rPr lang="en-US" b="1" i="1" dirty="0" smtClean="0"/>
              <a:t>Writs of Assistance </a:t>
            </a:r>
            <a:r>
              <a:rPr lang="en-US" b="1" dirty="0" smtClean="0"/>
              <a:t>to officials to search &amp; seize colonial property. </a:t>
            </a:r>
          </a:p>
          <a:p>
            <a:r>
              <a:rPr lang="en-US" b="1" dirty="0" smtClean="0"/>
              <a:t>‘70 – Clash between British Troops and colonists, 5 colonists killed (</a:t>
            </a:r>
            <a:r>
              <a:rPr lang="en-US" b="1" i="1" dirty="0" smtClean="0"/>
              <a:t>Boston Massacre)</a:t>
            </a:r>
          </a:p>
          <a:p>
            <a:r>
              <a:rPr lang="en-US" b="1" dirty="0" smtClean="0"/>
              <a:t>’73 – Colonists protest Tea Act by dumping 45 tons of tea into Harbor (</a:t>
            </a:r>
            <a:r>
              <a:rPr lang="en-US" b="1" i="1" dirty="0" smtClean="0"/>
              <a:t>Boston Tea Party)</a:t>
            </a:r>
          </a:p>
          <a:p>
            <a:r>
              <a:rPr lang="en-US" b="1" dirty="0" smtClean="0"/>
              <a:t>British Respond with “Intolerable Acts”</a:t>
            </a:r>
          </a:p>
          <a:p>
            <a:pPr lvl="1"/>
            <a:r>
              <a:rPr lang="en-US" b="1" dirty="0" smtClean="0"/>
              <a:t>Closed Boston Harbor, granted more power to Royal Governors, limited town meetings, authorized British troop occupation</a:t>
            </a:r>
          </a:p>
        </p:txBody>
      </p:sp>
      <p:pic>
        <p:nvPicPr>
          <p:cNvPr id="3074" name="Picture 2"/>
          <p:cNvPicPr>
            <a:picLocks noChangeAspect="1" noChangeArrowheads="1"/>
          </p:cNvPicPr>
          <p:nvPr/>
        </p:nvPicPr>
        <p:blipFill>
          <a:blip r:embed="rId2" cstate="print"/>
          <a:srcRect/>
          <a:stretch>
            <a:fillRect/>
          </a:stretch>
        </p:blipFill>
        <p:spPr bwMode="auto">
          <a:xfrm>
            <a:off x="6629400" y="1295400"/>
            <a:ext cx="2574085" cy="23622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6648383" y="3962400"/>
            <a:ext cx="2495617"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767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Organized Resistance</a:t>
            </a:r>
            <a:endParaRPr lang="en-US" dirty="0"/>
          </a:p>
        </p:txBody>
      </p:sp>
      <p:sp>
        <p:nvSpPr>
          <p:cNvPr id="3" name="Content Placeholder 2"/>
          <p:cNvSpPr>
            <a:spLocks noGrp="1"/>
          </p:cNvSpPr>
          <p:nvPr>
            <p:ph sz="quarter" idx="1"/>
          </p:nvPr>
        </p:nvSpPr>
        <p:spPr>
          <a:xfrm>
            <a:off x="301752" y="1527048"/>
            <a:ext cx="6632448" cy="5330952"/>
          </a:xfrm>
        </p:spPr>
        <p:txBody>
          <a:bodyPr>
            <a:normAutofit fontScale="92500" lnSpcReduction="10000"/>
          </a:bodyPr>
          <a:lstStyle/>
          <a:p>
            <a:r>
              <a:rPr lang="en-US" dirty="0" smtClean="0"/>
              <a:t>‘74 – Colonial representatives meet in Philadelphia , vote to ban trade w/ Britain (1</a:t>
            </a:r>
            <a:r>
              <a:rPr lang="en-US" baseline="30000" dirty="0" smtClean="0"/>
              <a:t>st</a:t>
            </a:r>
            <a:r>
              <a:rPr lang="en-US" dirty="0" smtClean="0"/>
              <a:t> Continental Congress)</a:t>
            </a:r>
          </a:p>
          <a:p>
            <a:r>
              <a:rPr lang="en-US" dirty="0" smtClean="0"/>
              <a:t>Radical colonists plan to overthrow </a:t>
            </a:r>
            <a:r>
              <a:rPr lang="en-US" dirty="0" err="1" smtClean="0"/>
              <a:t>gov’t</a:t>
            </a:r>
            <a:r>
              <a:rPr lang="en-US" dirty="0" smtClean="0"/>
              <a:t> since it no longer protected colonists’ rights.  (</a:t>
            </a:r>
            <a:r>
              <a:rPr lang="en-US" i="1" dirty="0" smtClean="0"/>
              <a:t>Minutemen)</a:t>
            </a:r>
          </a:p>
          <a:p>
            <a:r>
              <a:rPr lang="en-US" dirty="0" smtClean="0"/>
              <a:t>‘75 – British march to Concord, MA to seize hidden arms &amp; ammunition &amp; arrest Patriot leaders</a:t>
            </a:r>
          </a:p>
          <a:p>
            <a:r>
              <a:rPr lang="en-US" dirty="0" smtClean="0"/>
              <a:t>Revere rides through countryside </a:t>
            </a:r>
          </a:p>
          <a:p>
            <a:pPr>
              <a:buNone/>
            </a:pPr>
            <a:r>
              <a:rPr lang="en-US" dirty="0" smtClean="0"/>
              <a:t>    warning that …</a:t>
            </a:r>
          </a:p>
          <a:p>
            <a:r>
              <a:rPr lang="en-US" dirty="0" smtClean="0"/>
              <a:t>“Shot heard round the world…” </a:t>
            </a:r>
          </a:p>
          <a:p>
            <a:pPr lvl="1"/>
            <a:r>
              <a:rPr lang="en-US" dirty="0" smtClean="0"/>
              <a:t>REVOLUTION BEGINS!</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410200" y="4419600"/>
            <a:ext cx="3733800" cy="2252998"/>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6858000" y="1828800"/>
            <a:ext cx="2286000" cy="2324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045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Declaration</a:t>
            </a:r>
            <a:endParaRPr lang="en-US" dirty="0"/>
          </a:p>
        </p:txBody>
      </p:sp>
      <p:sp>
        <p:nvSpPr>
          <p:cNvPr id="3" name="Content Placeholder 2"/>
          <p:cNvSpPr>
            <a:spLocks noGrp="1"/>
          </p:cNvSpPr>
          <p:nvPr>
            <p:ph sz="quarter" idx="1"/>
          </p:nvPr>
        </p:nvSpPr>
        <p:spPr>
          <a:xfrm>
            <a:off x="228600" y="1447800"/>
            <a:ext cx="5867400" cy="4572000"/>
          </a:xfrm>
        </p:spPr>
        <p:txBody>
          <a:bodyPr>
            <a:normAutofit lnSpcReduction="10000"/>
          </a:bodyPr>
          <a:lstStyle/>
          <a:p>
            <a:r>
              <a:rPr lang="en-US" dirty="0" smtClean="0"/>
              <a:t>Continental Congress appoints committee to prepare a declaration of independence from Britain</a:t>
            </a:r>
          </a:p>
          <a:p>
            <a:r>
              <a:rPr lang="en-US" dirty="0" smtClean="0"/>
              <a:t>Jefferson’s draft rejects the British government’s sovereignty over the colonies</a:t>
            </a:r>
          </a:p>
          <a:p>
            <a:r>
              <a:rPr lang="en-US" dirty="0" smtClean="0"/>
              <a:t>The Founders knew it was important to </a:t>
            </a:r>
            <a:r>
              <a:rPr lang="en-US" i="1" dirty="0" smtClean="0"/>
              <a:t>justify this action </a:t>
            </a:r>
            <a:r>
              <a:rPr lang="en-US" dirty="0" smtClean="0"/>
              <a:t>to other nations and </a:t>
            </a:r>
            <a:r>
              <a:rPr lang="en-US" i="1" dirty="0" smtClean="0"/>
              <a:t>to identify the basic principles </a:t>
            </a:r>
            <a:r>
              <a:rPr lang="en-US" dirty="0" smtClean="0"/>
              <a:t>of a legitimate government</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867400" y="1295399"/>
            <a:ext cx="3276600" cy="4362337"/>
          </a:xfrm>
          <a:prstGeom prst="rect">
            <a:avLst/>
          </a:prstGeom>
          <a:noFill/>
          <a:ln w="9525">
            <a:noFill/>
            <a:miter lim="800000"/>
            <a:headEnd/>
            <a:tailEnd/>
          </a:ln>
          <a:effectLst/>
        </p:spPr>
      </p:pic>
    </p:spTree>
    <p:extLst>
      <p:ext uri="{BB962C8B-B14F-4D97-AF65-F5344CB8AC3E}">
        <p14:creationId xmlns:p14="http://schemas.microsoft.com/office/powerpoint/2010/main" val="3137478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815</Words>
  <Application>Microsoft Macintosh PowerPoint</Application>
  <PresentationFormat>On-screen Show (4:3)</PresentationFormat>
  <Paragraphs>73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Lesson 6 Purpose</vt:lpstr>
      <vt:lpstr>Lesson 6 Objectives</vt:lpstr>
      <vt:lpstr>Lesson 6 Terms &amp; Concepts</vt:lpstr>
      <vt:lpstr>A Change in British Policy</vt:lpstr>
      <vt:lpstr>Colonial Resistance</vt:lpstr>
      <vt:lpstr>Colonial Resistance (Continued)</vt:lpstr>
      <vt:lpstr>Organized Resistance</vt:lpstr>
      <vt:lpstr>Purpose of the Declaration</vt:lpstr>
      <vt:lpstr>The Declaration’s Main Arguments &amp; Ideas</vt:lpstr>
      <vt:lpstr>The Declaration’s Main Arguments &amp; Ideas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cp:revision>
  <dcterms:created xsi:type="dcterms:W3CDTF">2017-08-01T20:36:23Z</dcterms:created>
  <dcterms:modified xsi:type="dcterms:W3CDTF">2017-08-01T20:36:37Z</dcterms:modified>
</cp:coreProperties>
</file>