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21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17" name="Footer Placeholder 16"/>
          <p:cNvSpPr>
            <a:spLocks noGrp="1"/>
          </p:cNvSpPr>
          <p:nvPr>
            <p:ph type="ftr" sz="quarter" idx="11"/>
          </p:nvPr>
        </p:nvSpPr>
        <p:spPr/>
        <p:txBody>
          <a:bodyPr/>
          <a:lstStyle/>
          <a:p>
            <a:endParaRPr lang="en-US">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3635391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6681664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383138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0644383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528549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p:txBody>
          <a:bodyPr/>
          <a:lstStyle/>
          <a:p>
            <a:endParaRPr lang="en-US">
              <a:latin typeface="Georgia"/>
            </a:endParaRPr>
          </a:p>
        </p:txBody>
      </p:sp>
      <p:sp>
        <p:nvSpPr>
          <p:cNvPr id="7" name="Slide Number Placeholder 6"/>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0273180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8610548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4" name="Footer Placeholder 3"/>
          <p:cNvSpPr>
            <a:spLocks noGrp="1"/>
          </p:cNvSpPr>
          <p:nvPr>
            <p:ph type="ftr" sz="quarter" idx="11"/>
          </p:nvPr>
        </p:nvSpPr>
        <p:spPr/>
        <p:txBody>
          <a:bodyPr/>
          <a:lstStyle/>
          <a:p>
            <a:endParaRPr lang="en-US">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313956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3" name="Footer Placeholder 2"/>
          <p:cNvSpPr>
            <a:spLocks noGrp="1"/>
          </p:cNvSpPr>
          <p:nvPr>
            <p:ph type="ftr" sz="quarter" idx="11"/>
          </p:nvPr>
        </p:nvSpPr>
        <p:spPr/>
        <p:txBody>
          <a:bodyPr/>
          <a:lstStyle/>
          <a:p>
            <a:endParaRPr lang="en-US">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5639B6F-795D-4F24-B5E9-4944799A7FE2}"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53640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a:latin typeface="Georgia"/>
            </a:endParaRPr>
          </a:p>
        </p:txBody>
      </p:sp>
    </p:spTree>
    <p:extLst>
      <p:ext uri="{BB962C8B-B14F-4D97-AF65-F5344CB8AC3E}">
        <p14:creationId xmlns:p14="http://schemas.microsoft.com/office/powerpoint/2010/main" val="1459548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a:latin typeface="Georgia"/>
            </a:endParaRPr>
          </a:p>
        </p:txBody>
      </p:sp>
    </p:spTree>
    <p:extLst>
      <p:ext uri="{BB962C8B-B14F-4D97-AF65-F5344CB8AC3E}">
        <p14:creationId xmlns:p14="http://schemas.microsoft.com/office/powerpoint/2010/main" val="21898917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914400"/>
            <a:fld id="{9D7F2283-1834-4451-B17C-CDE3CBC6E86F}" type="datetimeFigureOut">
              <a:rPr lang="en-US" smtClean="0">
                <a:latin typeface="Georgia"/>
              </a:rPr>
              <a:pPr defTabSz="914400"/>
              <a:t>8/1/17</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914400"/>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A5639B6F-795D-4F24-B5E9-4944799A7FE2}" type="slidenum">
              <a:rPr lang="en-US" smtClean="0">
                <a:solidFill>
                  <a:srgbClr val="A28E6A">
                    <a:shade val="75000"/>
                  </a:srgbClr>
                </a:solidFill>
                <a:latin typeface="Georgia"/>
              </a:rPr>
              <a:pPr defTabSz="914400"/>
              <a:t>‹#›</a:t>
            </a:fld>
            <a:endParaRPr lang="en-US">
              <a:solidFill>
                <a:srgbClr val="A28E6A">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130803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90600"/>
            <a:ext cx="3962400" cy="2954655"/>
          </a:xfrm>
          <a:prstGeom prst="rect">
            <a:avLst/>
          </a:prstGeom>
          <a:solidFill>
            <a:schemeClr val="accent3"/>
          </a:solidFill>
          <a:effectLst>
            <a:outerShdw blurRad="50800" dist="38100" dir="2700000" algn="tl" rotWithShape="0">
              <a:prstClr val="black">
                <a:alpha val="40000"/>
              </a:prstClr>
            </a:outerShdw>
          </a:effectLst>
          <a:scene3d>
            <a:camera prst="orthographicFront"/>
            <a:lightRig rig="threePt" dir="t"/>
          </a:scene3d>
          <a:sp3d>
            <a:bevelT prst="slope"/>
          </a:sp3d>
        </p:spPr>
        <p:txBody>
          <a:bodyPr wrap="square" rtlCol="0">
            <a:spAutoFit/>
          </a:bodyPr>
          <a:lstStyle/>
          <a:p>
            <a:pPr defTabSz="914400"/>
            <a:r>
              <a:rPr lang="en-US" sz="2800" dirty="0">
                <a:solidFill>
                  <a:prstClr val="black"/>
                </a:solidFill>
                <a:latin typeface="Georgia"/>
              </a:rPr>
              <a:t>Lesson </a:t>
            </a:r>
            <a:r>
              <a:rPr lang="en-US" sz="2800" dirty="0">
                <a:solidFill>
                  <a:prstClr val="black"/>
                </a:solidFill>
                <a:latin typeface="Georgia"/>
              </a:rPr>
              <a:t>5: </a:t>
            </a:r>
            <a:r>
              <a:rPr lang="en-US" sz="2800" dirty="0">
                <a:solidFill>
                  <a:prstClr val="black"/>
                </a:solidFill>
                <a:latin typeface="Georgia"/>
              </a:rPr>
              <a:t>    What Basic Ideas about Rights and Constitutional Government Did Colonial Americans Hold?</a:t>
            </a:r>
          </a:p>
          <a:p>
            <a:pPr defTabSz="914400"/>
            <a:endParaRPr lang="en-US" dirty="0">
              <a:solidFill>
                <a:prstClr val="black"/>
              </a:solidFill>
              <a:latin typeface="Georgia"/>
            </a:endParaRPr>
          </a:p>
        </p:txBody>
      </p:sp>
      <p:pic>
        <p:nvPicPr>
          <p:cNvPr id="31746" name="Picture 2"/>
          <p:cNvPicPr>
            <a:picLocks noChangeAspect="1" noChangeArrowheads="1"/>
          </p:cNvPicPr>
          <p:nvPr/>
        </p:nvPicPr>
        <p:blipFill>
          <a:blip r:embed="rId2" cstate="print"/>
          <a:srcRect/>
          <a:stretch>
            <a:fillRect/>
          </a:stretch>
        </p:blipFill>
        <p:spPr bwMode="auto">
          <a:xfrm>
            <a:off x="4572000" y="228600"/>
            <a:ext cx="4344781" cy="6172200"/>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17105787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Ideas of Constitutional </a:t>
            </a:r>
            <a:r>
              <a:rPr lang="en-US" dirty="0" err="1" smtClean="0"/>
              <a:t>Gov’t</a:t>
            </a:r>
            <a:endParaRPr lang="en-US" dirty="0"/>
          </a:p>
        </p:txBody>
      </p:sp>
      <p:sp>
        <p:nvSpPr>
          <p:cNvPr id="3" name="Content Placeholder 2"/>
          <p:cNvSpPr>
            <a:spLocks noGrp="1"/>
          </p:cNvSpPr>
          <p:nvPr>
            <p:ph sz="quarter" idx="1"/>
          </p:nvPr>
        </p:nvSpPr>
        <p:spPr>
          <a:xfrm>
            <a:off x="301752" y="1527048"/>
            <a:ext cx="8461248" cy="4797552"/>
          </a:xfrm>
        </p:spPr>
        <p:txBody>
          <a:bodyPr/>
          <a:lstStyle/>
          <a:p>
            <a:r>
              <a:rPr lang="en-US" dirty="0" smtClean="0"/>
              <a:t>Fundamental Rights</a:t>
            </a:r>
          </a:p>
          <a:p>
            <a:pPr lvl="1"/>
            <a:r>
              <a:rPr lang="en-US" dirty="0" smtClean="0"/>
              <a:t>Started as fundamental rights of Englishmen</a:t>
            </a:r>
          </a:p>
          <a:p>
            <a:pPr lvl="1"/>
            <a:r>
              <a:rPr lang="en-US" dirty="0" smtClean="0"/>
              <a:t>Developed into protections under natural rights philosophy</a:t>
            </a:r>
          </a:p>
          <a:p>
            <a:r>
              <a:rPr lang="en-US" dirty="0" smtClean="0"/>
              <a:t>Rule of Law</a:t>
            </a:r>
          </a:p>
          <a:p>
            <a:pPr lvl="1"/>
            <a:r>
              <a:rPr lang="en-US" dirty="0" smtClean="0"/>
              <a:t>Government official must obey the laws and could not exercise power arbitrarily </a:t>
            </a:r>
          </a:p>
          <a:p>
            <a:r>
              <a:rPr lang="en-US" dirty="0" smtClean="0"/>
              <a:t>Separation of Powers</a:t>
            </a:r>
          </a:p>
          <a:p>
            <a:pPr lvl="1"/>
            <a:r>
              <a:rPr lang="en-US" dirty="0" smtClean="0"/>
              <a:t>Legislatures – Make laws </a:t>
            </a:r>
          </a:p>
          <a:p>
            <a:pPr lvl="1"/>
            <a:r>
              <a:rPr lang="en-US" dirty="0" smtClean="0"/>
              <a:t>Governors -  Enforce laws</a:t>
            </a:r>
          </a:p>
          <a:p>
            <a:pPr lvl="1"/>
            <a:r>
              <a:rPr lang="en-US" dirty="0" smtClean="0"/>
              <a:t>Courts – Interpret laws</a:t>
            </a:r>
            <a:endParaRPr lang="en-US" dirty="0"/>
          </a:p>
        </p:txBody>
      </p:sp>
      <p:pic>
        <p:nvPicPr>
          <p:cNvPr id="45058" name="Picture 2" descr="http://www.sonofthesouth.net/revolutionary-war/maps/massachusetts-colony-map.jpg"/>
          <p:cNvPicPr>
            <a:picLocks noChangeAspect="1" noChangeArrowheads="1"/>
          </p:cNvPicPr>
          <p:nvPr/>
        </p:nvPicPr>
        <p:blipFill>
          <a:blip r:embed="rId2" cstate="print"/>
          <a:srcRect/>
          <a:stretch>
            <a:fillRect/>
          </a:stretch>
        </p:blipFill>
        <p:spPr bwMode="auto">
          <a:xfrm>
            <a:off x="4572000" y="3756355"/>
            <a:ext cx="3657600" cy="3101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605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952"/>
          </a:xfrm>
        </p:spPr>
        <p:txBody>
          <a:bodyPr>
            <a:normAutofit fontScale="90000"/>
          </a:bodyPr>
          <a:lstStyle/>
          <a:p>
            <a:r>
              <a:rPr lang="en-US" dirty="0" smtClean="0"/>
              <a:t>Colonial Governments:</a:t>
            </a:r>
            <a:br>
              <a:rPr lang="en-US" dirty="0" smtClean="0"/>
            </a:br>
            <a:r>
              <a:rPr lang="en-US" dirty="0" smtClean="0"/>
              <a:t> More Representative Than Britain?</a:t>
            </a:r>
            <a:endParaRPr lang="en-US" dirty="0"/>
          </a:p>
        </p:txBody>
      </p:sp>
      <p:sp>
        <p:nvSpPr>
          <p:cNvPr id="3" name="Content Placeholder 2"/>
          <p:cNvSpPr>
            <a:spLocks noGrp="1"/>
          </p:cNvSpPr>
          <p:nvPr>
            <p:ph sz="quarter" idx="1"/>
          </p:nvPr>
        </p:nvSpPr>
        <p:spPr>
          <a:xfrm>
            <a:off x="301752" y="1527048"/>
            <a:ext cx="6175248" cy="4572000"/>
          </a:xfrm>
        </p:spPr>
        <p:txBody>
          <a:bodyPr/>
          <a:lstStyle/>
          <a:p>
            <a:r>
              <a:rPr lang="en-US" dirty="0" smtClean="0"/>
              <a:t>Property requirements for voting</a:t>
            </a:r>
          </a:p>
          <a:p>
            <a:r>
              <a:rPr lang="en-US" dirty="0" smtClean="0"/>
              <a:t>Land in American relatively easily to obtain, so % of eligible voters larger than in England</a:t>
            </a:r>
          </a:p>
          <a:p>
            <a:r>
              <a:rPr lang="en-US" dirty="0" smtClean="0"/>
              <a:t>Colonial legislatures served shorter terms, meaning more voter choice</a:t>
            </a:r>
          </a:p>
          <a:p>
            <a:r>
              <a:rPr lang="en-US" dirty="0" smtClean="0"/>
              <a:t>Members of colonial legislatures needed to live in the district they represented, unlike England</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6352309" y="2286000"/>
            <a:ext cx="2791691" cy="3352800"/>
          </a:xfrm>
          <a:prstGeom prst="rect">
            <a:avLst/>
          </a:prstGeom>
          <a:noFill/>
          <a:ln w="9525">
            <a:noFill/>
            <a:miter lim="800000"/>
            <a:headEnd/>
            <a:tailEnd/>
          </a:ln>
          <a:effectLst/>
        </p:spPr>
      </p:pic>
    </p:spTree>
    <p:extLst>
      <p:ext uri="{BB962C8B-B14F-4D97-AF65-F5344CB8AC3E}">
        <p14:creationId xmlns:p14="http://schemas.microsoft.com/office/powerpoint/2010/main" val="3957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Lesson 5 Purpose</a:t>
            </a:r>
            <a:endParaRPr lang="en-US" sz="3600" dirty="0"/>
          </a:p>
        </p:txBody>
      </p:sp>
      <p:sp>
        <p:nvSpPr>
          <p:cNvPr id="5" name="Content Placeholder 4"/>
          <p:cNvSpPr>
            <a:spLocks noGrp="1"/>
          </p:cNvSpPr>
          <p:nvPr>
            <p:ph sz="quarter" idx="1"/>
          </p:nvPr>
        </p:nvSpPr>
        <p:spPr/>
        <p:txBody>
          <a:bodyPr/>
          <a:lstStyle/>
          <a:p>
            <a:r>
              <a:rPr lang="en-US" dirty="0" smtClean="0"/>
              <a:t>This lesson describes how basic ideas of Constitutional government were developed and used in the American colonies before independence.</a:t>
            </a:r>
          </a:p>
          <a:p>
            <a:r>
              <a:rPr lang="en-US" dirty="0" smtClean="0"/>
              <a:t>It also explains how social and economic conditions in America sometimes required old ideas about government to be adapted or discarded.</a:t>
            </a:r>
          </a:p>
          <a:p>
            <a:r>
              <a:rPr lang="en-US" dirty="0" smtClean="0"/>
              <a:t>Occasionally the colonists needed to create entirely new institutions. </a:t>
            </a:r>
            <a:endParaRPr lang="en-US" dirty="0"/>
          </a:p>
        </p:txBody>
      </p:sp>
    </p:spTree>
    <p:extLst>
      <p:ext uri="{BB962C8B-B14F-4D97-AF65-F5344CB8AC3E}">
        <p14:creationId xmlns:p14="http://schemas.microsoft.com/office/powerpoint/2010/main" val="1760834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5 Terms &amp; Concepts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Charter</a:t>
            </a:r>
          </a:p>
          <a:p>
            <a:pPr lvl="1"/>
            <a:r>
              <a:rPr lang="en-US" dirty="0" smtClean="0"/>
              <a:t>A written document from a government or ruler that grants certain rights to an individual, group, organization, or to people in general. In colonial times, a charter granted land to a person or company along with the right to found a colony on that land. </a:t>
            </a:r>
          </a:p>
          <a:p>
            <a:r>
              <a:rPr lang="en-US" dirty="0" smtClean="0"/>
              <a:t>Constituent</a:t>
            </a:r>
          </a:p>
          <a:p>
            <a:pPr lvl="1"/>
            <a:r>
              <a:rPr lang="en-US" dirty="0" smtClean="0"/>
              <a:t>A person represented by an elected official. </a:t>
            </a:r>
          </a:p>
          <a:p>
            <a:r>
              <a:rPr lang="en-US" dirty="0" smtClean="0"/>
              <a:t>Covenant</a:t>
            </a:r>
          </a:p>
          <a:p>
            <a:pPr lvl="1"/>
            <a:r>
              <a:rPr lang="en-US" dirty="0" smtClean="0"/>
              <a:t>A binding agreement made by two or more persons or parties. In Protestant churches during the Reformation, a covenant was an agreement made in the sight of God. The Mayflower Compact was such a covenant. </a:t>
            </a:r>
          </a:p>
          <a:p>
            <a:r>
              <a:rPr lang="en-US" dirty="0" smtClean="0"/>
              <a:t>Indentured Servant</a:t>
            </a:r>
          </a:p>
          <a:p>
            <a:pPr lvl="1"/>
            <a:r>
              <a:rPr lang="en-US" dirty="0" smtClean="0"/>
              <a:t>A person who voluntarily sold his or her labor for a set period of time in return for the cost of passage to the American colonies. Indentured servants provided the most important source of labor in the colonies in the seventeenth century and for a large part of the eighteenth century. </a:t>
            </a:r>
          </a:p>
        </p:txBody>
      </p:sp>
    </p:spTree>
    <p:extLst>
      <p:ext uri="{BB962C8B-B14F-4D97-AF65-F5344CB8AC3E}">
        <p14:creationId xmlns:p14="http://schemas.microsoft.com/office/powerpoint/2010/main" val="4021327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 Terms &amp; Concepts (</a:t>
            </a:r>
            <a:r>
              <a:rPr lang="en-US" i="1" dirty="0" smtClean="0"/>
              <a:t>Continued</a:t>
            </a:r>
            <a:r>
              <a:rPr lang="en-US" dirty="0" smtClean="0"/>
              <a: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Magistrate</a:t>
            </a:r>
          </a:p>
          <a:p>
            <a:pPr lvl="1"/>
            <a:r>
              <a:rPr lang="en-US" dirty="0" smtClean="0"/>
              <a:t>A lower-level judicial officer, usually elected in urban areas, who handles traffic violations, minor criminal offenses, and civil suits involving small amounts of money. More generally, </a:t>
            </a:r>
            <a:r>
              <a:rPr lang="en-US" i="1" dirty="0" smtClean="0"/>
              <a:t>magistrate</a:t>
            </a:r>
            <a:r>
              <a:rPr lang="en-US" dirty="0" smtClean="0"/>
              <a:t> means public official. </a:t>
            </a:r>
          </a:p>
          <a:p>
            <a:r>
              <a:rPr lang="en-US" dirty="0" smtClean="0"/>
              <a:t>Mayflower Compact</a:t>
            </a:r>
          </a:p>
          <a:p>
            <a:pPr lvl="1"/>
            <a:r>
              <a:rPr lang="en-US" dirty="0" smtClean="0"/>
              <a:t>An agreement to form a political body signed on November 21, 1620, by all adult males aboard the Mayflower before the ship landed in Plymouth, Massachusetts. The signers agreed to submit to "just and equal Laws" put into effect under the compact "for the general good of the Colony." </a:t>
            </a:r>
          </a:p>
          <a:p>
            <a:r>
              <a:rPr lang="en-US" dirty="0" smtClean="0"/>
              <a:t>Suffrage</a:t>
            </a:r>
          </a:p>
          <a:p>
            <a:pPr lvl="1"/>
            <a:r>
              <a:rPr lang="en-US" dirty="0" smtClean="0"/>
              <a:t>The right to vote.  </a:t>
            </a:r>
          </a:p>
          <a:p>
            <a:pPr lvl="1"/>
            <a:endParaRPr lang="en-US" dirty="0"/>
          </a:p>
        </p:txBody>
      </p:sp>
    </p:spTree>
    <p:extLst>
      <p:ext uri="{BB962C8B-B14F-4D97-AF65-F5344CB8AC3E}">
        <p14:creationId xmlns:p14="http://schemas.microsoft.com/office/powerpoint/2010/main" val="32568660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Lesson 5 Objectives</a:t>
            </a:r>
            <a:endParaRPr lang="en-US" sz="3600" dirty="0"/>
          </a:p>
        </p:txBody>
      </p:sp>
      <p:sp>
        <p:nvSpPr>
          <p:cNvPr id="3" name="Content Placeholder 2"/>
          <p:cNvSpPr>
            <a:spLocks noGrp="1"/>
          </p:cNvSpPr>
          <p:nvPr>
            <p:ph sz="quarter" idx="1"/>
          </p:nvPr>
        </p:nvSpPr>
        <p:spPr/>
        <p:txBody>
          <a:bodyPr>
            <a:normAutofit fontScale="92500" lnSpcReduction="20000"/>
          </a:bodyPr>
          <a:lstStyle/>
          <a:p>
            <a:pPr lvl="0"/>
            <a:r>
              <a:rPr lang="en-US" sz="2800" i="1" dirty="0" smtClean="0"/>
              <a:t>Describe the early development of America’s traditions of constitutional government.</a:t>
            </a:r>
            <a:endParaRPr lang="en-US" sz="2400" dirty="0" smtClean="0"/>
          </a:p>
          <a:p>
            <a:pPr lvl="0"/>
            <a:r>
              <a:rPr lang="en-US" sz="2800" i="1" dirty="0" smtClean="0"/>
              <a:t>Explain why American colonists attached special importance to such constitutional principles as written guarantees of basic rights and representative government.</a:t>
            </a:r>
            <a:endParaRPr lang="en-US" sz="2400" dirty="0" smtClean="0"/>
          </a:p>
          <a:p>
            <a:pPr lvl="0"/>
            <a:r>
              <a:rPr lang="en-US" sz="2800" i="1" dirty="0" smtClean="0"/>
              <a:t>Evaluate, take, and defend position on </a:t>
            </a:r>
            <a:endParaRPr lang="en-US" sz="2400" dirty="0" smtClean="0"/>
          </a:p>
          <a:p>
            <a:pPr lvl="1"/>
            <a:r>
              <a:rPr lang="en-US" sz="2400" i="1" dirty="0" smtClean="0">
                <a:solidFill>
                  <a:schemeClr val="tx1"/>
                </a:solidFill>
              </a:rPr>
              <a:t>The differences between life in colonial American and in England during the same period.</a:t>
            </a:r>
            <a:endParaRPr lang="en-US" sz="2000" dirty="0" smtClean="0">
              <a:solidFill>
                <a:schemeClr val="tx1"/>
              </a:solidFill>
            </a:endParaRPr>
          </a:p>
          <a:p>
            <a:pPr lvl="1"/>
            <a:r>
              <a:rPr lang="en-US" sz="2400" i="1" dirty="0" smtClean="0">
                <a:solidFill>
                  <a:schemeClr val="tx1"/>
                </a:solidFill>
              </a:rPr>
              <a:t>The relationship between natural rights theory and slavery in America</a:t>
            </a:r>
            <a:endParaRPr lang="en-US" sz="2000" dirty="0" smtClean="0">
              <a:solidFill>
                <a:schemeClr val="tx1"/>
              </a:solidFill>
            </a:endParaRPr>
          </a:p>
          <a:p>
            <a:pPr lvl="1"/>
            <a:r>
              <a:rPr lang="en-US" sz="2400" i="1" dirty="0" smtClean="0">
                <a:solidFill>
                  <a:schemeClr val="tx1"/>
                </a:solidFill>
              </a:rPr>
              <a:t>How natural rights philosophy and history help to explain the colonists’ views of the proper role of government. </a:t>
            </a:r>
            <a:endParaRPr lang="en-US" sz="2000" dirty="0">
              <a:solidFill>
                <a:schemeClr val="tx1"/>
              </a:solidFill>
            </a:endParaRPr>
          </a:p>
        </p:txBody>
      </p:sp>
    </p:spTree>
    <p:extLst>
      <p:ext uri="{BB962C8B-B14F-4D97-AF65-F5344CB8AC3E}">
        <p14:creationId xmlns:p14="http://schemas.microsoft.com/office/powerpoint/2010/main" val="4289475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Colonial Settlements =</a:t>
            </a:r>
            <a:br>
              <a:rPr lang="en-US" dirty="0" smtClean="0"/>
            </a:br>
            <a:r>
              <a:rPr lang="en-US" dirty="0" smtClean="0"/>
              <a:t> Constitutional Experiments</a:t>
            </a:r>
            <a:endParaRPr lang="en-US" dirty="0"/>
          </a:p>
        </p:txBody>
      </p:sp>
      <p:sp>
        <p:nvSpPr>
          <p:cNvPr id="3" name="Content Placeholder 2"/>
          <p:cNvSpPr>
            <a:spLocks noGrp="1"/>
          </p:cNvSpPr>
          <p:nvPr>
            <p:ph sz="quarter" idx="1"/>
          </p:nvPr>
        </p:nvSpPr>
        <p:spPr>
          <a:xfrm>
            <a:off x="301752" y="1527048"/>
            <a:ext cx="6708648" cy="4572000"/>
          </a:xfrm>
        </p:spPr>
        <p:txBody>
          <a:bodyPr>
            <a:normAutofit lnSpcReduction="10000"/>
          </a:bodyPr>
          <a:lstStyle/>
          <a:p>
            <a:r>
              <a:rPr lang="en-US" dirty="0" smtClean="0"/>
              <a:t>England provided two incentive plans for settlers</a:t>
            </a:r>
          </a:p>
          <a:p>
            <a:pPr lvl="1"/>
            <a:r>
              <a:rPr lang="en-US" dirty="0" smtClean="0"/>
              <a:t>Royal Proprietorship (11 of 13 colonies)</a:t>
            </a:r>
          </a:p>
          <a:p>
            <a:pPr lvl="2"/>
            <a:r>
              <a:rPr lang="en-US" dirty="0" smtClean="0"/>
              <a:t>Land given to friends of the king</a:t>
            </a:r>
          </a:p>
          <a:p>
            <a:pPr lvl="2"/>
            <a:r>
              <a:rPr lang="en-US" dirty="0" smtClean="0"/>
              <a:t>Proprietors then found ways to lure settlers to their colony</a:t>
            </a:r>
          </a:p>
          <a:p>
            <a:pPr lvl="1"/>
            <a:r>
              <a:rPr lang="en-US" dirty="0" smtClean="0"/>
              <a:t>Joint-Stock Company (Virginia)</a:t>
            </a:r>
          </a:p>
          <a:p>
            <a:pPr lvl="2"/>
            <a:r>
              <a:rPr lang="en-US" dirty="0" smtClean="0"/>
              <a:t>Land given to companies in order to generate profits (business)</a:t>
            </a:r>
          </a:p>
          <a:p>
            <a:r>
              <a:rPr lang="en-US" dirty="0" smtClean="0"/>
              <a:t>Mayflower Compact</a:t>
            </a:r>
          </a:p>
          <a:p>
            <a:pPr lvl="1"/>
            <a:r>
              <a:rPr lang="en-US" dirty="0" smtClean="0"/>
              <a:t>Pilgrims lay foundation for Massachusetts </a:t>
            </a:r>
            <a:r>
              <a:rPr lang="en-US" dirty="0" err="1" smtClean="0"/>
              <a:t>gov’t</a:t>
            </a:r>
            <a:r>
              <a:rPr lang="en-US" dirty="0" smtClean="0"/>
              <a:t> </a:t>
            </a:r>
          </a:p>
          <a:p>
            <a:pPr lvl="1"/>
            <a:r>
              <a:rPr lang="en-US" dirty="0" smtClean="0"/>
              <a:t>Early example of social contract theory</a:t>
            </a:r>
          </a:p>
        </p:txBody>
      </p:sp>
      <p:pic>
        <p:nvPicPr>
          <p:cNvPr id="6146" name="Picture 2"/>
          <p:cNvPicPr>
            <a:picLocks noChangeAspect="1" noChangeArrowheads="1"/>
          </p:cNvPicPr>
          <p:nvPr/>
        </p:nvPicPr>
        <p:blipFill>
          <a:blip r:embed="rId2" cstate="print"/>
          <a:srcRect/>
          <a:stretch>
            <a:fillRect/>
          </a:stretch>
        </p:blipFill>
        <p:spPr bwMode="auto">
          <a:xfrm>
            <a:off x="7543800" y="2743200"/>
            <a:ext cx="1600200" cy="1844299"/>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3" cstate="print"/>
          <a:srcRect/>
          <a:stretch>
            <a:fillRect/>
          </a:stretch>
        </p:blipFill>
        <p:spPr bwMode="auto">
          <a:xfrm>
            <a:off x="7543800" y="609600"/>
            <a:ext cx="1600200" cy="1989199"/>
          </a:xfrm>
          <a:prstGeom prst="rect">
            <a:avLst/>
          </a:prstGeom>
          <a:ln>
            <a:noFill/>
          </a:ln>
          <a:effectLst>
            <a:outerShdw blurRad="292100" dist="139700" dir="2700000" algn="tl" rotWithShape="0">
              <a:srgbClr val="333333">
                <a:alpha val="65000"/>
              </a:srgbClr>
            </a:outerShdw>
          </a:effectLst>
        </p:spPr>
      </p:pic>
      <p:pic>
        <p:nvPicPr>
          <p:cNvPr id="6148" name="Picture 4"/>
          <p:cNvPicPr>
            <a:picLocks noChangeAspect="1" noChangeArrowheads="1"/>
          </p:cNvPicPr>
          <p:nvPr/>
        </p:nvPicPr>
        <p:blipFill>
          <a:blip r:embed="rId4" cstate="print"/>
          <a:srcRect/>
          <a:stretch>
            <a:fillRect/>
          </a:stretch>
        </p:blipFill>
        <p:spPr bwMode="auto">
          <a:xfrm>
            <a:off x="7477125" y="4724400"/>
            <a:ext cx="1666875"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12087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Unique American Experience</a:t>
            </a:r>
            <a:endParaRPr lang="en-US" dirty="0"/>
          </a:p>
        </p:txBody>
      </p:sp>
      <p:sp>
        <p:nvSpPr>
          <p:cNvPr id="3" name="Content Placeholder 2"/>
          <p:cNvSpPr>
            <a:spLocks noGrp="1"/>
          </p:cNvSpPr>
          <p:nvPr>
            <p:ph sz="quarter" idx="1"/>
          </p:nvPr>
        </p:nvSpPr>
        <p:spPr>
          <a:xfrm>
            <a:off x="152400" y="1527048"/>
            <a:ext cx="5943600" cy="4873752"/>
          </a:xfrm>
        </p:spPr>
        <p:txBody>
          <a:bodyPr>
            <a:normAutofit lnSpcReduction="10000"/>
          </a:bodyPr>
          <a:lstStyle/>
          <a:p>
            <a:r>
              <a:rPr lang="en-US" dirty="0" smtClean="0"/>
              <a:t>Higher wages and more land available </a:t>
            </a:r>
          </a:p>
          <a:p>
            <a:r>
              <a:rPr lang="en-US" dirty="0" smtClean="0"/>
              <a:t>Colonists ignore many English land customs (primogeniture: land passed down to eldest son)</a:t>
            </a:r>
          </a:p>
          <a:p>
            <a:r>
              <a:rPr lang="en-US" dirty="0" smtClean="0"/>
              <a:t>Wealth &amp; family name did not mean automatic  success / Ambition &amp; hard work as, if not more, important for success</a:t>
            </a:r>
          </a:p>
          <a:p>
            <a:r>
              <a:rPr lang="en-US" dirty="0" smtClean="0"/>
              <a:t>The chance to improve one’s life became a fundamental ideal of America</a:t>
            </a:r>
          </a:p>
          <a:p>
            <a:pPr>
              <a:buNone/>
            </a:pPr>
            <a:endParaRPr lang="en-US" dirty="0" smtClean="0"/>
          </a:p>
        </p:txBody>
      </p:sp>
      <p:pic>
        <p:nvPicPr>
          <p:cNvPr id="7170" name="Picture 2"/>
          <p:cNvPicPr>
            <a:picLocks noChangeAspect="1" noChangeArrowheads="1"/>
          </p:cNvPicPr>
          <p:nvPr/>
        </p:nvPicPr>
        <p:blipFill>
          <a:blip r:embed="rId2" cstate="print"/>
          <a:srcRect/>
          <a:stretch>
            <a:fillRect/>
          </a:stretch>
        </p:blipFill>
        <p:spPr bwMode="auto">
          <a:xfrm>
            <a:off x="6096000" y="3581400"/>
            <a:ext cx="2857500" cy="2819400"/>
          </a:xfrm>
          <a:prstGeom prst="rect">
            <a:avLst/>
          </a:prstGeom>
          <a:ln>
            <a:no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3" cstate="print"/>
          <a:srcRect/>
          <a:stretch>
            <a:fillRect/>
          </a:stretch>
        </p:blipFill>
        <p:spPr bwMode="auto">
          <a:xfrm>
            <a:off x="6096000" y="1676400"/>
            <a:ext cx="2883513" cy="1685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37442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Rights of Colonial Charters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Many royal charters (written documents that granted rights) echo ideals of Magna </a:t>
            </a:r>
            <a:r>
              <a:rPr lang="en-US" dirty="0" err="1" smtClean="0"/>
              <a:t>Carta</a:t>
            </a:r>
            <a:endParaRPr lang="en-US" dirty="0" smtClean="0"/>
          </a:p>
          <a:p>
            <a:r>
              <a:rPr lang="en-US" dirty="0" smtClean="0"/>
              <a:t>Tradition of expressing rights in writing became an essential part of American constitutions</a:t>
            </a:r>
          </a:p>
          <a:p>
            <a:r>
              <a:rPr lang="en-US" dirty="0" smtClean="0"/>
              <a:t>Examples of rights granted</a:t>
            </a:r>
          </a:p>
          <a:p>
            <a:pPr lvl="1"/>
            <a:r>
              <a:rPr lang="en-US" dirty="0" smtClean="0"/>
              <a:t>Habeas Corpus</a:t>
            </a:r>
          </a:p>
          <a:p>
            <a:pPr lvl="1"/>
            <a:r>
              <a:rPr lang="en-US" dirty="0" smtClean="0"/>
              <a:t>Trial by Jury</a:t>
            </a:r>
          </a:p>
          <a:p>
            <a:pPr lvl="1"/>
            <a:r>
              <a:rPr lang="en-US" dirty="0" smtClean="0"/>
              <a:t>Right to own property</a:t>
            </a:r>
          </a:p>
          <a:p>
            <a:pPr lvl="1"/>
            <a:r>
              <a:rPr lang="en-US" dirty="0" smtClean="0"/>
              <a:t>Avoid self-incrimination</a:t>
            </a:r>
          </a:p>
          <a:p>
            <a:pPr lvl="1"/>
            <a:r>
              <a:rPr lang="en-US" dirty="0" smtClean="0"/>
              <a:t>Free from cruel &amp; unusual  </a:t>
            </a:r>
          </a:p>
          <a:p>
            <a:pPr lvl="1">
              <a:buNone/>
            </a:pPr>
            <a:r>
              <a:rPr lang="en-US" dirty="0" smtClean="0"/>
              <a:t>    punishment</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724400" y="3657600"/>
            <a:ext cx="423119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7795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Whose Rights Were Excluded?</a:t>
            </a:r>
            <a:endParaRPr lang="en-US" dirty="0"/>
          </a:p>
        </p:txBody>
      </p:sp>
      <p:sp>
        <p:nvSpPr>
          <p:cNvPr id="3" name="Content Placeholder 2"/>
          <p:cNvSpPr>
            <a:spLocks noGrp="1"/>
          </p:cNvSpPr>
          <p:nvPr>
            <p:ph sz="quarter" idx="1"/>
          </p:nvPr>
        </p:nvSpPr>
        <p:spPr>
          <a:xfrm>
            <a:off x="152400" y="1527048"/>
            <a:ext cx="7467600" cy="4873752"/>
          </a:xfrm>
        </p:spPr>
        <p:txBody>
          <a:bodyPr/>
          <a:lstStyle/>
          <a:p>
            <a:r>
              <a:rPr lang="en-US" dirty="0" smtClean="0"/>
              <a:t>In some colonies the following rights were restricted</a:t>
            </a:r>
          </a:p>
          <a:p>
            <a:pPr lvl="1"/>
            <a:r>
              <a:rPr lang="en-US" dirty="0" smtClean="0"/>
              <a:t>Only Protestant White Men could vote</a:t>
            </a:r>
          </a:p>
          <a:p>
            <a:pPr lvl="1"/>
            <a:r>
              <a:rPr lang="en-US" dirty="0" smtClean="0"/>
              <a:t>Women not granted political rights</a:t>
            </a:r>
          </a:p>
          <a:p>
            <a:pPr lvl="1"/>
            <a:r>
              <a:rPr lang="en-US" dirty="0" smtClean="0"/>
              <a:t>½ to 2/3 immigrants were indentured servants (similar to slavery until period of indenture ended)</a:t>
            </a:r>
          </a:p>
          <a:p>
            <a:pPr lvl="1"/>
            <a:r>
              <a:rPr lang="en-US" dirty="0" smtClean="0"/>
              <a:t>Native Americans treated as foreigners, often removed from land</a:t>
            </a:r>
          </a:p>
          <a:p>
            <a:pPr lvl="1"/>
            <a:r>
              <a:rPr lang="en-US" dirty="0" smtClean="0"/>
              <a:t>African slavery</a:t>
            </a:r>
          </a:p>
          <a:p>
            <a:pPr lvl="2"/>
            <a:r>
              <a:rPr lang="en-US" dirty="0" smtClean="0"/>
              <a:t>1760 - 20% of population </a:t>
            </a:r>
          </a:p>
          <a:p>
            <a:pPr lvl="2"/>
            <a:r>
              <a:rPr lang="en-US" dirty="0" smtClean="0"/>
              <a:t>Treated as property, denied basic human rights</a:t>
            </a:r>
          </a:p>
          <a:p>
            <a:pPr lvl="1"/>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467600" y="2971800"/>
            <a:ext cx="1419225" cy="1726573"/>
          </a:xfrm>
          <a:prstGeom prst="rect">
            <a:avLst/>
          </a:prstGeom>
          <a:ln>
            <a:noFill/>
          </a:ln>
          <a:effectLst>
            <a:outerShdw blurRad="292100" dist="139700" dir="2700000" algn="tl" rotWithShape="0">
              <a:srgbClr val="333333">
                <a:alpha val="65000"/>
              </a:srgbClr>
            </a:outerShdw>
          </a:effectLst>
        </p:spPr>
      </p:pic>
      <p:pic>
        <p:nvPicPr>
          <p:cNvPr id="5124" name="Picture 4"/>
          <p:cNvPicPr>
            <a:picLocks noChangeAspect="1" noChangeArrowheads="1"/>
          </p:cNvPicPr>
          <p:nvPr/>
        </p:nvPicPr>
        <p:blipFill>
          <a:blip r:embed="rId3" cstate="print"/>
          <a:srcRect/>
          <a:stretch>
            <a:fillRect/>
          </a:stretch>
        </p:blipFill>
        <p:spPr bwMode="auto">
          <a:xfrm>
            <a:off x="7467600" y="762000"/>
            <a:ext cx="1462088" cy="2121902"/>
          </a:xfrm>
          <a:prstGeom prst="rect">
            <a:avLst/>
          </a:prstGeom>
          <a:ln>
            <a:noFill/>
          </a:ln>
          <a:effectLst>
            <a:outerShdw blurRad="292100" dist="139700" dir="2700000" algn="tl" rotWithShape="0">
              <a:srgbClr val="333333">
                <a:alpha val="65000"/>
              </a:srgbClr>
            </a:outerShdw>
          </a:effectLst>
        </p:spPr>
      </p:pic>
      <p:pic>
        <p:nvPicPr>
          <p:cNvPr id="5125" name="Picture 5"/>
          <p:cNvPicPr>
            <a:picLocks noChangeAspect="1" noChangeArrowheads="1"/>
          </p:cNvPicPr>
          <p:nvPr/>
        </p:nvPicPr>
        <p:blipFill>
          <a:blip r:embed="rId4" cstate="print"/>
          <a:srcRect/>
          <a:stretch>
            <a:fillRect/>
          </a:stretch>
        </p:blipFill>
        <p:spPr bwMode="auto">
          <a:xfrm>
            <a:off x="7467600" y="4743450"/>
            <a:ext cx="1402039" cy="2114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361998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775</Words>
  <Application>Microsoft Macintosh PowerPoint</Application>
  <PresentationFormat>On-screen Show (4:3)</PresentationFormat>
  <Paragraphs>77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PowerPoint Presentation</vt:lpstr>
      <vt:lpstr>Lesson 5 Purpose</vt:lpstr>
      <vt:lpstr>Lesson 5 Terms &amp; Concepts</vt:lpstr>
      <vt:lpstr>Lesson 5 Terms &amp; Concepts (Continued)</vt:lpstr>
      <vt:lpstr>Lesson 5 Objectives</vt:lpstr>
      <vt:lpstr>Colonial Settlements =  Constitutional Experiments</vt:lpstr>
      <vt:lpstr>The Unique American Experience</vt:lpstr>
      <vt:lpstr>The Rights of Colonial Charters</vt:lpstr>
      <vt:lpstr>Whose Rights Were Excluded?</vt:lpstr>
      <vt:lpstr>Colonial Ideas of Constitutional Gov’t</vt:lpstr>
      <vt:lpstr>Colonial Governments:  More Representative Than Britain?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cp:revision>
  <dcterms:created xsi:type="dcterms:W3CDTF">2017-08-01T20:35:46Z</dcterms:created>
  <dcterms:modified xsi:type="dcterms:W3CDTF">2017-08-01T20:36:03Z</dcterms:modified>
</cp:coreProperties>
</file>