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2" d="100"/>
          <a:sy n="62" d="100"/>
        </p:scale>
        <p:origin x="-210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17" name="Footer Placeholder 16"/>
          <p:cNvSpPr>
            <a:spLocks noGrp="1"/>
          </p:cNvSpPr>
          <p:nvPr>
            <p:ph type="ftr" sz="quarter" idx="11"/>
          </p:nvPr>
        </p:nvSpPr>
        <p:spPr/>
        <p:txBody>
          <a:bodyPr/>
          <a:lstStyle/>
          <a:p>
            <a:endParaRPr lang="en-US">
              <a:latin typeface="Georgia"/>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49275145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5" name="Footer Placeholder 4"/>
          <p:cNvSpPr>
            <a:spLocks noGrp="1"/>
          </p:cNvSpPr>
          <p:nvPr>
            <p:ph type="ftr" sz="quarter" idx="11"/>
          </p:nvPr>
        </p:nvSpPr>
        <p:spPr/>
        <p:txBody>
          <a:bodyPr/>
          <a:lstStyle/>
          <a:p>
            <a:endParaRPr lang="en-US">
              <a:latin typeface="Georgia"/>
            </a:endParaRPr>
          </a:p>
        </p:txBody>
      </p:sp>
      <p:sp>
        <p:nvSpPr>
          <p:cNvPr id="6" name="Slide Number Placeholder 5"/>
          <p:cNvSpPr>
            <a:spLocks noGrp="1"/>
          </p:cNvSpPr>
          <p:nvPr>
            <p:ph type="sldNum" sz="quarter" idx="12"/>
          </p:nvPr>
        </p:nvSpPr>
        <p:spPr/>
        <p:txBody>
          <a:body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Tree>
    <p:extLst>
      <p:ext uri="{BB962C8B-B14F-4D97-AF65-F5344CB8AC3E}">
        <p14:creationId xmlns:p14="http://schemas.microsoft.com/office/powerpoint/2010/main" val="344742203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6" name="Slide Number Placeholder 5"/>
          <p:cNvSpPr>
            <a:spLocks noGrp="1"/>
          </p:cNvSpPr>
          <p:nvPr>
            <p:ph type="sldNum" sz="quarter" idx="12"/>
          </p:nvPr>
        </p:nvSpPr>
        <p:spPr>
          <a:xfrm>
            <a:off x="6915912" y="3009901"/>
            <a:ext cx="457200" cy="441325"/>
          </a:xfrm>
        </p:spPr>
        <p:txBody>
          <a:body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5" name="Footer Placeholder 4"/>
          <p:cNvSpPr>
            <a:spLocks noGrp="1"/>
          </p:cNvSpPr>
          <p:nvPr>
            <p:ph type="ftr" sz="quarter" idx="11"/>
          </p:nvPr>
        </p:nvSpPr>
        <p:spPr/>
        <p:txBody>
          <a:bodyPr/>
          <a:lstStyle/>
          <a:p>
            <a:endParaRPr lang="en-US">
              <a:latin typeface="Georgia"/>
            </a:endParaRP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22769029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5" name="Footer Placeholder 4"/>
          <p:cNvSpPr>
            <a:spLocks noGrp="1"/>
          </p:cNvSpPr>
          <p:nvPr>
            <p:ph type="ftr" sz="quarter" idx="11"/>
          </p:nvPr>
        </p:nvSpPr>
        <p:spPr/>
        <p:txBody>
          <a:bodyPr/>
          <a:lstStyle/>
          <a:p>
            <a:endParaRPr lang="en-US">
              <a:latin typeface="Georgia"/>
            </a:endParaRPr>
          </a:p>
        </p:txBody>
      </p:sp>
      <p:sp>
        <p:nvSpPr>
          <p:cNvPr id="6" name="Slide Number Placeholder 5"/>
          <p:cNvSpPr>
            <a:spLocks noGrp="1"/>
          </p:cNvSpPr>
          <p:nvPr>
            <p:ph type="sldNum" sz="quarter" idx="12"/>
          </p:nvPr>
        </p:nvSpPr>
        <p:spPr>
          <a:xfrm>
            <a:off x="4361688" y="1026372"/>
            <a:ext cx="457200" cy="441325"/>
          </a:xfrm>
        </p:spPr>
        <p:txBody>
          <a:body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73960735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5" name="Footer Placeholder 4"/>
          <p:cNvSpPr>
            <a:spLocks noGrp="1"/>
          </p:cNvSpPr>
          <p:nvPr>
            <p:ph type="ftr" sz="quarter" idx="11"/>
          </p:nvPr>
        </p:nvSpPr>
        <p:spPr/>
        <p:txBody>
          <a:bodyPr/>
          <a:lstStyle/>
          <a:p>
            <a:endParaRPr lang="en-US">
              <a:latin typeface="Georgia"/>
            </a:endParaRPr>
          </a:p>
        </p:txBody>
      </p:sp>
      <p:sp>
        <p:nvSpPr>
          <p:cNvPr id="4" name="Date Placeholder 3"/>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95017316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D7F2283-1834-4451-B17C-CDE3CBC6E86F}" type="datetimeFigureOut">
              <a:rPr lang="en-US" smtClean="0">
                <a:latin typeface="Georgia"/>
              </a:rPr>
              <a:pPr/>
              <a:t>8/1/17</a:t>
            </a:fld>
            <a:endParaRPr lang="en-US">
              <a:latin typeface="Georgia"/>
            </a:endParaRPr>
          </a:p>
        </p:txBody>
      </p:sp>
      <p:sp>
        <p:nvSpPr>
          <p:cNvPr id="6" name="Footer Placeholder 5"/>
          <p:cNvSpPr>
            <a:spLocks noGrp="1"/>
          </p:cNvSpPr>
          <p:nvPr>
            <p:ph type="ftr" sz="quarter" idx="11"/>
          </p:nvPr>
        </p:nvSpPr>
        <p:spPr/>
        <p:txBody>
          <a:bodyPr/>
          <a:lstStyle/>
          <a:p>
            <a:endParaRPr lang="en-US">
              <a:latin typeface="Georgia"/>
            </a:endParaRPr>
          </a:p>
        </p:txBody>
      </p:sp>
      <p:sp>
        <p:nvSpPr>
          <p:cNvPr id="7" name="Slide Number Placeholder 6"/>
          <p:cNvSpPr>
            <a:spLocks noGrp="1"/>
          </p:cNvSpPr>
          <p:nvPr>
            <p:ph type="sldNum" sz="quarter" idx="12"/>
          </p:nvPr>
        </p:nvSpPr>
        <p:spPr/>
        <p:txBody>
          <a:body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6181106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8" name="Footer Placeholder 7"/>
          <p:cNvSpPr>
            <a:spLocks noGrp="1"/>
          </p:cNvSpPr>
          <p:nvPr>
            <p:ph type="ftr" sz="quarter" idx="11"/>
          </p:nvPr>
        </p:nvSpPr>
        <p:spPr>
          <a:xfrm>
            <a:off x="304800" y="6409944"/>
            <a:ext cx="3581400" cy="365760"/>
          </a:xfrm>
        </p:spPr>
        <p:txBody>
          <a:bodyPr/>
          <a:lstStyle/>
          <a:p>
            <a:endParaRPr lang="en-US">
              <a:latin typeface="Georgia"/>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65100248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4" name="Footer Placeholder 3"/>
          <p:cNvSpPr>
            <a:spLocks noGrp="1"/>
          </p:cNvSpPr>
          <p:nvPr>
            <p:ph type="ftr" sz="quarter" idx="11"/>
          </p:nvPr>
        </p:nvSpPr>
        <p:spPr/>
        <p:txBody>
          <a:bodyPr/>
          <a:lstStyle/>
          <a:p>
            <a:endParaRPr lang="en-US">
              <a:latin typeface="Georgia"/>
            </a:endParaRPr>
          </a:p>
        </p:txBody>
      </p:sp>
      <p:sp>
        <p:nvSpPr>
          <p:cNvPr id="5" name="Slide Number Placeholder 4"/>
          <p:cNvSpPr>
            <a:spLocks noGrp="1"/>
          </p:cNvSpPr>
          <p:nvPr>
            <p:ph type="sldNum" sz="quarter" idx="12"/>
          </p:nvPr>
        </p:nvSpPr>
        <p:spPr>
          <a:xfrm>
            <a:off x="4343400" y="1036020"/>
            <a:ext cx="457200" cy="441325"/>
          </a:xfrm>
        </p:spPr>
        <p:txBody>
          <a:body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Tree>
    <p:extLst>
      <p:ext uri="{BB962C8B-B14F-4D97-AF65-F5344CB8AC3E}">
        <p14:creationId xmlns:p14="http://schemas.microsoft.com/office/powerpoint/2010/main" val="2104202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2" name="Date Placeholder 1"/>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3" name="Footer Placeholder 2"/>
          <p:cNvSpPr>
            <a:spLocks noGrp="1"/>
          </p:cNvSpPr>
          <p:nvPr>
            <p:ph type="ftr" sz="quarter" idx="11"/>
          </p:nvPr>
        </p:nvSpPr>
        <p:spPr/>
        <p:txBody>
          <a:bodyPr/>
          <a:lstStyle/>
          <a:p>
            <a:endParaRPr lang="en-US">
              <a:latin typeface="Georgia"/>
            </a:endParaRP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5639B6F-795D-4F24-B5E9-4944799A7FE2}"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171240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5" name="Date Placeholder 4"/>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6" name="Footer Placeholder 5"/>
          <p:cNvSpPr>
            <a:spLocks noGrp="1"/>
          </p:cNvSpPr>
          <p:nvPr>
            <p:ph type="ftr" sz="quarter" idx="11"/>
          </p:nvPr>
        </p:nvSpPr>
        <p:spPr>
          <a:xfrm>
            <a:off x="301752" y="6410848"/>
            <a:ext cx="3383280" cy="365760"/>
          </a:xfrm>
        </p:spPr>
        <p:txBody>
          <a:bodyPr/>
          <a:lstStyle/>
          <a:p>
            <a:endParaRPr lang="en-US">
              <a:latin typeface="Georgia"/>
            </a:endParaRPr>
          </a:p>
        </p:txBody>
      </p:sp>
    </p:spTree>
    <p:extLst>
      <p:ext uri="{BB962C8B-B14F-4D97-AF65-F5344CB8AC3E}">
        <p14:creationId xmlns:p14="http://schemas.microsoft.com/office/powerpoint/2010/main" val="169270484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7" name="Slide Number Placeholder 6"/>
          <p:cNvSpPr>
            <a:spLocks noGrp="1"/>
          </p:cNvSpPr>
          <p:nvPr>
            <p:ph type="sldNum" sz="quarter" idx="12"/>
          </p:nvPr>
        </p:nvSpPr>
        <p:spPr>
          <a:xfrm>
            <a:off x="1371600" y="312738"/>
            <a:ext cx="457200" cy="441325"/>
          </a:xfrm>
        </p:spPr>
        <p:txBody>
          <a:body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5" name="Date Placeholder 4"/>
          <p:cNvSpPr>
            <a:spLocks noGrp="1"/>
          </p:cNvSpPr>
          <p:nvPr>
            <p:ph type="dt" sz="half" idx="10"/>
          </p:nvPr>
        </p:nvSpPr>
        <p:spPr>
          <a:xfrm>
            <a:off x="5788152" y="6404984"/>
            <a:ext cx="3044952" cy="365760"/>
          </a:xfrm>
        </p:spPr>
        <p:txBody>
          <a:bodyPr/>
          <a:lstStyle/>
          <a:p>
            <a:fld id="{9D7F2283-1834-4451-B17C-CDE3CBC6E86F}" type="datetimeFigureOut">
              <a:rPr lang="en-US" smtClean="0">
                <a:latin typeface="Georgia"/>
              </a:rPr>
              <a:pPr/>
              <a:t>8/1/17</a:t>
            </a:fld>
            <a:endParaRPr lang="en-US">
              <a:latin typeface="Georgia"/>
            </a:endParaRPr>
          </a:p>
        </p:txBody>
      </p:sp>
      <p:sp>
        <p:nvSpPr>
          <p:cNvPr id="6" name="Footer Placeholder 5"/>
          <p:cNvSpPr>
            <a:spLocks noGrp="1"/>
          </p:cNvSpPr>
          <p:nvPr>
            <p:ph type="ftr" sz="quarter" idx="11"/>
          </p:nvPr>
        </p:nvSpPr>
        <p:spPr>
          <a:xfrm>
            <a:off x="301752" y="6410848"/>
            <a:ext cx="3584448" cy="365760"/>
          </a:xfrm>
        </p:spPr>
        <p:txBody>
          <a:bodyPr/>
          <a:lstStyle/>
          <a:p>
            <a:endParaRPr lang="en-US">
              <a:latin typeface="Georgia"/>
            </a:endParaRPr>
          </a:p>
        </p:txBody>
      </p:sp>
    </p:spTree>
    <p:extLst>
      <p:ext uri="{BB962C8B-B14F-4D97-AF65-F5344CB8AC3E}">
        <p14:creationId xmlns:p14="http://schemas.microsoft.com/office/powerpoint/2010/main" val="7471420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defTabSz="914400"/>
            <a:fld id="{9D7F2283-1834-4451-B17C-CDE3CBC6E86F}" type="datetimeFigureOut">
              <a:rPr lang="en-US" smtClean="0">
                <a:latin typeface="Georgia"/>
              </a:rPr>
              <a:pPr defTabSz="914400"/>
              <a:t>8/1/17</a:t>
            </a:fld>
            <a:endParaRPr lang="en-US">
              <a:latin typeface="Georgia"/>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defTabSz="914400"/>
            <a:endParaRPr lang="en-US">
              <a:latin typeface="Georgia"/>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defTabSz="914400"/>
            <a:fld id="{A5639B6F-795D-4F24-B5E9-4944799A7FE2}" type="slidenum">
              <a:rPr lang="en-US" smtClean="0">
                <a:solidFill>
                  <a:srgbClr val="A28E6A">
                    <a:shade val="75000"/>
                  </a:srgbClr>
                </a:solidFill>
                <a:latin typeface="Georgia"/>
              </a:rPr>
              <a:pPr defTabSz="914400"/>
              <a:t>‹#›</a:t>
            </a:fld>
            <a:endParaRPr lang="en-US">
              <a:solidFill>
                <a:srgbClr val="A28E6A">
                  <a:shade val="75000"/>
                </a:srgbClr>
              </a:solidFill>
              <a:latin typeface="Georgia"/>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3054901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85800"/>
            <a:ext cx="3810000" cy="283154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defTabSz="914400"/>
            <a:r>
              <a:rPr lang="en-US" sz="3200" dirty="0">
                <a:solidFill>
                  <a:prstClr val="black"/>
                </a:solidFill>
                <a:latin typeface="Georgia"/>
              </a:rPr>
              <a:t>Lesson </a:t>
            </a:r>
            <a:r>
              <a:rPr lang="en-US" sz="3200" dirty="0">
                <a:solidFill>
                  <a:prstClr val="black"/>
                </a:solidFill>
                <a:latin typeface="Georgia"/>
              </a:rPr>
              <a:t>4:</a:t>
            </a:r>
          </a:p>
          <a:p>
            <a:pPr defTabSz="914400"/>
            <a:r>
              <a:rPr lang="en-US" sz="3200" dirty="0">
                <a:solidFill>
                  <a:prstClr val="black"/>
                </a:solidFill>
                <a:latin typeface="Georgia"/>
              </a:rPr>
              <a:t> What </a:t>
            </a:r>
            <a:r>
              <a:rPr lang="en-US" sz="3200" dirty="0">
                <a:solidFill>
                  <a:prstClr val="black"/>
                </a:solidFill>
                <a:latin typeface="Georgia"/>
              </a:rPr>
              <a:t>Were the British Origins of American Constitutionalism?</a:t>
            </a:r>
          </a:p>
          <a:p>
            <a:pPr defTabSz="914400"/>
            <a:endParaRPr lang="en-US" dirty="0">
              <a:solidFill>
                <a:prstClr val="black"/>
              </a:solidFill>
              <a:latin typeface="Georgia"/>
            </a:endParaRPr>
          </a:p>
        </p:txBody>
      </p:sp>
      <p:pic>
        <p:nvPicPr>
          <p:cNvPr id="29698" name="Picture 2"/>
          <p:cNvPicPr>
            <a:picLocks noChangeAspect="1" noChangeArrowheads="1"/>
          </p:cNvPicPr>
          <p:nvPr/>
        </p:nvPicPr>
        <p:blipFill>
          <a:blip r:embed="rId2" cstate="print"/>
          <a:srcRect/>
          <a:stretch>
            <a:fillRect/>
          </a:stretch>
        </p:blipFill>
        <p:spPr bwMode="auto">
          <a:xfrm>
            <a:off x="4724400" y="228600"/>
            <a:ext cx="4237503" cy="6019800"/>
          </a:xfrm>
          <a:prstGeom prst="rect">
            <a:avLst/>
          </a:prstGeom>
          <a:noFill/>
          <a:ln w="9525">
            <a:noFill/>
            <a:miter lim="800000"/>
            <a:headEnd/>
            <a:tailEnd/>
          </a:ln>
          <a:effectLst/>
          <a:scene3d>
            <a:camera prst="orthographicFront"/>
            <a:lightRig rig="threePt" dir="t"/>
          </a:scene3d>
          <a:sp3d>
            <a:bevelT prst="angle"/>
          </a:sp3d>
        </p:spPr>
      </p:pic>
    </p:spTree>
    <p:extLst>
      <p:ext uri="{BB962C8B-B14F-4D97-AF65-F5344CB8AC3E}">
        <p14:creationId xmlns:p14="http://schemas.microsoft.com/office/powerpoint/2010/main" val="23965558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British Constitution</a:t>
            </a:r>
            <a:endParaRPr lang="en-US" dirty="0"/>
          </a:p>
        </p:txBody>
      </p:sp>
      <p:sp>
        <p:nvSpPr>
          <p:cNvPr id="3" name="Content Placeholder 2"/>
          <p:cNvSpPr>
            <a:spLocks noGrp="1"/>
          </p:cNvSpPr>
          <p:nvPr>
            <p:ph sz="quarter" idx="1"/>
          </p:nvPr>
        </p:nvSpPr>
        <p:spPr/>
        <p:txBody>
          <a:bodyPr/>
          <a:lstStyle/>
          <a:p>
            <a:r>
              <a:rPr lang="en-US" dirty="0" smtClean="0"/>
              <a:t>Not a single document, instead consists of common law, important acts of Parliament, and tradition. </a:t>
            </a:r>
          </a:p>
          <a:p>
            <a:r>
              <a:rPr lang="en-US" dirty="0" smtClean="0"/>
              <a:t>Important documents include Magna </a:t>
            </a:r>
            <a:r>
              <a:rPr lang="en-US" dirty="0" err="1" smtClean="0"/>
              <a:t>Carta</a:t>
            </a:r>
            <a:r>
              <a:rPr lang="en-US" dirty="0" smtClean="0"/>
              <a:t> (1215), Petition of Right (1628), English Bill of Rights (1689).</a:t>
            </a:r>
          </a:p>
          <a:p>
            <a:r>
              <a:rPr lang="en-US" dirty="0" smtClean="0"/>
              <a:t>Habeas Corpus Established</a:t>
            </a:r>
          </a:p>
          <a:p>
            <a:pPr lvl="1"/>
            <a:r>
              <a:rPr lang="en-US" dirty="0" smtClean="0"/>
              <a:t>Government must justify why a person is held in custody. </a:t>
            </a:r>
          </a:p>
          <a:p>
            <a:pPr lvl="1"/>
            <a:r>
              <a:rPr lang="en-US" dirty="0" smtClean="0"/>
              <a:t>Limits government from jailing persons arbitrarily or indefinitely</a:t>
            </a:r>
            <a:endParaRPr lang="en-US" dirty="0"/>
          </a:p>
        </p:txBody>
      </p:sp>
    </p:spTree>
    <p:extLst>
      <p:ext uri="{BB962C8B-B14F-4D97-AF65-F5344CB8AC3E}">
        <p14:creationId xmlns:p14="http://schemas.microsoft.com/office/powerpoint/2010/main" val="11679600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Bill of Rights</a:t>
            </a:r>
            <a:endParaRPr lang="en-US" dirty="0"/>
          </a:p>
        </p:txBody>
      </p:sp>
      <p:sp>
        <p:nvSpPr>
          <p:cNvPr id="3" name="Content Placeholder 2"/>
          <p:cNvSpPr>
            <a:spLocks noGrp="1"/>
          </p:cNvSpPr>
          <p:nvPr>
            <p:ph sz="quarter" idx="1"/>
          </p:nvPr>
        </p:nvSpPr>
        <p:spPr>
          <a:xfrm>
            <a:off x="301752" y="1527048"/>
            <a:ext cx="5870448" cy="4572000"/>
          </a:xfrm>
        </p:spPr>
        <p:txBody>
          <a:bodyPr/>
          <a:lstStyle/>
          <a:p>
            <a:r>
              <a:rPr lang="en-US" dirty="0" smtClean="0"/>
              <a:t>Influences on Founders</a:t>
            </a:r>
          </a:p>
          <a:p>
            <a:pPr lvl="1"/>
            <a:r>
              <a:rPr lang="en-US" dirty="0" smtClean="0"/>
              <a:t>Rule of Law</a:t>
            </a:r>
          </a:p>
          <a:p>
            <a:pPr lvl="2"/>
            <a:r>
              <a:rPr lang="en-US" dirty="0" smtClean="0"/>
              <a:t>Restated idea in Magna </a:t>
            </a:r>
            <a:r>
              <a:rPr lang="en-US" dirty="0" err="1" smtClean="0"/>
              <a:t>Carta</a:t>
            </a:r>
            <a:r>
              <a:rPr lang="en-US" dirty="0" smtClean="0"/>
              <a:t> that rule of law is the foundation of limited government</a:t>
            </a:r>
          </a:p>
          <a:p>
            <a:pPr lvl="1"/>
            <a:r>
              <a:rPr lang="en-US" dirty="0" smtClean="0"/>
              <a:t>Representative Government</a:t>
            </a:r>
          </a:p>
          <a:p>
            <a:pPr lvl="2"/>
            <a:r>
              <a:rPr lang="en-US" dirty="0" smtClean="0"/>
              <a:t>Only representative government is legitimate</a:t>
            </a:r>
          </a:p>
          <a:p>
            <a:pPr lvl="2"/>
            <a:r>
              <a:rPr lang="en-US" dirty="0" smtClean="0"/>
              <a:t>Americans reject representation by social classes, instead favoring the idea of social equality</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6248400" y="1009650"/>
            <a:ext cx="2895600" cy="5848350"/>
          </a:xfrm>
          <a:prstGeom prst="rect">
            <a:avLst/>
          </a:prstGeom>
          <a:noFill/>
          <a:ln w="9525">
            <a:noFill/>
            <a:miter lim="800000"/>
            <a:headEnd/>
            <a:tailEnd/>
          </a:ln>
          <a:effectLst/>
        </p:spPr>
      </p:pic>
    </p:spTree>
    <p:extLst>
      <p:ext uri="{BB962C8B-B14F-4D97-AF65-F5344CB8AC3E}">
        <p14:creationId xmlns:p14="http://schemas.microsoft.com/office/powerpoint/2010/main" val="41433271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Lesson 4 Purpose</a:t>
            </a:r>
            <a:endParaRPr lang="en-US" dirty="0"/>
          </a:p>
        </p:txBody>
      </p:sp>
      <p:sp>
        <p:nvSpPr>
          <p:cNvPr id="3" name="Content Placeholder 2"/>
          <p:cNvSpPr>
            <a:spLocks noGrp="1"/>
          </p:cNvSpPr>
          <p:nvPr>
            <p:ph sz="quarter" idx="1"/>
          </p:nvPr>
        </p:nvSpPr>
        <p:spPr/>
        <p:txBody>
          <a:bodyPr/>
          <a:lstStyle/>
          <a:p>
            <a:r>
              <a:rPr lang="en-US" dirty="0" smtClean="0"/>
              <a:t>This lesson describes the evolution of British constitutional government.</a:t>
            </a:r>
          </a:p>
          <a:p>
            <a:r>
              <a:rPr lang="en-US" dirty="0" smtClean="0"/>
              <a:t>It examines the early stages of English government in the feudal period.</a:t>
            </a:r>
          </a:p>
          <a:p>
            <a:r>
              <a:rPr lang="en-US" dirty="0" smtClean="0"/>
              <a:t>It also traces the development of representative institutions in England, English common law, the relationship between legal and constitutional structures, and the difference between British and American constitutionalism. </a:t>
            </a:r>
            <a:endParaRPr lang="en-US" dirty="0"/>
          </a:p>
        </p:txBody>
      </p:sp>
    </p:spTree>
    <p:extLst>
      <p:ext uri="{BB962C8B-B14F-4D97-AF65-F5344CB8AC3E}">
        <p14:creationId xmlns:p14="http://schemas.microsoft.com/office/powerpoint/2010/main" val="693614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Lesson 4 Objectives</a:t>
            </a:r>
            <a:endParaRPr lang="en-US" sz="4000" dirty="0"/>
          </a:p>
        </p:txBody>
      </p:sp>
      <p:sp>
        <p:nvSpPr>
          <p:cNvPr id="3" name="Content Placeholder 2"/>
          <p:cNvSpPr>
            <a:spLocks noGrp="1"/>
          </p:cNvSpPr>
          <p:nvPr>
            <p:ph sz="quarter" idx="1"/>
          </p:nvPr>
        </p:nvSpPr>
        <p:spPr/>
        <p:txBody>
          <a:bodyPr/>
          <a:lstStyle/>
          <a:p>
            <a:pPr lvl="0"/>
            <a:r>
              <a:rPr lang="en-US" sz="2800" i="1" dirty="0" smtClean="0"/>
              <a:t>Explain how rights and representative government evolved in England and how this evolution influenced the Founders. </a:t>
            </a:r>
            <a:endParaRPr lang="en-US" sz="2400" dirty="0" smtClean="0"/>
          </a:p>
          <a:p>
            <a:pPr lvl="0"/>
            <a:r>
              <a:rPr lang="en-US" sz="2800" i="1" dirty="0" smtClean="0"/>
              <a:t>Identify the origins of some of Americans’ most important constitutional rights.  </a:t>
            </a:r>
            <a:endParaRPr lang="en-US" sz="2400" dirty="0" smtClean="0"/>
          </a:p>
          <a:p>
            <a:pPr lvl="0"/>
            <a:r>
              <a:rPr lang="en-US" sz="2800" i="1" dirty="0" smtClean="0"/>
              <a:t>Evaluate, take, and defend positions on</a:t>
            </a:r>
            <a:endParaRPr lang="en-US" sz="2400" dirty="0" smtClean="0"/>
          </a:p>
          <a:p>
            <a:pPr lvl="1"/>
            <a:r>
              <a:rPr lang="en-US" sz="2400" i="1" dirty="0" smtClean="0">
                <a:solidFill>
                  <a:schemeClr val="tx1"/>
                </a:solidFill>
              </a:rPr>
              <a:t>The influence of the Magna Carta on the development of rights. </a:t>
            </a:r>
            <a:endParaRPr lang="en-US" sz="2000" dirty="0" smtClean="0">
              <a:solidFill>
                <a:schemeClr val="tx1"/>
              </a:solidFill>
            </a:endParaRPr>
          </a:p>
          <a:p>
            <a:pPr lvl="1"/>
            <a:r>
              <a:rPr lang="en-US" sz="2400" i="1" dirty="0" smtClean="0">
                <a:solidFill>
                  <a:schemeClr val="tx1"/>
                </a:solidFill>
              </a:rPr>
              <a:t>The importance of habeas corpus and trial by jury. </a:t>
            </a:r>
            <a:endParaRPr lang="en-US" sz="2000" dirty="0" smtClean="0">
              <a:solidFill>
                <a:schemeClr val="tx1"/>
              </a:solidFill>
            </a:endParaRPr>
          </a:p>
          <a:p>
            <a:endParaRPr lang="en-US" dirty="0"/>
          </a:p>
        </p:txBody>
      </p:sp>
    </p:spTree>
    <p:extLst>
      <p:ext uri="{BB962C8B-B14F-4D97-AF65-F5344CB8AC3E}">
        <p14:creationId xmlns:p14="http://schemas.microsoft.com/office/powerpoint/2010/main" val="23153392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Lesson 4 Term &amp; Concepts</a:t>
            </a:r>
            <a:endParaRPr lang="en-US" dirty="0"/>
          </a:p>
        </p:txBody>
      </p:sp>
      <p:sp>
        <p:nvSpPr>
          <p:cNvPr id="3" name="Content Placeholder 2"/>
          <p:cNvSpPr>
            <a:spLocks noGrp="1"/>
          </p:cNvSpPr>
          <p:nvPr>
            <p:ph sz="quarter" idx="1"/>
          </p:nvPr>
        </p:nvSpPr>
        <p:spPr>
          <a:xfrm>
            <a:off x="301752" y="1527048"/>
            <a:ext cx="8842248" cy="5102352"/>
          </a:xfrm>
        </p:spPr>
        <p:txBody>
          <a:bodyPr>
            <a:normAutofit fontScale="77500" lnSpcReduction="20000"/>
          </a:bodyPr>
          <a:lstStyle/>
          <a:p>
            <a:r>
              <a:rPr lang="en-US" dirty="0" smtClean="0"/>
              <a:t>Common Law</a:t>
            </a:r>
          </a:p>
          <a:p>
            <a:pPr lvl="1"/>
            <a:r>
              <a:rPr lang="en-US" dirty="0" smtClean="0"/>
              <a:t>The body of unwritten law developed in England from judicial decisions based on custom and earlier judicial decisions. Constitutes the basis of the English legal system and became part of American law, except in Louisiana, which inherited its civil law system from France. </a:t>
            </a:r>
          </a:p>
          <a:p>
            <a:r>
              <a:rPr lang="en-US" dirty="0" smtClean="0"/>
              <a:t>Magna </a:t>
            </a:r>
            <a:r>
              <a:rPr lang="en-US" dirty="0" err="1" smtClean="0"/>
              <a:t>Carta</a:t>
            </a:r>
            <a:endParaRPr lang="en-US" dirty="0" smtClean="0"/>
          </a:p>
          <a:p>
            <a:pPr lvl="1"/>
            <a:r>
              <a:rPr lang="en-US" dirty="0" smtClean="0"/>
              <a:t>King John of England agreed to this document in 1215… The Magna </a:t>
            </a:r>
            <a:r>
              <a:rPr lang="en-US" dirty="0" err="1" smtClean="0"/>
              <a:t>Carta</a:t>
            </a:r>
            <a:r>
              <a:rPr lang="en-US" dirty="0" smtClean="0"/>
              <a:t> granted certain civil rights and liberties to English nobles and to all "freemen," such as the right to a jury of one's peers and the guarantee against loss of life, liberty, or property except in accordance with law. Some rights were guaranteed for all the king's subjects, free or not free. In doing so, the Magna </a:t>
            </a:r>
            <a:r>
              <a:rPr lang="en-US" dirty="0" err="1" smtClean="0"/>
              <a:t>Carta</a:t>
            </a:r>
            <a:r>
              <a:rPr lang="en-US" dirty="0" smtClean="0"/>
              <a:t> limited the power of the king, who agreed that his will could be bounded by law, and became a landmark in the history of constitutional government</a:t>
            </a:r>
          </a:p>
          <a:p>
            <a:r>
              <a:rPr lang="en-US" dirty="0" smtClean="0"/>
              <a:t>Precedent</a:t>
            </a:r>
          </a:p>
          <a:p>
            <a:pPr lvl="1"/>
            <a:r>
              <a:rPr lang="en-US" dirty="0" smtClean="0"/>
              <a:t>Previous court decisions upon which legal issues are decided. </a:t>
            </a:r>
          </a:p>
          <a:p>
            <a:r>
              <a:rPr lang="en-US" dirty="0" smtClean="0"/>
              <a:t>Redress of Grievances</a:t>
            </a:r>
          </a:p>
          <a:p>
            <a:pPr lvl="1"/>
            <a:r>
              <a:rPr lang="en-US" dirty="0" smtClean="0"/>
              <a:t>The correction of complaints. The First Amendment protects the right of the people to petition government to obtain remedies for claimed wrongs. </a:t>
            </a:r>
          </a:p>
          <a:p>
            <a:pPr lvl="1"/>
            <a:endParaRPr lang="en-US" dirty="0" smtClean="0"/>
          </a:p>
          <a:p>
            <a:pPr>
              <a:buNone/>
            </a:pPr>
            <a:endParaRPr lang="en-US" dirty="0" smtClean="0"/>
          </a:p>
        </p:txBody>
      </p:sp>
    </p:spTree>
    <p:extLst>
      <p:ext uri="{BB962C8B-B14F-4D97-AF65-F5344CB8AC3E}">
        <p14:creationId xmlns:p14="http://schemas.microsoft.com/office/powerpoint/2010/main" val="675363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Lesson 4 Terms &amp; Concepts (</a:t>
            </a:r>
            <a:r>
              <a:rPr lang="en-US" sz="3600" i="1" dirty="0" smtClean="0"/>
              <a:t>Continued</a:t>
            </a:r>
            <a:r>
              <a:rPr lang="en-US" sz="3600" dirty="0" smtClean="0"/>
              <a:t>)</a:t>
            </a:r>
            <a:endParaRPr lang="en-US" dirty="0"/>
          </a:p>
        </p:txBody>
      </p:sp>
      <p:sp>
        <p:nvSpPr>
          <p:cNvPr id="3" name="Content Placeholder 2"/>
          <p:cNvSpPr>
            <a:spLocks noGrp="1"/>
          </p:cNvSpPr>
          <p:nvPr>
            <p:ph sz="quarter" idx="1"/>
          </p:nvPr>
        </p:nvSpPr>
        <p:spPr>
          <a:xfrm>
            <a:off x="73152" y="1371600"/>
            <a:ext cx="9070848" cy="5330952"/>
          </a:xfrm>
        </p:spPr>
        <p:txBody>
          <a:bodyPr>
            <a:normAutofit fontScale="62500" lnSpcReduction="20000"/>
          </a:bodyPr>
          <a:lstStyle/>
          <a:p>
            <a:r>
              <a:rPr lang="en-US" sz="3200" dirty="0" smtClean="0"/>
              <a:t>Rights of Englishmen</a:t>
            </a:r>
          </a:p>
          <a:p>
            <a:pPr lvl="1"/>
            <a:r>
              <a:rPr lang="en-US" sz="2900" dirty="0" smtClean="0"/>
              <a:t>Refers to certain historically established rights, beginning with the rights of the Magna </a:t>
            </a:r>
            <a:r>
              <a:rPr lang="en-US" sz="2900" dirty="0" err="1" smtClean="0"/>
              <a:t>Carta</a:t>
            </a:r>
            <a:r>
              <a:rPr lang="en-US" sz="2900" dirty="0" smtClean="0"/>
              <a:t>, that all English subjects were understood to have. These included the right not to be kept in prison without a trial, the right to trial by jury, security in one's home from unlawful entry, and no taxation without consent, among others. </a:t>
            </a:r>
            <a:endParaRPr lang="en-US" sz="3800" dirty="0" smtClean="0"/>
          </a:p>
          <a:p>
            <a:r>
              <a:rPr lang="en-US" sz="3200" dirty="0" smtClean="0"/>
              <a:t>Rule of Law</a:t>
            </a:r>
          </a:p>
          <a:p>
            <a:pPr lvl="1"/>
            <a:r>
              <a:rPr lang="en-US" sz="2900" dirty="0" smtClean="0"/>
              <a:t>The principle that both those who govern and those who are governed must obey the law and are subject to the same laws. This principle is contrasted to the "rule of men," in which those in power make up the rules as they please. The rule of law requires an independent judiciary that is immune from political or other manipulation. </a:t>
            </a:r>
            <a:endParaRPr lang="en-US" sz="3800" dirty="0" smtClean="0"/>
          </a:p>
          <a:p>
            <a:r>
              <a:rPr lang="en-US" sz="3200" dirty="0" smtClean="0"/>
              <a:t>Stare </a:t>
            </a:r>
            <a:r>
              <a:rPr lang="en-US" sz="3200" dirty="0" err="1" smtClean="0"/>
              <a:t>Decisis</a:t>
            </a:r>
            <a:endParaRPr lang="en-US" sz="3200" dirty="0" smtClean="0"/>
          </a:p>
          <a:p>
            <a:pPr lvl="1"/>
            <a:r>
              <a:rPr lang="en-US" sz="2900" dirty="0" smtClean="0"/>
              <a:t>Latin: "Let the precedent (decision) stand." The doctrine that a court should follow the previous decisions of other courts on cases in which the facts are substantially the same. This principle plays a key role in common law systems such as those of Britain and the United States. </a:t>
            </a:r>
            <a:endParaRPr lang="en-US" sz="3800" dirty="0" smtClean="0"/>
          </a:p>
          <a:p>
            <a:r>
              <a:rPr lang="en-US" sz="3200" dirty="0" smtClean="0"/>
              <a:t>Writ of Habeas Corpus</a:t>
            </a:r>
          </a:p>
          <a:p>
            <a:pPr lvl="1"/>
            <a:r>
              <a:rPr lang="en-US" sz="2900" dirty="0" smtClean="0"/>
              <a:t>Latin: "You shall/should have the body." A court order directing that a prisoner be brought to court before a judge to determine whether that prisoner's detention is lawful. </a:t>
            </a:r>
            <a:endParaRPr lang="en-US" sz="3800" dirty="0" smtClean="0"/>
          </a:p>
          <a:p>
            <a:pPr lvl="1"/>
            <a:endParaRPr lang="en-US" dirty="0" smtClean="0"/>
          </a:p>
          <a:p>
            <a:pPr>
              <a:buNone/>
            </a:pPr>
            <a:endParaRPr lang="en-US" dirty="0" smtClean="0"/>
          </a:p>
        </p:txBody>
      </p:sp>
    </p:spTree>
    <p:extLst>
      <p:ext uri="{BB962C8B-B14F-4D97-AF65-F5344CB8AC3E}">
        <p14:creationId xmlns:p14="http://schemas.microsoft.com/office/powerpoint/2010/main" val="1979200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Roots of English Government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After fall of the Roman Empire, England divided into tribes</a:t>
            </a:r>
          </a:p>
          <a:p>
            <a:r>
              <a:rPr lang="en-US" dirty="0" smtClean="0"/>
              <a:t>1066 – William the Conquer unites tribes into a single Kingdom.  (</a:t>
            </a:r>
            <a:r>
              <a:rPr lang="en-US" i="1" dirty="0" smtClean="0"/>
              <a:t>Establishes</a:t>
            </a:r>
            <a:r>
              <a:rPr lang="en-US" dirty="0" smtClean="0"/>
              <a:t> </a:t>
            </a:r>
            <a:r>
              <a:rPr lang="en-US" i="1" dirty="0" smtClean="0"/>
              <a:t>Feudalism</a:t>
            </a:r>
            <a:r>
              <a:rPr lang="en-US" dirty="0" smtClean="0"/>
              <a:t>)</a:t>
            </a:r>
          </a:p>
          <a:p>
            <a:r>
              <a:rPr lang="en-US" dirty="0" smtClean="0"/>
              <a:t>English monarch</a:t>
            </a:r>
          </a:p>
          <a:p>
            <a:pPr lvl="1"/>
            <a:r>
              <a:rPr lang="en-US" i="1" dirty="0" smtClean="0">
                <a:solidFill>
                  <a:schemeClr val="tx1"/>
                </a:solidFill>
              </a:rPr>
              <a:t>Made laws</a:t>
            </a:r>
          </a:p>
          <a:p>
            <a:pPr lvl="1"/>
            <a:r>
              <a:rPr lang="en-US" i="1" dirty="0" smtClean="0">
                <a:solidFill>
                  <a:schemeClr val="tx1"/>
                </a:solidFill>
              </a:rPr>
              <a:t>Supervised law enforcement</a:t>
            </a:r>
          </a:p>
          <a:p>
            <a:pPr lvl="1"/>
            <a:r>
              <a:rPr lang="en-US" i="1" dirty="0" smtClean="0">
                <a:solidFill>
                  <a:schemeClr val="tx1"/>
                </a:solidFill>
              </a:rPr>
              <a:t>Heard court cases</a:t>
            </a:r>
          </a:p>
          <a:p>
            <a:pPr lvl="1"/>
            <a:r>
              <a:rPr lang="en-US" i="1" dirty="0" smtClean="0">
                <a:solidFill>
                  <a:schemeClr val="tx1"/>
                </a:solidFill>
              </a:rPr>
              <a:t>Defended the kingdom</a:t>
            </a:r>
          </a:p>
          <a:p>
            <a:r>
              <a:rPr lang="en-US" dirty="0" smtClean="0"/>
              <a:t>The kings advisers evolved into </a:t>
            </a:r>
          </a:p>
          <a:p>
            <a:pPr>
              <a:buNone/>
            </a:pPr>
            <a:r>
              <a:rPr lang="en-US" dirty="0" smtClean="0"/>
              <a:t>   Parliament &amp; the Royal Court</a:t>
            </a:r>
          </a:p>
          <a:p>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5791200" y="3200400"/>
            <a:ext cx="3186545" cy="3200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0562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Parliamentary Government Begins</a:t>
            </a:r>
            <a:endParaRPr lang="en-US" dirty="0"/>
          </a:p>
        </p:txBody>
      </p:sp>
      <p:sp>
        <p:nvSpPr>
          <p:cNvPr id="3" name="Content Placeholder 2"/>
          <p:cNvSpPr>
            <a:spLocks noGrp="1"/>
          </p:cNvSpPr>
          <p:nvPr>
            <p:ph sz="quarter" idx="1"/>
          </p:nvPr>
        </p:nvSpPr>
        <p:spPr>
          <a:xfrm>
            <a:off x="301752" y="1527048"/>
            <a:ext cx="6861048" cy="5026152"/>
          </a:xfrm>
        </p:spPr>
        <p:txBody>
          <a:bodyPr>
            <a:normAutofit/>
          </a:bodyPr>
          <a:lstStyle/>
          <a:p>
            <a:r>
              <a:rPr lang="en-US" dirty="0" smtClean="0"/>
              <a:t>1295 - Edward I</a:t>
            </a:r>
            <a:r>
              <a:rPr lang="en-US" dirty="0"/>
              <a:t> </a:t>
            </a:r>
            <a:r>
              <a:rPr lang="en-US" dirty="0" smtClean="0"/>
              <a:t>summons “Model Parliament”</a:t>
            </a:r>
          </a:p>
          <a:p>
            <a:pPr lvl="1"/>
            <a:r>
              <a:rPr lang="en-US" i="1" dirty="0" smtClean="0">
                <a:solidFill>
                  <a:schemeClr val="tx1"/>
                </a:solidFill>
              </a:rPr>
              <a:t>2 Representative Parts (Houses)</a:t>
            </a:r>
          </a:p>
          <a:p>
            <a:pPr lvl="2"/>
            <a:r>
              <a:rPr lang="en-US" i="1" dirty="0" smtClean="0">
                <a:solidFill>
                  <a:schemeClr val="tx1"/>
                </a:solidFill>
              </a:rPr>
              <a:t>House of Lords: Nobility &amp; Church officials</a:t>
            </a:r>
          </a:p>
          <a:p>
            <a:pPr lvl="2"/>
            <a:r>
              <a:rPr lang="en-US" i="1" dirty="0" smtClean="0">
                <a:solidFill>
                  <a:schemeClr val="tx1"/>
                </a:solidFill>
              </a:rPr>
              <a:t>House of Commons: Citizens &amp; Knights (w/ wealth &amp; status)</a:t>
            </a:r>
          </a:p>
          <a:p>
            <a:r>
              <a:rPr lang="en-US" dirty="0" smtClean="0"/>
              <a:t>For monarchs, Parliament was a convenient way to negotiate with all of the country’s interests at once</a:t>
            </a:r>
          </a:p>
          <a:p>
            <a:r>
              <a:rPr lang="en-US" dirty="0" smtClean="0"/>
              <a:t>English subjects found it to be an effective way to voice grievances &amp; limit monarchs power</a:t>
            </a:r>
          </a:p>
          <a:p>
            <a:endParaRPr lang="en-US" dirty="0" smtClean="0"/>
          </a:p>
          <a:p>
            <a:pPr lvl="1"/>
            <a:endParaRPr lang="en-US" dirty="0" smtClean="0"/>
          </a:p>
        </p:txBody>
      </p:sp>
      <p:pic>
        <p:nvPicPr>
          <p:cNvPr id="2051" name="Picture 3"/>
          <p:cNvPicPr>
            <a:picLocks noChangeAspect="1" noChangeArrowheads="1"/>
          </p:cNvPicPr>
          <p:nvPr/>
        </p:nvPicPr>
        <p:blipFill>
          <a:blip r:embed="rId2" cstate="print"/>
          <a:srcRect/>
          <a:stretch>
            <a:fillRect/>
          </a:stretch>
        </p:blipFill>
        <p:spPr bwMode="auto">
          <a:xfrm>
            <a:off x="7162800" y="3657600"/>
            <a:ext cx="1828799" cy="3200400"/>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3" cstate="print"/>
          <a:srcRect/>
          <a:stretch>
            <a:fillRect/>
          </a:stretch>
        </p:blipFill>
        <p:spPr bwMode="auto">
          <a:xfrm>
            <a:off x="7162800" y="1447800"/>
            <a:ext cx="1828800" cy="26497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296039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Development of “Common Law”</a:t>
            </a:r>
            <a:endParaRPr lang="en-US" dirty="0"/>
          </a:p>
        </p:txBody>
      </p:sp>
      <p:sp>
        <p:nvSpPr>
          <p:cNvPr id="3" name="Content Placeholder 2"/>
          <p:cNvSpPr>
            <a:spLocks noGrp="1"/>
          </p:cNvSpPr>
          <p:nvPr>
            <p:ph sz="quarter" idx="1"/>
          </p:nvPr>
        </p:nvSpPr>
        <p:spPr>
          <a:xfrm>
            <a:off x="301752" y="1527048"/>
            <a:ext cx="6480048" cy="5330952"/>
          </a:xfrm>
        </p:spPr>
        <p:txBody>
          <a:bodyPr/>
          <a:lstStyle/>
          <a:p>
            <a:r>
              <a:rPr lang="en-US" dirty="0" smtClean="0"/>
              <a:t>To simplify complicated web of local legal systems, William the Conqueror creates a common law for entire kingdom</a:t>
            </a:r>
          </a:p>
          <a:p>
            <a:r>
              <a:rPr lang="en-US" dirty="0" smtClean="0"/>
              <a:t>Judges required to publish decisions (creates precedents used to decide future cases)</a:t>
            </a:r>
          </a:p>
          <a:p>
            <a:r>
              <a:rPr lang="en-US" dirty="0" smtClean="0"/>
              <a:t>This system establishes predictability and stability to laws</a:t>
            </a:r>
          </a:p>
          <a:p>
            <a:pPr>
              <a:buNone/>
            </a:pP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6858000" y="1295400"/>
            <a:ext cx="2133600" cy="2737104"/>
          </a:xfrm>
          <a:prstGeom prst="rect">
            <a:avLst/>
          </a:prstGeom>
          <a:ln>
            <a:noFill/>
          </a:ln>
          <a:effectLst>
            <a:outerShdw blurRad="292100" dist="139700" dir="2700000" algn="tl" rotWithShape="0">
              <a:srgbClr val="333333">
                <a:alpha val="65000"/>
              </a:srgbClr>
            </a:outerShdw>
          </a:effectLst>
        </p:spPr>
      </p:pic>
      <p:pic>
        <p:nvPicPr>
          <p:cNvPr id="3075" name="Picture 3"/>
          <p:cNvPicPr>
            <a:picLocks noChangeAspect="1" noChangeArrowheads="1"/>
          </p:cNvPicPr>
          <p:nvPr/>
        </p:nvPicPr>
        <p:blipFill>
          <a:blip r:embed="rId3" cstate="print"/>
          <a:srcRect/>
          <a:stretch>
            <a:fillRect/>
          </a:stretch>
        </p:blipFill>
        <p:spPr bwMode="auto">
          <a:xfrm>
            <a:off x="6858000" y="4013200"/>
            <a:ext cx="2133600" cy="2844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77187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“Rights of Englishmen”</a:t>
            </a:r>
            <a:endParaRPr lang="en-US" dirty="0"/>
          </a:p>
        </p:txBody>
      </p:sp>
      <p:sp>
        <p:nvSpPr>
          <p:cNvPr id="3" name="Content Placeholder 2"/>
          <p:cNvSpPr>
            <a:spLocks noGrp="1"/>
          </p:cNvSpPr>
          <p:nvPr>
            <p:ph sz="quarter" idx="1"/>
          </p:nvPr>
        </p:nvSpPr>
        <p:spPr>
          <a:xfrm>
            <a:off x="152400" y="1527048"/>
            <a:ext cx="8991600" cy="4949952"/>
          </a:xfrm>
        </p:spPr>
        <p:txBody>
          <a:bodyPr>
            <a:normAutofit fontScale="92500" lnSpcReduction="10000"/>
          </a:bodyPr>
          <a:lstStyle/>
          <a:p>
            <a:r>
              <a:rPr lang="en-US" dirty="0" smtClean="0"/>
              <a:t>Rights of Englishmen</a:t>
            </a:r>
          </a:p>
          <a:p>
            <a:pPr lvl="1"/>
            <a:r>
              <a:rPr lang="en-US" dirty="0" smtClean="0"/>
              <a:t>Over time, monarchs and judges came to recognize certain personal rights (trial by jury of one’s peers)</a:t>
            </a:r>
          </a:p>
          <a:p>
            <a:r>
              <a:rPr lang="en-US" dirty="0" smtClean="0"/>
              <a:t>Magna </a:t>
            </a:r>
            <a:r>
              <a:rPr lang="en-US" dirty="0" err="1" smtClean="0"/>
              <a:t>Carta</a:t>
            </a:r>
            <a:r>
              <a:rPr lang="en-US" dirty="0" smtClean="0"/>
              <a:t> (1215) – King John forced to sign a charter  confirming certain traditional rights</a:t>
            </a:r>
          </a:p>
          <a:p>
            <a:pPr lvl="1"/>
            <a:r>
              <a:rPr lang="en-US" dirty="0" smtClean="0"/>
              <a:t>Rule of Law</a:t>
            </a:r>
          </a:p>
          <a:p>
            <a:pPr lvl="2"/>
            <a:r>
              <a:rPr lang="en-US" dirty="0" smtClean="0"/>
              <a:t>Every member of society (even Monarch) must obey laws</a:t>
            </a:r>
          </a:p>
          <a:p>
            <a:pPr lvl="2"/>
            <a:r>
              <a:rPr lang="en-US" dirty="0" smtClean="0"/>
              <a:t>Outlaws arbitrary government</a:t>
            </a:r>
          </a:p>
          <a:p>
            <a:pPr lvl="1"/>
            <a:r>
              <a:rPr lang="en-US" dirty="0" smtClean="0"/>
              <a:t>Basic Rights</a:t>
            </a:r>
          </a:p>
          <a:p>
            <a:pPr lvl="2"/>
            <a:r>
              <a:rPr lang="en-US" dirty="0" smtClean="0"/>
              <a:t>Establishes redress of grievances (compensation for loss or wrong done to those if the Crown infringes on their common law rights)</a:t>
            </a:r>
          </a:p>
          <a:p>
            <a:pPr lvl="1"/>
            <a:r>
              <a:rPr lang="en-US" dirty="0" smtClean="0"/>
              <a:t>Government by Contract</a:t>
            </a:r>
          </a:p>
          <a:p>
            <a:pPr lvl="2"/>
            <a:r>
              <a:rPr lang="en-US" dirty="0" smtClean="0"/>
              <a:t>Established principle of drawing up agreements between parties as a basis for legitimate government</a:t>
            </a:r>
          </a:p>
          <a:p>
            <a:pPr lvl="2"/>
            <a:endParaRPr lang="en-US" dirty="0" smtClean="0"/>
          </a:p>
          <a:p>
            <a:pPr lvl="1"/>
            <a:endParaRPr lang="en-US" dirty="0"/>
          </a:p>
        </p:txBody>
      </p:sp>
    </p:spTree>
    <p:extLst>
      <p:ext uri="{BB962C8B-B14F-4D97-AF65-F5344CB8AC3E}">
        <p14:creationId xmlns:p14="http://schemas.microsoft.com/office/powerpoint/2010/main" val="50303669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972</Words>
  <Application>Microsoft Macintosh PowerPoint</Application>
  <PresentationFormat>On-screen Show (4:3)</PresentationFormat>
  <Paragraphs>75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Civic</vt:lpstr>
      <vt:lpstr>PowerPoint Presentation</vt:lpstr>
      <vt:lpstr>Lesson 4 Purpose</vt:lpstr>
      <vt:lpstr>Lesson 4 Objectives</vt:lpstr>
      <vt:lpstr>Lesson 4 Term &amp; Concepts</vt:lpstr>
      <vt:lpstr>Lesson 4 Terms &amp; Concepts (Continued)</vt:lpstr>
      <vt:lpstr>Roots of English Government</vt:lpstr>
      <vt:lpstr>Parliamentary Government Begins</vt:lpstr>
      <vt:lpstr>The Development of “Common Law”</vt:lpstr>
      <vt:lpstr>The “Rights of Englishmen”</vt:lpstr>
      <vt:lpstr>The British Constitution</vt:lpstr>
      <vt:lpstr>English Bill of Rights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Teacher</cp:lastModifiedBy>
  <cp:revision>1</cp:revision>
  <dcterms:created xsi:type="dcterms:W3CDTF">2017-08-01T20:35:08Z</dcterms:created>
  <dcterms:modified xsi:type="dcterms:W3CDTF">2017-08-01T20:35:27Z</dcterms:modified>
</cp:coreProperties>
</file>