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4"/>
  </p:normalViewPr>
  <p:slideViewPr>
    <p:cSldViewPr snapToGrid="0" snapToObjects="1">
      <p:cViewPr varScale="1">
        <p:scale>
          <a:sx n="100" d="100"/>
          <a:sy n="100" d="100"/>
        </p:scale>
        <p:origin x="4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11988800" y="3175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207434" y="241935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6600" y="2209800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3F3A45-3B49-994B-9D5F-DBABE44477F7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8689"/>
            <a:ext cx="6096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368724-9691-0D4D-BE2A-F43756F93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D59975-F46E-4248-A5A5-DC9755421976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F5A80B-4205-6D40-B52C-D90EE8E60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1"/>
            <a:ext cx="12192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6402388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9118600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245600" y="3021013"/>
            <a:ext cx="560917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220200" y="3009901"/>
            <a:ext cx="6096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B55C49-FBE5-F249-860A-7F0175DA1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F20D64-366B-384C-A24E-D3FEFD837E4B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3958EB-B9EE-9447-AF50-70E8D5B51F13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6600" y="1027114"/>
            <a:ext cx="6096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DCA271-1150-9E47-9FE2-3C84A6B3F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203200" y="2286000"/>
            <a:ext cx="11777133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207434" y="142875"/>
            <a:ext cx="11777133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203200" y="2438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6600" y="2209800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509F19-BCF1-9B4F-B4B9-99D10B1A6D04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8689"/>
            <a:ext cx="6096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0BAF85-098B-1D44-A552-0C3F4110B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6083301" y="1576388"/>
            <a:ext cx="12700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1" y="6410326"/>
            <a:ext cx="405976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16755-2731-8941-AE74-4606DDF11FCD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647C9C-A765-1940-8F4A-1C95E0AD0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6096000" y="2200276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3200" y="1371600"/>
            <a:ext cx="11777133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734" y="6391275"/>
            <a:ext cx="11777133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203200" y="1279525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16600" y="1050925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97AC9D-C70F-0E4D-BCCC-252820F1CD59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989"/>
            <a:ext cx="6096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7C9715-0740-E246-ABA7-728AE1619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A3560B-A911-8D4C-B2D6-7A3B81253612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639"/>
            <a:ext cx="6096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0BAE60-B3F3-3E4D-8032-2EC6D0CDD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1"/>
            <a:ext cx="12192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3200" y="15875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8AD6DF-7963-A94C-B764-549F32FC4EE5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1"/>
            <a:ext cx="8128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B95832-3051-B84C-9D77-E7F0F322D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3200" y="152400"/>
            <a:ext cx="11777133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1"/>
            <a:ext cx="12192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203200" y="533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854200" y="323850"/>
            <a:ext cx="5588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D96B68-EC68-2741-98D5-C3A6A4AC9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9BEEF8-70C1-1D45-807A-CAB4BEBE527E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02168" y="6410326"/>
            <a:ext cx="4510617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203200" y="533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1"/>
            <a:ext cx="11777133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854200" y="323850"/>
            <a:ext cx="5588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1AC550-5767-9747-8AC3-4CFE2936B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7717367" y="6405564"/>
            <a:ext cx="405976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52EB12-32F9-044E-92B8-6B84E98D4239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02168" y="6410326"/>
            <a:ext cx="477943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1" y="6405564"/>
            <a:ext cx="40597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FFFF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2E2010-DABD-AB4D-8DF8-AA4DD18A126A}" type="datetimeFigureOut">
              <a:rPr lang="en-US"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8/17/17</a:t>
            </a:fld>
            <a:endParaRPr lang="en-US">
              <a:ea typeface="ＭＳ Ｐゴシック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326"/>
            <a:ext cx="47752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350"/>
            <a:ext cx="1177713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6600" y="1050925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39814"/>
            <a:ext cx="6096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smtClean="0">
                <a:solidFill>
                  <a:srgbClr val="8E7C5C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82D37-E846-6B4C-A181-5BAF6E3FD4FF}" type="slidenum">
              <a:rPr lang="en-US"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ＭＳ Ｐゴシック" charset="0"/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402167" y="228601"/>
            <a:ext cx="11379200" cy="7588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02167" y="1524000"/>
            <a:ext cx="11379200" cy="45989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25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E7C5C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E7C5C"/>
          </a:solidFill>
          <a:latin typeface="Georgia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E7C5C"/>
          </a:solidFill>
          <a:latin typeface="Georgia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E7C5C"/>
          </a:solidFill>
          <a:latin typeface="Georgia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E7C5C"/>
          </a:solidFill>
          <a:latin typeface="Georgia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E7C5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E7C5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E7C5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E7C5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"/>
        <a:defRPr sz="22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A28E6A"/>
        </a:buClr>
        <a:buSzPct val="75000"/>
        <a:buFont typeface="Wingdings 2" charset="0"/>
        <a:buChar char="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956251"/>
        </a:buClr>
        <a:buSzPct val="70000"/>
        <a:buFont typeface="Wingdings" charset="0"/>
        <a:buChar char="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918485"/>
        </a:buClr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990601"/>
            <a:ext cx="3962400" cy="2092881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>
                <a:solidFill>
                  <a:prstClr val="black"/>
                </a:solidFill>
              </a:rPr>
              <a:t>Lesson 39:     What Does Returning to Fundamental Principles Mean?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849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990601"/>
            <a:ext cx="4143375" cy="492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9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8E7C5C"/>
                </a:solidFill>
                <a:latin typeface="Georgia" charset="0"/>
              </a:rPr>
              <a:t>Lesson 39 Purpose</a:t>
            </a:r>
          </a:p>
        </p:txBody>
      </p:sp>
      <p:sp>
        <p:nvSpPr>
          <p:cNvPr id="89090" name="Content Placeholder 4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This lesson is different from the others in that it consists mainly of Critical Thinking Exercises that represent great ideas and principles that have shaped our constitutional heritage. </a:t>
            </a:r>
          </a:p>
          <a:p>
            <a:pPr eaLnBrk="1" hangingPunct="1"/>
            <a:r>
              <a:rPr lang="en-US">
                <a:latin typeface="Georgia" charset="0"/>
              </a:rPr>
              <a:t>It also asks you to use the skills of citizenship—observation, analysis, debate, and value judgments—to reach, express, and defend an opinion.</a:t>
            </a:r>
          </a:p>
        </p:txBody>
      </p:sp>
    </p:spTree>
    <p:extLst>
      <p:ext uri="{BB962C8B-B14F-4D97-AF65-F5344CB8AC3E}">
        <p14:creationId xmlns:p14="http://schemas.microsoft.com/office/powerpoint/2010/main" val="48194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8E7C5C"/>
                </a:solidFill>
                <a:latin typeface="Georgia" charset="0"/>
              </a:rPr>
              <a:t>Lesson 39 Objectives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800" i="1">
                <a:latin typeface="Georgia" charset="0"/>
              </a:rPr>
              <a:t>You are to practice for the responsibilities you will encounter in the years ahead</a:t>
            </a:r>
          </a:p>
          <a:p>
            <a:pPr eaLnBrk="1" hangingPunct="1"/>
            <a:r>
              <a:rPr lang="en-US" sz="2800" i="1">
                <a:latin typeface="Georgia" charset="0"/>
              </a:rPr>
              <a:t>You will work through issues and reach your own conclusions.</a:t>
            </a:r>
          </a:p>
        </p:txBody>
      </p:sp>
    </p:spTree>
    <p:extLst>
      <p:ext uri="{BB962C8B-B14F-4D97-AF65-F5344CB8AC3E}">
        <p14:creationId xmlns:p14="http://schemas.microsoft.com/office/powerpoint/2010/main" val="19350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8E7C5C"/>
                </a:solidFill>
                <a:latin typeface="Georgia" charset="0"/>
              </a:rPr>
              <a:t>Why are Fundamental Principles Important?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The US began as a test to see if certain ideas about government would work</a:t>
            </a:r>
          </a:p>
          <a:p>
            <a:pPr eaLnBrk="1" hangingPunct="1"/>
            <a:r>
              <a:rPr lang="en-US">
                <a:latin typeface="Georgia" charset="0"/>
              </a:rPr>
              <a:t>Keynes said </a:t>
            </a:r>
            <a:r>
              <a:rPr lang="ja-JP" altLang="en-US">
                <a:latin typeface="Georgia" charset="0"/>
              </a:rPr>
              <a:t>“</a:t>
            </a:r>
            <a:r>
              <a:rPr lang="en-US" altLang="ja-JP">
                <a:latin typeface="Georgia" charset="0"/>
              </a:rPr>
              <a:t>…in the long run, it is ideas and not men who rule the world.</a:t>
            </a:r>
            <a:r>
              <a:rPr lang="ja-JP" altLang="en-US">
                <a:latin typeface="Georgia" charset="0"/>
              </a:rPr>
              <a:t>”</a:t>
            </a:r>
            <a:endParaRPr lang="en-US" altLang="ja-JP">
              <a:latin typeface="Georgia" charset="0"/>
            </a:endParaRPr>
          </a:p>
          <a:p>
            <a:pPr eaLnBrk="1" hangingPunct="1"/>
            <a:r>
              <a:rPr lang="en-US">
                <a:latin typeface="Georgia" charset="0"/>
              </a:rPr>
              <a:t>Tiananmen Square</a:t>
            </a:r>
          </a:p>
          <a:p>
            <a:pPr eaLnBrk="1" hangingPunct="1"/>
            <a:r>
              <a:rPr lang="en-US">
                <a:latin typeface="Georgia" charset="0"/>
              </a:rPr>
              <a:t>Solidarity</a:t>
            </a:r>
          </a:p>
          <a:p>
            <a:pPr eaLnBrk="1" hangingPunct="1"/>
            <a:r>
              <a:rPr lang="en-US">
                <a:latin typeface="Georgia" charset="0"/>
              </a:rPr>
              <a:t>Stalin</a:t>
            </a:r>
          </a:p>
          <a:p>
            <a:pPr eaLnBrk="1" hangingPunct="1"/>
            <a:r>
              <a:rPr lang="en-US">
                <a:latin typeface="Georgia" charset="0"/>
              </a:rPr>
              <a:t>Victor Hugo: </a:t>
            </a:r>
            <a:r>
              <a:rPr lang="ja-JP" altLang="en-US">
                <a:latin typeface="Georgia" charset="0"/>
              </a:rPr>
              <a:t>“</a:t>
            </a:r>
            <a:r>
              <a:rPr lang="en-US" altLang="ja-JP">
                <a:latin typeface="Georgia" charset="0"/>
              </a:rPr>
              <a:t>An invasion of armies can be resisted, but not an idea whose time has come.</a:t>
            </a:r>
            <a:r>
              <a:rPr lang="ja-JP" altLang="en-US">
                <a:latin typeface="Georgia" charset="0"/>
              </a:rPr>
              <a:t>”</a:t>
            </a:r>
            <a:endParaRPr lang="en-US">
              <a:latin typeface="Georgia" charset="0"/>
            </a:endParaRPr>
          </a:p>
        </p:txBody>
      </p:sp>
      <p:pic>
        <p:nvPicPr>
          <p:cNvPr id="880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2971801"/>
            <a:ext cx="1704975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77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What did the Founders Mean by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Returning to First Principles?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92162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>
                <a:latin typeface="Georgia" charset="0"/>
              </a:rPr>
              <a:t>1788: </a:t>
            </a:r>
            <a:r>
              <a:rPr lang="ja-JP" altLang="en-US">
                <a:latin typeface="Georgia" charset="0"/>
              </a:rPr>
              <a:t>“</a:t>
            </a:r>
            <a:r>
              <a:rPr lang="en-US" altLang="ja-JP">
                <a:latin typeface="Georgia" charset="0"/>
              </a:rPr>
              <a:t>What is the usefulness of a truth in theory unless it exists constantly in the minds of the people and has their assent?</a:t>
            </a:r>
            <a:r>
              <a:rPr lang="ja-JP" altLang="en-US">
                <a:latin typeface="Georgia" charset="0"/>
              </a:rPr>
              <a:t>”</a:t>
            </a:r>
            <a:endParaRPr lang="en-US" altLang="ja-JP">
              <a:latin typeface="Georgi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eorgia" charset="0"/>
              </a:rPr>
              <a:t>It is doubtful … an uncritical acceptance of the </a:t>
            </a:r>
            <a:r>
              <a:rPr lang="ja-JP" altLang="en-US">
                <a:latin typeface="Georgia" charset="0"/>
              </a:rPr>
              <a:t>“</a:t>
            </a:r>
            <a:r>
              <a:rPr lang="en-US" altLang="ja-JP">
                <a:latin typeface="Georgia" charset="0"/>
              </a:rPr>
              <a:t>wisdom of the past</a:t>
            </a:r>
            <a:r>
              <a:rPr lang="ja-JP" altLang="en-US">
                <a:latin typeface="Georgia" charset="0"/>
              </a:rPr>
              <a:t>”</a:t>
            </a:r>
            <a:r>
              <a:rPr lang="en-US" altLang="ja-JP">
                <a:latin typeface="Georgia" charset="0"/>
              </a:rPr>
              <a:t> is good nor what the Founders expected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eorgia" charset="0"/>
              </a:rPr>
              <a:t>In revisiting these principals, each generation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Georgia" charset="0"/>
              </a:rPr>
              <a:t>Must examine and evaluate them anew!</a:t>
            </a:r>
          </a:p>
          <a:p>
            <a:pPr lvl="2" eaLnBrk="1" hangingPunct="1">
              <a:lnSpc>
                <a:spcPct val="90000"/>
              </a:lnSpc>
            </a:pPr>
            <a:endParaRPr lang="en-US">
              <a:latin typeface="Georgia" charset="0"/>
            </a:endParaRPr>
          </a:p>
          <a:p>
            <a:pPr lvl="2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>
                <a:latin typeface="Georgia" charset="0"/>
              </a:rPr>
              <a:t>The Founders were 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Georgia" charset="0"/>
              </a:rPr>
              <a:t>vigorous critics of inherited wisdom and their principles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Georgia" charset="0"/>
              </a:rPr>
              <a:t>Articulate, opinionated individuals who loved to examine ideas</a:t>
            </a:r>
          </a:p>
          <a:p>
            <a:pPr lvl="2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>
                <a:latin typeface="Georgia" charset="0"/>
              </a:rPr>
              <a:t>We need to make principled arguments and ground our opinions in ideas of enduring value.</a:t>
            </a:r>
          </a:p>
          <a:p>
            <a:pPr lvl="2" eaLnBrk="1" hangingPunct="1">
              <a:lnSpc>
                <a:spcPct val="90000"/>
              </a:lnSpc>
            </a:pPr>
            <a:endParaRPr lang="en-US">
              <a:latin typeface="Georgia" charset="0"/>
            </a:endParaRPr>
          </a:p>
        </p:txBody>
      </p:sp>
      <p:pic>
        <p:nvPicPr>
          <p:cNvPr id="890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7939" y="2895601"/>
            <a:ext cx="1539875" cy="16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883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Georgia</vt:lpstr>
      <vt:lpstr>ＭＳ Ｐゴシック</vt:lpstr>
      <vt:lpstr>Wingdings</vt:lpstr>
      <vt:lpstr>Wingdings 2</vt:lpstr>
      <vt:lpstr>Arial</vt:lpstr>
      <vt:lpstr>Civic</vt:lpstr>
      <vt:lpstr>PowerPoint Presentation</vt:lpstr>
      <vt:lpstr>Lesson 39 Purpose</vt:lpstr>
      <vt:lpstr>Lesson 39 Objectives</vt:lpstr>
      <vt:lpstr>Why are Fundamental Principles Important?</vt:lpstr>
      <vt:lpstr>What did the Founders Mean by  Returning to First Principles?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2017-08-17T20:42:08Z</dcterms:created>
  <dcterms:modified xsi:type="dcterms:W3CDTF">2017-08-17T20:42:34Z</dcterms:modified>
</cp:coreProperties>
</file>