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513F3A45-3B49-994B-9D5F-DBABE44477F7}" type="datetimeFigureOut">
              <a:rPr lang="en-US"/>
              <a:pPr>
                <a:defRPr/>
              </a:pPr>
              <a:t>8/17/17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smtClean="0"/>
            </a:lvl1pPr>
          </a:lstStyle>
          <a:p>
            <a:pPr>
              <a:defRPr/>
            </a:pPr>
            <a:fld id="{49368724-9691-0D4D-BE2A-F43756F93CB4}"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AD59975-F46E-4248-A5A5-DC9755421976}" type="datetimeFigureOut">
              <a:rPr lang="en-US"/>
              <a:pPr>
                <a:defRPr/>
              </a:pPr>
              <a:t>8/17/17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CF5A80B-4205-6D40-B52C-D90EE8E6060A}"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smtClean="0"/>
            </a:lvl1pPr>
          </a:lstStyle>
          <a:p>
            <a:pPr>
              <a:defRPr/>
            </a:pPr>
            <a:fld id="{EDB55C49-FBE5-F249-860A-7F0175DA15BC}" type="slidenum">
              <a:rPr lang="en-US"/>
              <a:pPr>
                <a:defRPr/>
              </a:pPr>
              <a:t>‹#›</a:t>
            </a:fld>
            <a:endParaRPr lang="en-US"/>
          </a:p>
        </p:txBody>
      </p:sp>
      <p:sp>
        <p:nvSpPr>
          <p:cNvPr id="14" name="Date Placeholder 3"/>
          <p:cNvSpPr>
            <a:spLocks noGrp="1"/>
          </p:cNvSpPr>
          <p:nvPr>
            <p:ph type="dt" sz="half" idx="11"/>
          </p:nvPr>
        </p:nvSpPr>
        <p:spPr/>
        <p:txBody>
          <a:bodyPr/>
          <a:lstStyle>
            <a:lvl1pPr>
              <a:defRPr smtClean="0"/>
            </a:lvl1pPr>
          </a:lstStyle>
          <a:p>
            <a:pPr>
              <a:defRPr/>
            </a:pPr>
            <a:fld id="{D4F20D64-366B-384C-A24E-D3FEFD837E4B}" type="datetimeFigureOut">
              <a:rPr lang="en-US"/>
              <a:pPr>
                <a:defRPr/>
              </a:pPr>
              <a:t>8/17/17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33958EB-B9EE-9447-AF50-70E8D5B51F13}" type="datetimeFigureOut">
              <a:rPr lang="en-US"/>
              <a:pPr>
                <a:defRPr/>
              </a:pPr>
              <a:t>8/17/17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16600" y="1027114"/>
            <a:ext cx="609600" cy="441325"/>
          </a:xfrm>
        </p:spPr>
        <p:txBody>
          <a:bodyPr/>
          <a:lstStyle>
            <a:lvl1pPr>
              <a:defRPr smtClean="0"/>
            </a:lvl1pPr>
          </a:lstStyle>
          <a:p>
            <a:pPr>
              <a:defRPr/>
            </a:pPr>
            <a:fld id="{81DCA271-1150-9E47-9FE2-3C84A6B3F991}"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5"/>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6"/>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smtClean="0"/>
            </a:lvl1pPr>
          </a:lstStyle>
          <a:p>
            <a:pPr>
              <a:defRPr/>
            </a:pPr>
            <a:fld id="{E3509F19-BCF1-9B4F-B4B9-99D10B1A6D04}" type="datetimeFigureOut">
              <a:rPr lang="en-US"/>
              <a:pPr>
                <a:defRPr/>
              </a:pPr>
              <a:t>8/17/17</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smtClean="0"/>
            </a:lvl1pPr>
          </a:lstStyle>
          <a:p>
            <a:pPr>
              <a:defRPr/>
            </a:pPr>
            <a:fld id="{200BAF85-098B-1D44-A552-0C3F4110B173}"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smtClean="0"/>
            </a:lvl1pPr>
          </a:lstStyle>
          <a:p>
            <a:pPr>
              <a:defRPr/>
            </a:pPr>
            <a:fld id="{06916755-2731-8941-AE74-4606DDF11FCD}" type="datetimeFigureOut">
              <a:rPr lang="en-US"/>
              <a:pPr>
                <a:defRPr/>
              </a:pPr>
              <a:t>8/17/17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3647C9C-A765-1940-8F4A-1C95E0AD0761}"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1" name="Rectangle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F697AC9D-C70F-0E4D-BCCC-252820F1CD59}" type="datetimeFigureOut">
              <a:rPr lang="en-US"/>
              <a:pPr>
                <a:defRPr/>
              </a:pPr>
              <a:t>8/17/17</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5791200" y="1042989"/>
            <a:ext cx="609600" cy="441325"/>
          </a:xfrm>
        </p:spPr>
        <p:txBody>
          <a:bodyPr/>
          <a:lstStyle>
            <a:lvl1pPr>
              <a:defRPr smtClean="0"/>
            </a:lvl1pPr>
          </a:lstStyle>
          <a:p>
            <a:pPr>
              <a:defRPr/>
            </a:pPr>
            <a:fld id="{C57C9715-0740-E246-ABA7-728AE16195FA}"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1A3560B-A911-8D4C-B2D6-7A3B81253612}" type="datetimeFigureOut">
              <a:rPr lang="en-US"/>
              <a:pPr>
                <a:defRPr/>
              </a:pPr>
              <a:t>8/17/17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smtClean="0"/>
            </a:lvl1pPr>
          </a:lstStyle>
          <a:p>
            <a:pPr>
              <a:defRPr/>
            </a:pPr>
            <a:fld id="{520BAE60-B3F3-3E4D-8032-2EC6D0CDD30C}" type="slidenum">
              <a:rPr lang="en-US"/>
              <a:pPr>
                <a:defRPr/>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4"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8" name="Date Placeholder 1"/>
          <p:cNvSpPr>
            <a:spLocks noGrp="1"/>
          </p:cNvSpPr>
          <p:nvPr>
            <p:ph type="dt" sz="half" idx="10"/>
          </p:nvPr>
        </p:nvSpPr>
        <p:spPr/>
        <p:txBody>
          <a:bodyPr/>
          <a:lstStyle>
            <a:lvl1pPr>
              <a:defRPr smtClean="0"/>
            </a:lvl1pPr>
          </a:lstStyle>
          <a:p>
            <a:pPr>
              <a:defRPr/>
            </a:pPr>
            <a:fld id="{BF8AD6DF-7963-A94C-B764-549F32FC4EE5}" type="datetimeFigureOut">
              <a:rPr lang="en-US"/>
              <a:pPr>
                <a:defRPr/>
              </a:pPr>
              <a:t>8/17/17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smtClean="0">
                <a:solidFill>
                  <a:srgbClr val="FFFFFF"/>
                </a:solidFill>
              </a:defRPr>
            </a:lvl1pPr>
          </a:lstStyle>
          <a:p>
            <a:pPr>
              <a:defRPr/>
            </a:pPr>
            <a:fld id="{05B95832-3051-B84C-9D77-E7F0F322DCD5}" type="slidenum">
              <a:rPr lang="en-US"/>
              <a:pPr>
                <a:defRPr/>
              </a:pPr>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4"/>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smtClean="0"/>
            </a:lvl1pPr>
          </a:lstStyle>
          <a:p>
            <a:pPr>
              <a:defRPr/>
            </a:pPr>
            <a:fld id="{99D96B68-EC68-2741-98D5-C3A6A4AC9E06}" type="slidenum">
              <a:rPr lang="en-US"/>
              <a:pPr>
                <a:defRPr/>
              </a:pPr>
              <a:t>‹#›</a:t>
            </a:fld>
            <a:endParaRPr lang="en-US"/>
          </a:p>
        </p:txBody>
      </p:sp>
      <p:sp>
        <p:nvSpPr>
          <p:cNvPr id="17" name="Date Placeholder 4"/>
          <p:cNvSpPr>
            <a:spLocks noGrp="1"/>
          </p:cNvSpPr>
          <p:nvPr>
            <p:ph type="dt" sz="half" idx="11"/>
          </p:nvPr>
        </p:nvSpPr>
        <p:spPr/>
        <p:txBody>
          <a:bodyPr/>
          <a:lstStyle>
            <a:lvl1pPr>
              <a:defRPr smtClean="0"/>
            </a:lvl1pPr>
          </a:lstStyle>
          <a:p>
            <a:pPr>
              <a:defRPr/>
            </a:pPr>
            <a:fld id="{569BEEF8-70C1-1D45-807A-CAB4BEBE527E}" type="datetimeFigureOut">
              <a:rPr lang="en-US"/>
              <a:pPr>
                <a:defRPr/>
              </a:pPr>
              <a:t>8/17/17</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smtClean="0"/>
            </a:lvl1pPr>
          </a:lstStyle>
          <a:p>
            <a:pPr>
              <a:defRPr/>
            </a:pPr>
            <a:fld id="{6C1AC550-5767-9747-8AC3-4CFE2936B77C}" type="slidenum">
              <a:rPr lang="en-US"/>
              <a:pPr>
                <a:defRPr/>
              </a:pPr>
              <a:t>‹#›</a:t>
            </a:fld>
            <a:endParaRPr lang="en-US"/>
          </a:p>
        </p:txBody>
      </p:sp>
      <p:sp>
        <p:nvSpPr>
          <p:cNvPr id="17" name="Date Placeholder 4"/>
          <p:cNvSpPr>
            <a:spLocks noGrp="1"/>
          </p:cNvSpPr>
          <p:nvPr>
            <p:ph type="dt" sz="half" idx="11"/>
          </p:nvPr>
        </p:nvSpPr>
        <p:spPr>
          <a:xfrm>
            <a:off x="7717367" y="6405564"/>
            <a:ext cx="4059767" cy="365125"/>
          </a:xfrm>
        </p:spPr>
        <p:txBody>
          <a:bodyPr/>
          <a:lstStyle>
            <a:lvl1pPr>
              <a:defRPr smtClean="0"/>
            </a:lvl1pPr>
          </a:lstStyle>
          <a:p>
            <a:pPr>
              <a:defRPr/>
            </a:pPr>
            <a:fld id="{9A52EB12-32F9-044E-92B8-6B84E98D4239}" type="datetimeFigureOut">
              <a:rPr lang="en-US"/>
              <a:pPr>
                <a:defRPr/>
              </a:pPr>
              <a:t>8/17/17</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FFFFFF"/>
                </a:solidFill>
                <a:cs typeface="Arial" charset="0"/>
              </a:defRPr>
            </a:lvl1pPr>
          </a:lstStyle>
          <a:p>
            <a:pPr fontAlgn="base">
              <a:spcBef>
                <a:spcPct val="0"/>
              </a:spcBef>
              <a:spcAft>
                <a:spcPct val="0"/>
              </a:spcAft>
              <a:defRPr/>
            </a:pPr>
            <a:fld id="{6E2E2010-DABD-AB4D-8DF8-AA4DD18A126A}" type="datetimeFigureOut">
              <a:rPr lang="en-US">
                <a:ea typeface="ＭＳ Ｐゴシック" charset="0"/>
              </a:rPr>
              <a:pPr fontAlgn="base">
                <a:spcBef>
                  <a:spcPct val="0"/>
                </a:spcBef>
                <a:spcAft>
                  <a:spcPct val="0"/>
                </a:spcAft>
                <a:defRPr/>
              </a:pPr>
              <a:t>8/17/17</a:t>
            </a:fld>
            <a:endParaRPr lang="en-US">
              <a:ea typeface="ＭＳ Ｐゴシック" charset="0"/>
            </a:endParaRPr>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smtClean="0">
                <a:solidFill>
                  <a:srgbClr val="8E7C5C"/>
                </a:solidFill>
                <a:cs typeface="Arial" charset="0"/>
              </a:defRPr>
            </a:lvl1pPr>
          </a:lstStyle>
          <a:p>
            <a:pPr fontAlgn="base">
              <a:spcBef>
                <a:spcPct val="0"/>
              </a:spcBef>
              <a:spcAft>
                <a:spcPct val="0"/>
              </a:spcAft>
              <a:defRPr/>
            </a:pPr>
            <a:fld id="{66382D37-E846-6B4C-A181-5BAF6E3FD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860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rgbClr val="8E7C5C"/>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5pPr>
      <a:lvl6pPr marL="457200" algn="ctr" rtl="0" fontAlgn="base">
        <a:spcBef>
          <a:spcPct val="0"/>
        </a:spcBef>
        <a:spcAft>
          <a:spcPct val="0"/>
        </a:spcAft>
        <a:defRPr sz="3300">
          <a:solidFill>
            <a:srgbClr val="8E7C5C"/>
          </a:solidFill>
          <a:latin typeface="Georgia" pitchFamily="18" charset="0"/>
        </a:defRPr>
      </a:lvl6pPr>
      <a:lvl7pPr marL="914400" algn="ctr" rtl="0" fontAlgn="base">
        <a:spcBef>
          <a:spcPct val="0"/>
        </a:spcBef>
        <a:spcAft>
          <a:spcPct val="0"/>
        </a:spcAft>
        <a:defRPr sz="3300">
          <a:solidFill>
            <a:srgbClr val="8E7C5C"/>
          </a:solidFill>
          <a:latin typeface="Georgia" pitchFamily="18" charset="0"/>
        </a:defRPr>
      </a:lvl7pPr>
      <a:lvl8pPr marL="1371600" algn="ctr" rtl="0" fontAlgn="base">
        <a:spcBef>
          <a:spcPct val="0"/>
        </a:spcBef>
        <a:spcAft>
          <a:spcPct val="0"/>
        </a:spcAft>
        <a:defRPr sz="3300">
          <a:solidFill>
            <a:srgbClr val="8E7C5C"/>
          </a:solidFill>
          <a:latin typeface="Georgia" pitchFamily="18" charset="0"/>
        </a:defRPr>
      </a:lvl8pPr>
      <a:lvl9pPr marL="1828800" algn="ctr" rtl="0" fontAlgn="base">
        <a:spcBef>
          <a:spcPct val="0"/>
        </a:spcBef>
        <a:spcAft>
          <a:spcPct val="0"/>
        </a:spcAft>
        <a:defRPr sz="3300">
          <a:solidFill>
            <a:srgbClr val="8E7C5C"/>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A28E6A"/>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956251"/>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918485"/>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52600" y="533401"/>
            <a:ext cx="3886200" cy="3324225"/>
          </a:xfrm>
          <a:prstGeom prst="rect">
            <a:avLst/>
          </a:prstGeom>
          <a:solidFill>
            <a:srgbClr val="A28E6A"/>
          </a:solidFill>
          <a:ln w="20000">
            <a:solidFill>
              <a:schemeClr val="bg1"/>
            </a:solidFill>
            <a:miter lim="800000"/>
            <a:headEnd/>
            <a:tailEnd/>
          </a:ln>
          <a:effectLst>
            <a:outerShdw blurRad="50800" dist="26940" dir="5400000" rotWithShape="0">
              <a:srgbClr val="000000">
                <a:alpha val="34999"/>
              </a:srgbClr>
            </a:outerShdw>
          </a:effectLst>
        </p:spPr>
        <p:txBody>
          <a:bodyPr>
            <a:spAutoFit/>
          </a:bodyPr>
          <a:lstStyle>
            <a:lvl1pPr eaLnBrk="0" hangingPunct="0">
              <a:defRPr>
                <a:solidFill>
                  <a:schemeClr val="tx1"/>
                </a:solidFill>
                <a:latin typeface="Georgia" charset="0"/>
                <a:ea typeface="ＭＳ Ｐゴシック" charset="0"/>
                <a:cs typeface="Arial" charset="0"/>
              </a:defRPr>
            </a:lvl1pPr>
            <a:lvl2pPr marL="742950" indent="-285750" eaLnBrk="0" hangingPunct="0">
              <a:defRPr>
                <a:solidFill>
                  <a:schemeClr val="tx1"/>
                </a:solidFill>
                <a:latin typeface="Georgia" charset="0"/>
                <a:ea typeface="Arial" charset="0"/>
                <a:cs typeface="Arial" charset="0"/>
              </a:defRPr>
            </a:lvl2pPr>
            <a:lvl3pPr marL="1143000" indent="-228600" eaLnBrk="0" hangingPunct="0">
              <a:defRPr>
                <a:solidFill>
                  <a:schemeClr val="tx1"/>
                </a:solidFill>
                <a:latin typeface="Georgia" charset="0"/>
                <a:ea typeface="Arial" charset="0"/>
                <a:cs typeface="Arial" charset="0"/>
              </a:defRPr>
            </a:lvl3pPr>
            <a:lvl4pPr marL="1600200" indent="-228600" eaLnBrk="0" hangingPunct="0">
              <a:defRPr>
                <a:solidFill>
                  <a:schemeClr val="tx1"/>
                </a:solidFill>
                <a:latin typeface="Georgia" charset="0"/>
                <a:ea typeface="Arial" charset="0"/>
                <a:cs typeface="Arial" charset="0"/>
              </a:defRPr>
            </a:lvl4pPr>
            <a:lvl5pPr marL="2057400" indent="-228600" eaLnBrk="0" hangingPunct="0">
              <a:defRPr>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a:solidFill>
                  <a:schemeClr val="tx1"/>
                </a:solidFill>
                <a:latin typeface="Georgia" charset="0"/>
                <a:ea typeface="Arial" charset="0"/>
                <a:cs typeface="Arial" charset="0"/>
              </a:defRPr>
            </a:lvl9pPr>
          </a:lstStyle>
          <a:p>
            <a:pPr eaLnBrk="1" fontAlgn="base" hangingPunct="1">
              <a:spcBef>
                <a:spcPct val="0"/>
              </a:spcBef>
              <a:spcAft>
                <a:spcPct val="0"/>
              </a:spcAft>
              <a:defRPr/>
            </a:pPr>
            <a:r>
              <a:rPr lang="en-US" sz="3200">
                <a:solidFill>
                  <a:prstClr val="black"/>
                </a:solidFill>
              </a:rPr>
              <a:t>Lesson 38:     </a:t>
            </a:r>
          </a:p>
          <a:p>
            <a:pPr eaLnBrk="1" fontAlgn="base" hangingPunct="1">
              <a:spcBef>
                <a:spcPct val="0"/>
              </a:spcBef>
              <a:spcAft>
                <a:spcPct val="0"/>
              </a:spcAft>
              <a:defRPr/>
            </a:pPr>
            <a:r>
              <a:rPr lang="en-US" sz="3200">
                <a:solidFill>
                  <a:prstClr val="black"/>
                </a:solidFill>
              </a:rPr>
              <a:t>What are the Challenges of the Participation of the United States in World Affairs?</a:t>
            </a:r>
          </a:p>
          <a:p>
            <a:pPr eaLnBrk="1" fontAlgn="base" hangingPunct="1">
              <a:spcBef>
                <a:spcPct val="0"/>
              </a:spcBef>
              <a:spcAft>
                <a:spcPct val="0"/>
              </a:spcAft>
              <a:defRPr/>
            </a:pPr>
            <a:endParaRPr lang="en-US">
              <a:solidFill>
                <a:srgbClr val="FFFFFF"/>
              </a:solidFill>
            </a:endParaRPr>
          </a:p>
        </p:txBody>
      </p:sp>
      <p:pic>
        <p:nvPicPr>
          <p:cNvPr id="71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8476"/>
            <a:ext cx="3894138" cy="470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3598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a:solidFill>
                  <a:srgbClr val="8E7C5C"/>
                </a:solidFill>
                <a:latin typeface="Georgia" charset="0"/>
              </a:rPr>
              <a:t>What is International Law?</a:t>
            </a:r>
          </a:p>
        </p:txBody>
      </p:sp>
      <p:sp>
        <p:nvSpPr>
          <p:cNvPr id="3" name="Content Placeholder 2"/>
          <p:cNvSpPr>
            <a:spLocks noGrp="1"/>
          </p:cNvSpPr>
          <p:nvPr>
            <p:ph sz="quarter" idx="1"/>
          </p:nvPr>
        </p:nvSpPr>
        <p:spPr>
          <a:xfrm>
            <a:off x="1825626" y="1527175"/>
            <a:ext cx="6327775" cy="4572000"/>
          </a:xfrm>
        </p:spPr>
        <p:txBody>
          <a:bodyPr>
            <a:normAutofit lnSpcReduction="10000"/>
          </a:bodyPr>
          <a:lstStyle/>
          <a:p>
            <a:pPr marL="274320" indent="-274320" eaLnBrk="1" fontAlgn="auto" hangingPunct="1">
              <a:spcAft>
                <a:spcPts val="0"/>
              </a:spcAft>
              <a:buFont typeface="Wingdings 2"/>
              <a:buChar char=""/>
              <a:defRPr/>
            </a:pPr>
            <a:r>
              <a:rPr lang="en-US" dirty="0" smtClean="0">
                <a:ea typeface="+mn-ea"/>
                <a:cs typeface="+mn-cs"/>
              </a:rPr>
              <a:t>Body of rules of conduct accepted as legally binding by countries in their relations with each other</a:t>
            </a:r>
          </a:p>
          <a:p>
            <a:pPr marL="274320" indent="-274320" eaLnBrk="1" fontAlgn="auto" hangingPunct="1">
              <a:spcAft>
                <a:spcPts val="0"/>
              </a:spcAft>
              <a:buFont typeface="Wingdings 2"/>
              <a:buChar char=""/>
              <a:defRPr/>
            </a:pPr>
            <a:r>
              <a:rPr lang="en-US" dirty="0" smtClean="0">
                <a:ea typeface="+mn-ea"/>
                <a:cs typeface="+mn-cs"/>
              </a:rPr>
              <a:t>Purpose: create and maintain international order</a:t>
            </a:r>
          </a:p>
          <a:p>
            <a:pPr marL="274320" indent="-274320" eaLnBrk="1" fontAlgn="auto" hangingPunct="1">
              <a:spcAft>
                <a:spcPts val="0"/>
              </a:spcAft>
              <a:buFont typeface="Wingdings 2"/>
              <a:buChar char=""/>
              <a:defRPr/>
            </a:pPr>
            <a:r>
              <a:rPr lang="en-US" dirty="0" smtClean="0">
                <a:ea typeface="+mn-ea"/>
                <a:cs typeface="+mn-cs"/>
              </a:rPr>
              <a:t>Four overarching ideals:</a:t>
            </a:r>
          </a:p>
          <a:p>
            <a:pPr marL="548640" lvl="1" indent="-274320" eaLnBrk="1" fontAlgn="auto" hangingPunct="1">
              <a:spcAft>
                <a:spcPts val="0"/>
              </a:spcAft>
              <a:buFont typeface="Wingdings"/>
              <a:buChar char=""/>
              <a:defRPr/>
            </a:pPr>
            <a:r>
              <a:rPr lang="en-US" dirty="0" smtClean="0">
                <a:ea typeface="+mn-ea"/>
              </a:rPr>
              <a:t>Equality of sovereign nation-states</a:t>
            </a:r>
          </a:p>
          <a:p>
            <a:pPr marL="548640" lvl="1" indent="-274320" eaLnBrk="1" fontAlgn="auto" hangingPunct="1">
              <a:spcAft>
                <a:spcPts val="0"/>
              </a:spcAft>
              <a:buFont typeface="Wingdings"/>
              <a:buChar char=""/>
              <a:defRPr/>
            </a:pPr>
            <a:r>
              <a:rPr lang="en-US" dirty="0" smtClean="0">
                <a:ea typeface="+mn-ea"/>
              </a:rPr>
              <a:t>Noninterference in the affairs of other nations</a:t>
            </a:r>
          </a:p>
          <a:p>
            <a:pPr marL="548640" lvl="1" indent="-274320" eaLnBrk="1" fontAlgn="auto" hangingPunct="1">
              <a:spcAft>
                <a:spcPts val="0"/>
              </a:spcAft>
              <a:buFont typeface="Wingdings"/>
              <a:buChar char=""/>
              <a:defRPr/>
            </a:pPr>
            <a:r>
              <a:rPr lang="en-US" dirty="0" smtClean="0">
                <a:ea typeface="+mn-ea"/>
              </a:rPr>
              <a:t>No use of force or threat of force</a:t>
            </a:r>
          </a:p>
          <a:p>
            <a:pPr marL="548640" lvl="1" indent="-274320" eaLnBrk="1" fontAlgn="auto" hangingPunct="1">
              <a:spcAft>
                <a:spcPts val="0"/>
              </a:spcAft>
              <a:buFont typeface="Wingdings"/>
              <a:buChar char=""/>
              <a:defRPr/>
            </a:pPr>
            <a:r>
              <a:rPr lang="en-US" dirty="0" smtClean="0">
                <a:ea typeface="+mn-ea"/>
              </a:rPr>
              <a:t>Respect for human rights</a:t>
            </a:r>
          </a:p>
        </p:txBody>
      </p:sp>
      <p:pic>
        <p:nvPicPr>
          <p:cNvPr id="80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1371601"/>
            <a:ext cx="2505075" cy="171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21966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914400"/>
          </a:xfrm>
        </p:spPr>
        <p:txBody>
          <a:bodyPr>
            <a:normAutofit fontScale="90000"/>
          </a:bodyPr>
          <a:lstStyle/>
          <a:p>
            <a:pPr eaLnBrk="1" fontAlgn="auto" hangingPunct="1">
              <a:spcAft>
                <a:spcPts val="0"/>
              </a:spcAft>
              <a:defRPr/>
            </a:pPr>
            <a:r>
              <a:rPr lang="en-US" dirty="0" smtClean="0">
                <a:ea typeface="+mj-ea"/>
                <a:cs typeface="+mj-cs"/>
              </a:rPr>
              <a:t>How do International Organizations Help to Maintain International Order</a:t>
            </a:r>
            <a:endParaRPr lang="en-US" dirty="0">
              <a:ea typeface="+mj-ea"/>
              <a:cs typeface="+mj-cs"/>
            </a:endParaRPr>
          </a:p>
        </p:txBody>
      </p:sp>
      <p:sp>
        <p:nvSpPr>
          <p:cNvPr id="3" name="Content Placeholder 2"/>
          <p:cNvSpPr>
            <a:spLocks noGrp="1"/>
          </p:cNvSpPr>
          <p:nvPr>
            <p:ph sz="quarter" idx="1"/>
          </p:nvPr>
        </p:nvSpPr>
        <p:spPr>
          <a:xfrm>
            <a:off x="1825625" y="1527175"/>
            <a:ext cx="8504238" cy="4572000"/>
          </a:xfrm>
        </p:spPr>
        <p:txBody>
          <a:bodyPr>
            <a:normAutofit fontScale="92500" lnSpcReduction="20000"/>
          </a:bodyPr>
          <a:lstStyle/>
          <a:p>
            <a:pPr marL="274320" indent="-274320" eaLnBrk="1" fontAlgn="auto" hangingPunct="1">
              <a:spcAft>
                <a:spcPts val="0"/>
              </a:spcAft>
              <a:buFont typeface="Wingdings 2"/>
              <a:buChar char=""/>
              <a:defRPr/>
            </a:pPr>
            <a:r>
              <a:rPr lang="en-US" dirty="0" smtClean="0">
                <a:ea typeface="+mn-ea"/>
                <a:cs typeface="+mn-cs"/>
              </a:rPr>
              <a:t>League of Nations after WW I, first attempt through collective security</a:t>
            </a:r>
          </a:p>
          <a:p>
            <a:pPr marL="274320" indent="-274320" eaLnBrk="1" fontAlgn="auto" hangingPunct="1">
              <a:spcAft>
                <a:spcPts val="0"/>
              </a:spcAft>
              <a:buFont typeface="Wingdings 2"/>
              <a:buChar char=""/>
              <a:defRPr/>
            </a:pPr>
            <a:r>
              <a:rPr lang="en-US" dirty="0" smtClean="0">
                <a:ea typeface="+mn-ea"/>
                <a:cs typeface="+mn-cs"/>
              </a:rPr>
              <a:t>United Nations, 1945</a:t>
            </a:r>
          </a:p>
          <a:p>
            <a:pPr marL="548640" lvl="1" indent="-274320" eaLnBrk="1" fontAlgn="auto" hangingPunct="1">
              <a:spcAft>
                <a:spcPts val="0"/>
              </a:spcAft>
              <a:buFont typeface="Wingdings"/>
              <a:buChar char=""/>
              <a:defRPr/>
            </a:pPr>
            <a:r>
              <a:rPr lang="en-US" dirty="0" smtClean="0">
                <a:ea typeface="+mn-ea"/>
              </a:rPr>
              <a:t>Goal: maintain peace through collective security; promote friendly relations, international cooperation to solve problems; encourage respect for human rights and fundamental freedoms for everyone</a:t>
            </a:r>
          </a:p>
          <a:p>
            <a:pPr marL="548640" lvl="1" indent="-274320" eaLnBrk="1" fontAlgn="auto" hangingPunct="1">
              <a:spcAft>
                <a:spcPts val="0"/>
              </a:spcAft>
              <a:buFont typeface="Wingdings"/>
              <a:buChar char=""/>
              <a:defRPr/>
            </a:pPr>
            <a:r>
              <a:rPr lang="en-US" dirty="0" smtClean="0">
                <a:ea typeface="+mn-ea"/>
              </a:rPr>
              <a:t>Many administrative bodies</a:t>
            </a:r>
          </a:p>
          <a:p>
            <a:pPr marL="548640" lvl="1" indent="-274320" eaLnBrk="1" fontAlgn="auto" hangingPunct="1">
              <a:spcAft>
                <a:spcPts val="0"/>
              </a:spcAft>
              <a:buFont typeface="Wingdings"/>
              <a:buChar char=""/>
              <a:defRPr/>
            </a:pPr>
            <a:r>
              <a:rPr lang="en-US" dirty="0" smtClean="0">
                <a:ea typeface="+mn-ea"/>
              </a:rPr>
              <a:t>All member countries are expected to provide financial support</a:t>
            </a:r>
          </a:p>
          <a:p>
            <a:pPr marL="548640" lvl="1" indent="-274320" eaLnBrk="1" fontAlgn="auto" hangingPunct="1">
              <a:spcAft>
                <a:spcPts val="0"/>
              </a:spcAft>
              <a:buFont typeface="Wingdings"/>
              <a:buChar char=""/>
              <a:defRPr/>
            </a:pPr>
            <a:r>
              <a:rPr lang="en-US" dirty="0" smtClean="0">
                <a:ea typeface="+mn-ea"/>
              </a:rPr>
              <a:t>5 permanent members: US, Britain, China, France, Russia</a:t>
            </a:r>
          </a:p>
          <a:p>
            <a:pPr marL="274320" indent="-274320" eaLnBrk="1" fontAlgn="auto" hangingPunct="1">
              <a:spcAft>
                <a:spcPts val="0"/>
              </a:spcAft>
              <a:buFont typeface="Wingdings 2"/>
              <a:buChar char=""/>
              <a:defRPr/>
            </a:pPr>
            <a:r>
              <a:rPr lang="en-US" b="1" i="1" dirty="0" smtClean="0">
                <a:ea typeface="+mn-ea"/>
                <a:cs typeface="+mn-cs"/>
              </a:rPr>
              <a:t>Other international organizations since WW II:</a:t>
            </a:r>
            <a:endParaRPr lang="en-US" b="1" i="1" dirty="0">
              <a:ea typeface="+mn-ea"/>
              <a:cs typeface="+mn-cs"/>
            </a:endParaRPr>
          </a:p>
          <a:p>
            <a:pPr marL="548640" lvl="1" indent="-274320" eaLnBrk="1" fontAlgn="auto" hangingPunct="1">
              <a:spcAft>
                <a:spcPts val="0"/>
              </a:spcAft>
              <a:buFont typeface="Wingdings"/>
              <a:buChar char=""/>
              <a:defRPr/>
            </a:pPr>
            <a:r>
              <a:rPr lang="en-US" dirty="0" smtClean="0">
                <a:ea typeface="+mn-ea"/>
              </a:rPr>
              <a:t>NATO</a:t>
            </a:r>
          </a:p>
          <a:p>
            <a:pPr marL="548640" lvl="1" indent="-274320" eaLnBrk="1" fontAlgn="auto" hangingPunct="1">
              <a:spcAft>
                <a:spcPts val="0"/>
              </a:spcAft>
              <a:buFont typeface="Wingdings"/>
              <a:buChar char=""/>
              <a:defRPr/>
            </a:pPr>
            <a:r>
              <a:rPr lang="en-US" dirty="0" smtClean="0">
                <a:ea typeface="+mn-ea"/>
              </a:rPr>
              <a:t>International Monetary Fund</a:t>
            </a:r>
          </a:p>
          <a:p>
            <a:pPr marL="548640" lvl="1" indent="-274320" eaLnBrk="1" fontAlgn="auto" hangingPunct="1">
              <a:spcAft>
                <a:spcPts val="0"/>
              </a:spcAft>
              <a:buFont typeface="Wingdings"/>
              <a:buChar char=""/>
              <a:defRPr/>
            </a:pPr>
            <a:r>
              <a:rPr lang="en-US" dirty="0" smtClean="0">
                <a:ea typeface="+mn-ea"/>
              </a:rPr>
              <a:t>World Trade Organization</a:t>
            </a:r>
          </a:p>
          <a:p>
            <a:pPr marL="548640" lvl="1" indent="-274320" eaLnBrk="1" fontAlgn="auto" hangingPunct="1">
              <a:spcAft>
                <a:spcPts val="0"/>
              </a:spcAft>
              <a:buFont typeface="Wingdings"/>
              <a:buChar char=""/>
              <a:defRPr/>
            </a:pPr>
            <a:r>
              <a:rPr lang="en-US" dirty="0" smtClean="0">
                <a:ea typeface="+mn-ea"/>
              </a:rPr>
              <a:t>World Bank</a:t>
            </a:r>
          </a:p>
          <a:p>
            <a:pPr marL="548640" lvl="1" indent="-274320" eaLnBrk="1" fontAlgn="auto" hangingPunct="1">
              <a:spcAft>
                <a:spcPts val="0"/>
              </a:spcAft>
              <a:buFont typeface="Wingdings"/>
              <a:buChar char=""/>
              <a:defRPr/>
            </a:pPr>
            <a:endParaRPr lang="en-US" dirty="0">
              <a:ea typeface="+mn-ea"/>
            </a:endParaRPr>
          </a:p>
        </p:txBody>
      </p:sp>
      <p:pic>
        <p:nvPicPr>
          <p:cNvPr id="81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656138"/>
            <a:ext cx="3429000" cy="2201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2948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17864"/>
            <a:ext cx="6743700" cy="348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1825625" y="228600"/>
            <a:ext cx="8534400" cy="914400"/>
          </a:xfrm>
        </p:spPr>
        <p:txBody>
          <a:bodyPr>
            <a:normAutofit fontScale="90000"/>
          </a:bodyPr>
          <a:lstStyle/>
          <a:p>
            <a:pPr eaLnBrk="1" fontAlgn="auto" hangingPunct="1">
              <a:spcAft>
                <a:spcPts val="0"/>
              </a:spcAft>
              <a:defRPr/>
            </a:pPr>
            <a:r>
              <a:rPr lang="en-US" dirty="0" smtClean="0">
                <a:ea typeface="+mj-ea"/>
                <a:cs typeface="+mj-cs"/>
              </a:rPr>
              <a:t>How can Americans Influence </a:t>
            </a:r>
            <a:br>
              <a:rPr lang="en-US" dirty="0" smtClean="0">
                <a:ea typeface="+mj-ea"/>
                <a:cs typeface="+mj-cs"/>
              </a:rPr>
            </a:br>
            <a:r>
              <a:rPr lang="en-US" dirty="0" smtClean="0">
                <a:ea typeface="+mj-ea"/>
                <a:cs typeface="+mj-cs"/>
              </a:rPr>
              <a:t>International Relations?</a:t>
            </a:r>
            <a:endParaRPr lang="en-US" dirty="0">
              <a:ea typeface="+mj-ea"/>
              <a:cs typeface="+mj-cs"/>
            </a:endParaRPr>
          </a:p>
        </p:txBody>
      </p:sp>
      <p:sp>
        <p:nvSpPr>
          <p:cNvPr id="86019"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Voting, lobbying and contacting national officiate</a:t>
            </a:r>
          </a:p>
          <a:p>
            <a:pPr eaLnBrk="1" hangingPunct="1"/>
            <a:r>
              <a:rPr lang="en-US">
                <a:latin typeface="Georgia" charset="0"/>
              </a:rPr>
              <a:t>Joining nongovernmental organizations</a:t>
            </a:r>
          </a:p>
          <a:p>
            <a:pPr eaLnBrk="1" hangingPunct="1"/>
            <a:r>
              <a:rPr lang="en-US">
                <a:latin typeface="Georgia" charset="0"/>
              </a:rPr>
              <a:t>Traveling, exercising citizen diplomacy, participating in international education</a:t>
            </a:r>
          </a:p>
          <a:p>
            <a:pPr eaLnBrk="1" hangingPunct="1"/>
            <a:r>
              <a:rPr lang="en-US">
                <a:latin typeface="Georgia" charset="0"/>
              </a:rPr>
              <a:t>Making informed consumer decisions</a:t>
            </a:r>
          </a:p>
        </p:txBody>
      </p:sp>
    </p:spTree>
    <p:extLst>
      <p:ext uri="{BB962C8B-B14F-4D97-AF65-F5344CB8AC3E}">
        <p14:creationId xmlns:p14="http://schemas.microsoft.com/office/powerpoint/2010/main" val="1252302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a:solidFill>
                  <a:srgbClr val="8E7C5C"/>
                </a:solidFill>
                <a:latin typeface="Georgia" charset="0"/>
              </a:rPr>
              <a:t>What is Globalization?</a:t>
            </a:r>
          </a:p>
        </p:txBody>
      </p:sp>
      <p:sp>
        <p:nvSpPr>
          <p:cNvPr id="87042" name="Content Placeholder 2"/>
          <p:cNvSpPr>
            <a:spLocks noGrp="1"/>
          </p:cNvSpPr>
          <p:nvPr>
            <p:ph sz="quarter" idx="1"/>
          </p:nvPr>
        </p:nvSpPr>
        <p:spPr>
          <a:xfrm>
            <a:off x="1825625" y="1527176"/>
            <a:ext cx="8504238" cy="5026025"/>
          </a:xfrm>
        </p:spPr>
        <p:txBody>
          <a:bodyPr/>
          <a:lstStyle/>
          <a:p>
            <a:pPr eaLnBrk="1" hangingPunct="1">
              <a:lnSpc>
                <a:spcPct val="90000"/>
              </a:lnSpc>
            </a:pPr>
            <a:r>
              <a:rPr lang="en-US" sz="2500">
                <a:latin typeface="Georgia" charset="0"/>
              </a:rPr>
              <a:t>Global economy and effects of worldwide economic interdependence on cultures, social relations, and politics</a:t>
            </a:r>
          </a:p>
          <a:p>
            <a:pPr eaLnBrk="1" hangingPunct="1">
              <a:lnSpc>
                <a:spcPct val="90000"/>
              </a:lnSpc>
            </a:pPr>
            <a:r>
              <a:rPr lang="en-US" sz="2500">
                <a:latin typeface="Georgia" charset="0"/>
              </a:rPr>
              <a:t>Central features are </a:t>
            </a:r>
          </a:p>
          <a:p>
            <a:pPr lvl="1" eaLnBrk="1" hangingPunct="1">
              <a:lnSpc>
                <a:spcPct val="90000"/>
              </a:lnSpc>
            </a:pPr>
            <a:r>
              <a:rPr lang="en-US" sz="2000">
                <a:latin typeface="Georgia" charset="0"/>
              </a:rPr>
              <a:t>Trade and commerce: multinational corps, massive exports of manufactured goods</a:t>
            </a:r>
          </a:p>
          <a:p>
            <a:pPr lvl="1" eaLnBrk="1" hangingPunct="1">
              <a:lnSpc>
                <a:spcPct val="90000"/>
              </a:lnSpc>
            </a:pPr>
            <a:r>
              <a:rPr lang="en-US" sz="2000">
                <a:latin typeface="Georgia" charset="0"/>
              </a:rPr>
              <a:t>Worker migration: seek better jobs, leads to immigration policy issues, outsourcing jobs to cheaper labor pools/less regulation</a:t>
            </a:r>
          </a:p>
          <a:p>
            <a:pPr lvl="1" eaLnBrk="1" hangingPunct="1">
              <a:lnSpc>
                <a:spcPct val="90000"/>
              </a:lnSpc>
            </a:pPr>
            <a:r>
              <a:rPr lang="en-US" sz="2000">
                <a:latin typeface="Georgia" charset="0"/>
              </a:rPr>
              <a:t>Capital: investment patterns change with new markets/products; creditor nations gain leverage over debtor nation</a:t>
            </a:r>
            <a:r>
              <a:rPr lang="ja-JP" altLang="en-US" sz="2000">
                <a:latin typeface="Georgia" charset="0"/>
              </a:rPr>
              <a:t>’</a:t>
            </a:r>
            <a:r>
              <a:rPr lang="en-US" altLang="ja-JP" sz="2000">
                <a:latin typeface="Georgia" charset="0"/>
              </a:rPr>
              <a:t>s policy decisions; volatile markets with news events, stock markets</a:t>
            </a:r>
          </a:p>
          <a:p>
            <a:pPr lvl="1" eaLnBrk="1" hangingPunct="1">
              <a:lnSpc>
                <a:spcPct val="90000"/>
              </a:lnSpc>
            </a:pPr>
            <a:r>
              <a:rPr lang="en-US" sz="2000">
                <a:latin typeface="Georgia" charset="0"/>
              </a:rPr>
              <a:t>Information: technology changes with information available to consumers, investors, businesses; influences public opinion, affects political decision, virtual instant access to important info for decisions; fast capital transfers</a:t>
            </a:r>
          </a:p>
          <a:p>
            <a:pPr eaLnBrk="1" hangingPunct="1">
              <a:lnSpc>
                <a:spcPct val="90000"/>
              </a:lnSpc>
            </a:pPr>
            <a:endParaRPr lang="en-US" sz="2500">
              <a:latin typeface="Georgia" charset="0"/>
            </a:endParaRPr>
          </a:p>
        </p:txBody>
      </p:sp>
      <p:pic>
        <p:nvPicPr>
          <p:cNvPr id="83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52400"/>
            <a:ext cx="1874838" cy="1157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1439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pPr eaLnBrk="1" hangingPunct="1"/>
            <a:r>
              <a:rPr lang="en-US" sz="3600">
                <a:solidFill>
                  <a:srgbClr val="8E7C5C"/>
                </a:solidFill>
                <a:latin typeface="Georgia" charset="0"/>
              </a:rPr>
              <a:t>Lesson 38 Purpose</a:t>
            </a:r>
          </a:p>
        </p:txBody>
      </p:sp>
      <p:sp>
        <p:nvSpPr>
          <p:cNvPr id="75778" name="Content Placeholder 4"/>
          <p:cNvSpPr>
            <a:spLocks noGrp="1"/>
          </p:cNvSpPr>
          <p:nvPr>
            <p:ph sz="quarter" idx="1"/>
          </p:nvPr>
        </p:nvSpPr>
        <p:spPr>
          <a:xfrm>
            <a:off x="1825625" y="1527175"/>
            <a:ext cx="8504238" cy="4572000"/>
          </a:xfrm>
        </p:spPr>
        <p:txBody>
          <a:bodyPr/>
          <a:lstStyle/>
          <a:p>
            <a:pPr eaLnBrk="1" hangingPunct="1"/>
            <a:r>
              <a:rPr lang="en-US">
                <a:latin typeface="Georgia" charset="0"/>
              </a:rPr>
              <a:t>This lesson highlights some aspects of America</a:t>
            </a:r>
            <a:r>
              <a:rPr lang="ja-JP" altLang="en-US">
                <a:latin typeface="Georgia" charset="0"/>
              </a:rPr>
              <a:t>’</a:t>
            </a:r>
            <a:r>
              <a:rPr lang="en-US" altLang="ja-JP">
                <a:latin typeface="Georgia" charset="0"/>
              </a:rPr>
              <a:t>s participation in the international arena</a:t>
            </a:r>
          </a:p>
          <a:p>
            <a:pPr eaLnBrk="1" hangingPunct="1"/>
            <a:endParaRPr lang="en-US">
              <a:latin typeface="Georgia" charset="0"/>
            </a:endParaRPr>
          </a:p>
        </p:txBody>
      </p:sp>
    </p:spTree>
    <p:extLst>
      <p:ext uri="{BB962C8B-B14F-4D97-AF65-F5344CB8AC3E}">
        <p14:creationId xmlns:p14="http://schemas.microsoft.com/office/powerpoint/2010/main" val="1062107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sz="3200">
                <a:solidFill>
                  <a:srgbClr val="8E7C5C"/>
                </a:solidFill>
                <a:latin typeface="Georgia" charset="0"/>
              </a:rPr>
              <a:t>Lesson 38 Objectives</a:t>
            </a:r>
          </a:p>
        </p:txBody>
      </p:sp>
      <p:sp>
        <p:nvSpPr>
          <p:cNvPr id="76802" name="Content Placeholder 2"/>
          <p:cNvSpPr>
            <a:spLocks noGrp="1"/>
          </p:cNvSpPr>
          <p:nvPr>
            <p:ph sz="quarter" idx="1"/>
          </p:nvPr>
        </p:nvSpPr>
        <p:spPr>
          <a:xfrm>
            <a:off x="1825625" y="1527175"/>
            <a:ext cx="8504238" cy="4572000"/>
          </a:xfrm>
        </p:spPr>
        <p:txBody>
          <a:bodyPr/>
          <a:lstStyle/>
          <a:p>
            <a:pPr eaLnBrk="1" hangingPunct="1"/>
            <a:r>
              <a:rPr lang="en-US" sz="2800" i="1">
                <a:latin typeface="Georgia" charset="0"/>
              </a:rPr>
              <a:t>Identify the constitutional responsibilities of the three branches of the national government in shaping the involvement of the US in world affairs</a:t>
            </a:r>
            <a:endParaRPr lang="en-US" sz="2400">
              <a:latin typeface="Georgia" charset="0"/>
            </a:endParaRPr>
          </a:p>
          <a:p>
            <a:pPr eaLnBrk="1" hangingPunct="1"/>
            <a:r>
              <a:rPr lang="en-US" sz="2800" i="1">
                <a:latin typeface="Georgia" charset="0"/>
              </a:rPr>
              <a:t>Describe globalization and identify some of the challenges that globalization poses for citizenship and participation in world affairs</a:t>
            </a:r>
          </a:p>
          <a:p>
            <a:pPr eaLnBrk="1" hangingPunct="1"/>
            <a:r>
              <a:rPr lang="en-US" sz="2800" i="1">
                <a:latin typeface="Georgia" charset="0"/>
              </a:rPr>
              <a:t>Evaluate, take, and defend positions on issues involving globalization and improving the image of the US abroad</a:t>
            </a:r>
            <a:endParaRPr lang="en-US" sz="2400">
              <a:latin typeface="Georgia" charset="0"/>
            </a:endParaRPr>
          </a:p>
        </p:txBody>
      </p:sp>
    </p:spTree>
    <p:extLst>
      <p:ext uri="{BB962C8B-B14F-4D97-AF65-F5344CB8AC3E}">
        <p14:creationId xmlns:p14="http://schemas.microsoft.com/office/powerpoint/2010/main" val="965014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solidFill>
                  <a:srgbClr val="8E7C5C"/>
                </a:solidFill>
                <a:latin typeface="Georgia" charset="0"/>
              </a:rPr>
              <a:t>Lesson 38  Terms &amp; Concepts</a:t>
            </a:r>
          </a:p>
        </p:txBody>
      </p:sp>
      <p:sp>
        <p:nvSpPr>
          <p:cNvPr id="77826" name="Content Placeholder 2"/>
          <p:cNvSpPr>
            <a:spLocks noGrp="1"/>
          </p:cNvSpPr>
          <p:nvPr>
            <p:ph sz="quarter" idx="1"/>
          </p:nvPr>
        </p:nvSpPr>
        <p:spPr>
          <a:xfrm>
            <a:off x="1676400" y="1371600"/>
            <a:ext cx="8839200" cy="5257800"/>
          </a:xfrm>
        </p:spPr>
        <p:txBody>
          <a:bodyPr/>
          <a:lstStyle/>
          <a:p>
            <a:pPr eaLnBrk="1" hangingPunct="1">
              <a:lnSpc>
                <a:spcPct val="80000"/>
              </a:lnSpc>
            </a:pPr>
            <a:r>
              <a:rPr lang="en-US" sz="2100">
                <a:latin typeface="Georgia" charset="0"/>
              </a:rPr>
              <a:t>Collective security</a:t>
            </a:r>
          </a:p>
          <a:p>
            <a:pPr lvl="1" eaLnBrk="1" hangingPunct="1">
              <a:lnSpc>
                <a:spcPct val="80000"/>
              </a:lnSpc>
            </a:pPr>
            <a:r>
              <a:rPr lang="en-US" sz="1900">
                <a:latin typeface="Georgia" charset="0"/>
              </a:rPr>
              <a:t>A system formed to maintain peace among nations in which participant members agree that a military attack on one is an attack on all and will result in a united response from all members. </a:t>
            </a:r>
            <a:endParaRPr lang="en-US">
              <a:latin typeface="Georgia" charset="0"/>
            </a:endParaRPr>
          </a:p>
          <a:p>
            <a:pPr eaLnBrk="1" hangingPunct="1">
              <a:lnSpc>
                <a:spcPct val="80000"/>
              </a:lnSpc>
            </a:pPr>
            <a:r>
              <a:rPr lang="en-US" sz="2100">
                <a:latin typeface="Georgia" charset="0"/>
              </a:rPr>
              <a:t>Globalization </a:t>
            </a:r>
          </a:p>
          <a:p>
            <a:pPr lvl="1" eaLnBrk="1" hangingPunct="1">
              <a:lnSpc>
                <a:spcPct val="80000"/>
              </a:lnSpc>
            </a:pPr>
            <a:r>
              <a:rPr lang="en-US" sz="1800">
                <a:latin typeface="Georgia" charset="0"/>
              </a:rPr>
              <a:t>Process of interconnectedness and closer integration of world markets and businesses as a result of advances in transportation, communications, and information technologies. </a:t>
            </a:r>
            <a:endParaRPr lang="en-US" sz="2400">
              <a:latin typeface="Georgia" charset="0"/>
            </a:endParaRPr>
          </a:p>
          <a:p>
            <a:pPr eaLnBrk="1" hangingPunct="1">
              <a:lnSpc>
                <a:spcPct val="80000"/>
              </a:lnSpc>
            </a:pPr>
            <a:r>
              <a:rPr lang="en-US" sz="2100">
                <a:latin typeface="Georgia" charset="0"/>
              </a:rPr>
              <a:t>International law</a:t>
            </a:r>
          </a:p>
          <a:p>
            <a:pPr lvl="1" eaLnBrk="1" hangingPunct="1">
              <a:lnSpc>
                <a:spcPct val="80000"/>
              </a:lnSpc>
            </a:pPr>
            <a:r>
              <a:rPr lang="en-US" sz="1900">
                <a:latin typeface="Georgia" charset="0"/>
              </a:rPr>
              <a:t>Rules that regulate how countries are to behave toward one another. </a:t>
            </a:r>
            <a:endParaRPr lang="en-US" sz="2400">
              <a:latin typeface="Georgia" charset="0"/>
            </a:endParaRPr>
          </a:p>
          <a:p>
            <a:pPr eaLnBrk="1" hangingPunct="1">
              <a:lnSpc>
                <a:spcPct val="80000"/>
              </a:lnSpc>
            </a:pPr>
            <a:r>
              <a:rPr lang="en-US" sz="2100">
                <a:latin typeface="Georgia" charset="0"/>
              </a:rPr>
              <a:t>Isolationism </a:t>
            </a:r>
          </a:p>
          <a:p>
            <a:pPr lvl="1" eaLnBrk="1" hangingPunct="1">
              <a:lnSpc>
                <a:spcPct val="80000"/>
              </a:lnSpc>
            </a:pPr>
            <a:r>
              <a:rPr lang="en-US" sz="1900">
                <a:latin typeface="Georgia" charset="0"/>
              </a:rPr>
              <a:t>Foreign policy of a nation that wishes to be inward-looking rather than involved with other countries.</a:t>
            </a:r>
            <a:endParaRPr lang="en-US">
              <a:latin typeface="Georgia" charset="0"/>
            </a:endParaRPr>
          </a:p>
          <a:p>
            <a:pPr eaLnBrk="1" hangingPunct="1">
              <a:lnSpc>
                <a:spcPct val="80000"/>
              </a:lnSpc>
            </a:pPr>
            <a:r>
              <a:rPr lang="en-US" sz="2100">
                <a:latin typeface="Georgia" charset="0"/>
              </a:rPr>
              <a:t>Letter of marque and reprisal </a:t>
            </a:r>
          </a:p>
          <a:p>
            <a:pPr lvl="1" eaLnBrk="1" hangingPunct="1">
              <a:lnSpc>
                <a:spcPct val="80000"/>
              </a:lnSpc>
            </a:pPr>
            <a:r>
              <a:rPr lang="en-US" sz="1800">
                <a:latin typeface="Georgia" charset="0"/>
              </a:rPr>
              <a:t>A grant of authority from Congress to private citizens, not the president, to expressly authorize seizure and forfeiture of goods by such citizens in the context of undeclared hostilities with another country or countries. Without such authority, citizens seizing such goods would be pirates in the eyes of international law. </a:t>
            </a:r>
            <a:endParaRPr lang="en-US" sz="2400">
              <a:latin typeface="Georgia" charset="0"/>
            </a:endParaRPr>
          </a:p>
          <a:p>
            <a:pPr lvl="1" eaLnBrk="1" hangingPunct="1">
              <a:lnSpc>
                <a:spcPct val="80000"/>
              </a:lnSpc>
              <a:buFont typeface="Wingdings" charset="0"/>
              <a:buNone/>
            </a:pPr>
            <a:endParaRPr lang="en-US" sz="1900">
              <a:latin typeface="Georgia" charset="0"/>
            </a:endParaRPr>
          </a:p>
        </p:txBody>
      </p:sp>
    </p:spTree>
    <p:extLst>
      <p:ext uri="{BB962C8B-B14F-4D97-AF65-F5344CB8AC3E}">
        <p14:creationId xmlns:p14="http://schemas.microsoft.com/office/powerpoint/2010/main" val="120905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a:solidFill>
                  <a:srgbClr val="8E7C5C"/>
                </a:solidFill>
                <a:latin typeface="Georgia" charset="0"/>
              </a:rPr>
              <a:t>Lesson 38  Terms &amp; Concepts</a:t>
            </a:r>
          </a:p>
        </p:txBody>
      </p:sp>
      <p:sp>
        <p:nvSpPr>
          <p:cNvPr id="78850"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Multinational corporation</a:t>
            </a:r>
          </a:p>
          <a:p>
            <a:pPr lvl="1" eaLnBrk="1" hangingPunct="1"/>
            <a:r>
              <a:rPr lang="en-US">
                <a:latin typeface="Georgia" charset="0"/>
              </a:rPr>
              <a:t>An enterprise that operates in more than one country</a:t>
            </a:r>
          </a:p>
          <a:p>
            <a:pPr eaLnBrk="1" hangingPunct="1"/>
            <a:r>
              <a:rPr lang="en-US">
                <a:latin typeface="Georgia" charset="0"/>
              </a:rPr>
              <a:t>Treaty</a:t>
            </a:r>
          </a:p>
          <a:p>
            <a:pPr lvl="1" eaLnBrk="1" hangingPunct="1"/>
            <a:r>
              <a:rPr lang="en-US">
                <a:latin typeface="Georgia" charset="0"/>
              </a:rPr>
              <a:t>An agreement under international law between countries or international organizations</a:t>
            </a:r>
          </a:p>
          <a:p>
            <a:pPr eaLnBrk="1" hangingPunct="1"/>
            <a:r>
              <a:rPr lang="en-US">
                <a:latin typeface="Georgia" charset="0"/>
              </a:rPr>
              <a:t>United Nations</a:t>
            </a:r>
          </a:p>
          <a:p>
            <a:pPr lvl="1" eaLnBrk="1" hangingPunct="1"/>
            <a:r>
              <a:rPr lang="en-US">
                <a:latin typeface="Georgia" charset="0"/>
              </a:rPr>
              <a:t>International organization created in 1945 to maintain peace through the collective security of its members</a:t>
            </a:r>
          </a:p>
        </p:txBody>
      </p:sp>
    </p:spTree>
    <p:extLst>
      <p:ext uri="{BB962C8B-B14F-4D97-AF65-F5344CB8AC3E}">
        <p14:creationId xmlns:p14="http://schemas.microsoft.com/office/powerpoint/2010/main" val="1124209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Why is International Engagement Inevitable?</a:t>
            </a:r>
            <a:endParaRPr lang="en-US" dirty="0">
              <a:ea typeface="+mj-ea"/>
              <a:cs typeface="+mj-cs"/>
            </a:endParaRPr>
          </a:p>
        </p:txBody>
      </p:sp>
      <p:sp>
        <p:nvSpPr>
          <p:cNvPr id="79874" name="Content Placeholder 2"/>
          <p:cNvSpPr>
            <a:spLocks noGrp="1"/>
          </p:cNvSpPr>
          <p:nvPr>
            <p:ph sz="quarter" idx="1"/>
          </p:nvPr>
        </p:nvSpPr>
        <p:spPr>
          <a:xfrm>
            <a:off x="1825625" y="1527175"/>
            <a:ext cx="8504238" cy="4572000"/>
          </a:xfrm>
        </p:spPr>
        <p:txBody>
          <a:bodyPr/>
          <a:lstStyle/>
          <a:p>
            <a:pPr eaLnBrk="1" hangingPunct="1"/>
            <a:r>
              <a:rPr lang="en-US" b="1">
                <a:latin typeface="Georgia" charset="0"/>
              </a:rPr>
              <a:t>Thucydides (c 460-400 BCE)</a:t>
            </a:r>
          </a:p>
          <a:p>
            <a:pPr lvl="1" eaLnBrk="1" hangingPunct="1"/>
            <a:r>
              <a:rPr lang="ja-JP" altLang="en-US" b="1">
                <a:latin typeface="Georgia" charset="0"/>
              </a:rPr>
              <a:t>“</a:t>
            </a:r>
            <a:r>
              <a:rPr lang="en-US" altLang="ja-JP" b="1">
                <a:latin typeface="Georgia" charset="0"/>
              </a:rPr>
              <a:t>The powerful exact what they can, and the weak yield what they must</a:t>
            </a:r>
            <a:r>
              <a:rPr lang="ja-JP" altLang="en-US" b="1">
                <a:latin typeface="Georgia" charset="0"/>
              </a:rPr>
              <a:t>”</a:t>
            </a:r>
            <a:endParaRPr lang="en-US" altLang="ja-JP" b="1">
              <a:latin typeface="Georgia" charset="0"/>
            </a:endParaRPr>
          </a:p>
          <a:p>
            <a:pPr eaLnBrk="1" hangingPunct="1"/>
            <a:r>
              <a:rPr lang="en-US" b="1" i="1">
                <a:latin typeface="Georgia" charset="0"/>
              </a:rPr>
              <a:t>Even from founding, US needed others</a:t>
            </a:r>
          </a:p>
          <a:p>
            <a:pPr eaLnBrk="1" hangingPunct="1"/>
            <a:r>
              <a:rPr lang="en-US" b="1" i="1">
                <a:latin typeface="Georgia" charset="0"/>
              </a:rPr>
              <a:t>World trade and scarce natural resources</a:t>
            </a:r>
          </a:p>
          <a:p>
            <a:pPr eaLnBrk="1" hangingPunct="1"/>
            <a:r>
              <a:rPr lang="en-US" b="1" i="1">
                <a:latin typeface="Georgia" charset="0"/>
              </a:rPr>
              <a:t>Desire to export founding ideas to oppressed</a:t>
            </a:r>
          </a:p>
          <a:p>
            <a:pPr eaLnBrk="1" hangingPunct="1"/>
            <a:r>
              <a:rPr lang="en-US" b="1" i="1">
                <a:latin typeface="Georgia" charset="0"/>
              </a:rPr>
              <a:t>Isolationism is not realistic in a world with fanatical terrorists, predatory states, nuclear and other weapons</a:t>
            </a:r>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5080001"/>
            <a:ext cx="1676400" cy="1306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5839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914400"/>
          </a:xfrm>
        </p:spPr>
        <p:txBody>
          <a:bodyPr>
            <a:normAutofit fontScale="90000"/>
          </a:bodyPr>
          <a:lstStyle/>
          <a:p>
            <a:pPr eaLnBrk="1" hangingPunct="1">
              <a:defRPr/>
            </a:pPr>
            <a:r>
              <a:rPr lang="en-US" sz="3000">
                <a:solidFill>
                  <a:srgbClr val="8E7C5C"/>
                </a:solidFill>
                <a:latin typeface="Georgia" charset="0"/>
                <a:cs typeface="+mj-cs"/>
              </a:rPr>
              <a:t>How Does the Constitution Provide for the </a:t>
            </a:r>
            <a:br>
              <a:rPr lang="en-US" sz="3000">
                <a:solidFill>
                  <a:srgbClr val="8E7C5C"/>
                </a:solidFill>
                <a:latin typeface="Georgia" charset="0"/>
                <a:cs typeface="+mj-cs"/>
              </a:rPr>
            </a:br>
            <a:r>
              <a:rPr lang="en-US" sz="3000">
                <a:solidFill>
                  <a:srgbClr val="8E7C5C"/>
                </a:solidFill>
                <a:latin typeface="Georgia" charset="0"/>
                <a:cs typeface="+mj-cs"/>
              </a:rPr>
              <a:t>United States</a:t>
            </a:r>
            <a:r>
              <a:rPr lang="ja-JP" altLang="en-US" sz="3000">
                <a:solidFill>
                  <a:srgbClr val="8E7C5C"/>
                </a:solidFill>
                <a:latin typeface="Georgia" charset="0"/>
                <a:cs typeface="+mj-cs"/>
              </a:rPr>
              <a:t>’</a:t>
            </a:r>
            <a:r>
              <a:rPr lang="en-US" sz="3000">
                <a:solidFill>
                  <a:srgbClr val="8E7C5C"/>
                </a:solidFill>
                <a:latin typeface="Georgia" charset="0"/>
                <a:cs typeface="+mj-cs"/>
              </a:rPr>
              <a:t> Role in the World?</a:t>
            </a:r>
          </a:p>
        </p:txBody>
      </p:sp>
      <p:sp>
        <p:nvSpPr>
          <p:cNvPr id="3" name="Content Placeholder 2"/>
          <p:cNvSpPr>
            <a:spLocks noGrp="1"/>
          </p:cNvSpPr>
          <p:nvPr>
            <p:ph sz="quarter" idx="1"/>
          </p:nvPr>
        </p:nvSpPr>
        <p:spPr>
          <a:xfrm>
            <a:off x="1825625" y="1527175"/>
            <a:ext cx="8504238" cy="4572000"/>
          </a:xfrm>
        </p:spPr>
        <p:txBody>
          <a:bodyPr>
            <a:normAutofit/>
          </a:bodyPr>
          <a:lstStyle/>
          <a:p>
            <a:pPr marL="274320" indent="-274320" eaLnBrk="1" fontAlgn="auto" hangingPunct="1">
              <a:spcAft>
                <a:spcPts val="0"/>
              </a:spcAft>
              <a:buFont typeface="Wingdings 2"/>
              <a:buChar char=""/>
              <a:defRPr/>
            </a:pPr>
            <a:r>
              <a:rPr lang="en-US" b="1" i="1" dirty="0" smtClean="0">
                <a:ea typeface="+mn-ea"/>
                <a:cs typeface="+mn-cs"/>
              </a:rPr>
              <a:t>Congress</a:t>
            </a:r>
            <a:endParaRPr lang="en-US" b="1" i="1" dirty="0">
              <a:ea typeface="+mn-ea"/>
              <a:cs typeface="+mn-cs"/>
            </a:endParaRPr>
          </a:p>
          <a:p>
            <a:pPr marL="548640" lvl="1" indent="-274320" eaLnBrk="1" fontAlgn="auto" hangingPunct="1">
              <a:spcAft>
                <a:spcPts val="0"/>
              </a:spcAft>
              <a:buFont typeface="Wingdings"/>
              <a:buChar char=""/>
              <a:defRPr/>
            </a:pPr>
            <a:r>
              <a:rPr lang="en-US" b="1" i="1" dirty="0" smtClean="0">
                <a:ea typeface="+mn-ea"/>
              </a:rPr>
              <a:t>Regulate commerce among foreign nations and with Indian tribes</a:t>
            </a:r>
          </a:p>
          <a:p>
            <a:pPr marL="548640" lvl="1" indent="-274320" eaLnBrk="1" fontAlgn="auto" hangingPunct="1">
              <a:spcAft>
                <a:spcPts val="0"/>
              </a:spcAft>
              <a:buFont typeface="Wingdings"/>
              <a:buChar char=""/>
              <a:defRPr/>
            </a:pPr>
            <a:r>
              <a:rPr lang="en-US" b="1" i="1" dirty="0" smtClean="0">
                <a:ea typeface="+mn-ea"/>
              </a:rPr>
              <a:t>Declare war, issue letters of marque and reprisal, and make rules for captures on land and water</a:t>
            </a:r>
          </a:p>
          <a:p>
            <a:pPr marL="548640" lvl="1" indent="-274320" eaLnBrk="1" fontAlgn="auto" hangingPunct="1">
              <a:spcAft>
                <a:spcPts val="0"/>
              </a:spcAft>
              <a:buFont typeface="Wingdings"/>
              <a:buChar char=""/>
              <a:defRPr/>
            </a:pPr>
            <a:r>
              <a:rPr lang="en-US" b="1" i="1" dirty="0" smtClean="0">
                <a:ea typeface="+mn-ea"/>
              </a:rPr>
              <a:t>Raise and support armies, provide and maintain a navy, and regulate land and naval forces</a:t>
            </a:r>
          </a:p>
          <a:p>
            <a:pPr marL="548640" lvl="1" indent="-274320" eaLnBrk="1" fontAlgn="auto" hangingPunct="1">
              <a:spcAft>
                <a:spcPts val="0"/>
              </a:spcAft>
              <a:buFont typeface="Wingdings"/>
              <a:buChar char=""/>
              <a:defRPr/>
            </a:pPr>
            <a:r>
              <a:rPr lang="en-US" b="1" i="1" dirty="0" smtClean="0">
                <a:ea typeface="+mn-ea"/>
              </a:rPr>
              <a:t>Define and punish piracies and felonies on the high seas and offenses against the law of nations</a:t>
            </a:r>
          </a:p>
          <a:p>
            <a:pPr marL="548640" lvl="1" indent="-274320" eaLnBrk="1" fontAlgn="auto" hangingPunct="1">
              <a:spcAft>
                <a:spcPts val="0"/>
              </a:spcAft>
              <a:buFont typeface="Wingdings"/>
              <a:buChar char=""/>
              <a:defRPr/>
            </a:pPr>
            <a:r>
              <a:rPr lang="en-US" b="1" i="1" dirty="0" smtClean="0">
                <a:ea typeface="+mn-ea"/>
              </a:rPr>
              <a:t>Ratify treaties</a:t>
            </a:r>
            <a:endParaRPr lang="en-US" b="1" i="1" dirty="0">
              <a:ea typeface="+mn-ea"/>
            </a:endParaRPr>
          </a:p>
          <a:p>
            <a:pPr marL="274320" lvl="1" indent="0" eaLnBrk="1" fontAlgn="auto" hangingPunct="1">
              <a:spcAft>
                <a:spcPts val="0"/>
              </a:spcAft>
              <a:buNone/>
              <a:defRPr/>
            </a:pPr>
            <a:endParaRPr lang="en-US" dirty="0">
              <a:ea typeface="+mn-ea"/>
            </a:endParaRP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351" y="4648200"/>
            <a:ext cx="1635125" cy="218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5176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914400"/>
          </a:xfrm>
        </p:spPr>
        <p:txBody>
          <a:bodyPr>
            <a:normAutofit fontScale="90000"/>
          </a:bodyPr>
          <a:lstStyle/>
          <a:p>
            <a:pPr eaLnBrk="1" hangingPunct="1">
              <a:defRPr/>
            </a:pPr>
            <a:r>
              <a:rPr lang="en-US" sz="3000">
                <a:solidFill>
                  <a:srgbClr val="8E7C5C"/>
                </a:solidFill>
                <a:latin typeface="Georgia" charset="0"/>
                <a:cs typeface="+mj-cs"/>
              </a:rPr>
              <a:t>How does the Constitution Provide for the </a:t>
            </a:r>
            <a:br>
              <a:rPr lang="en-US" sz="3000">
                <a:solidFill>
                  <a:srgbClr val="8E7C5C"/>
                </a:solidFill>
                <a:latin typeface="Georgia" charset="0"/>
                <a:cs typeface="+mj-cs"/>
              </a:rPr>
            </a:br>
            <a:r>
              <a:rPr lang="en-US" sz="3000">
                <a:solidFill>
                  <a:srgbClr val="8E7C5C"/>
                </a:solidFill>
                <a:latin typeface="Georgia" charset="0"/>
                <a:cs typeface="+mj-cs"/>
              </a:rPr>
              <a:t>United States</a:t>
            </a:r>
            <a:r>
              <a:rPr lang="ja-JP" altLang="en-US" sz="3000">
                <a:solidFill>
                  <a:srgbClr val="8E7C5C"/>
                </a:solidFill>
                <a:latin typeface="Georgia" charset="0"/>
                <a:cs typeface="+mj-cs"/>
              </a:rPr>
              <a:t>’</a:t>
            </a:r>
            <a:r>
              <a:rPr lang="en-US" sz="3000">
                <a:solidFill>
                  <a:srgbClr val="8E7C5C"/>
                </a:solidFill>
                <a:latin typeface="Georgia" charset="0"/>
                <a:cs typeface="+mj-cs"/>
              </a:rPr>
              <a:t> Role in the World?</a:t>
            </a:r>
          </a:p>
        </p:txBody>
      </p:sp>
      <p:sp>
        <p:nvSpPr>
          <p:cNvPr id="81922"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President</a:t>
            </a:r>
          </a:p>
          <a:p>
            <a:pPr lvl="1" eaLnBrk="1" hangingPunct="1"/>
            <a:r>
              <a:rPr lang="en-US">
                <a:latin typeface="Georgia" charset="0"/>
              </a:rPr>
              <a:t>Negotiate treaties</a:t>
            </a:r>
          </a:p>
          <a:p>
            <a:pPr lvl="1" eaLnBrk="1" hangingPunct="1"/>
            <a:r>
              <a:rPr lang="en-US">
                <a:latin typeface="Georgia" charset="0"/>
              </a:rPr>
              <a:t>Act as commander in chief of the army and navy</a:t>
            </a:r>
          </a:p>
          <a:p>
            <a:pPr lvl="1" eaLnBrk="1" hangingPunct="1"/>
            <a:r>
              <a:rPr lang="en-US">
                <a:latin typeface="Georgia" charset="0"/>
              </a:rPr>
              <a:t>Appoint ambassadors, other public ministers, and consuls</a:t>
            </a:r>
          </a:p>
          <a:p>
            <a:pPr lvl="1" eaLnBrk="1" hangingPunct="1"/>
            <a:r>
              <a:rPr lang="en-US">
                <a:latin typeface="Georgia" charset="0"/>
              </a:rPr>
              <a:t>Receive ambassadors and other public ministers</a:t>
            </a: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57600"/>
            <a:ext cx="40005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81443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914400"/>
          </a:xfrm>
        </p:spPr>
        <p:txBody>
          <a:bodyPr>
            <a:normAutofit fontScale="90000"/>
          </a:bodyPr>
          <a:lstStyle/>
          <a:p>
            <a:pPr eaLnBrk="1" hangingPunct="1">
              <a:defRPr/>
            </a:pPr>
            <a:r>
              <a:rPr lang="en-US" sz="3000">
                <a:solidFill>
                  <a:srgbClr val="8E7C5C"/>
                </a:solidFill>
                <a:latin typeface="Georgia" charset="0"/>
                <a:cs typeface="+mj-cs"/>
              </a:rPr>
              <a:t>How does the Constitution Provide for the </a:t>
            </a:r>
            <a:br>
              <a:rPr lang="en-US" sz="3000">
                <a:solidFill>
                  <a:srgbClr val="8E7C5C"/>
                </a:solidFill>
                <a:latin typeface="Georgia" charset="0"/>
                <a:cs typeface="+mj-cs"/>
              </a:rPr>
            </a:br>
            <a:r>
              <a:rPr lang="en-US" sz="3000">
                <a:solidFill>
                  <a:srgbClr val="8E7C5C"/>
                </a:solidFill>
                <a:latin typeface="Georgia" charset="0"/>
                <a:cs typeface="+mj-cs"/>
              </a:rPr>
              <a:t>United States</a:t>
            </a:r>
            <a:r>
              <a:rPr lang="ja-JP" altLang="en-US" sz="3000">
                <a:solidFill>
                  <a:srgbClr val="8E7C5C"/>
                </a:solidFill>
                <a:latin typeface="Georgia" charset="0"/>
                <a:cs typeface="+mj-cs"/>
              </a:rPr>
              <a:t>’</a:t>
            </a:r>
            <a:r>
              <a:rPr lang="en-US" sz="3000">
                <a:solidFill>
                  <a:srgbClr val="8E7C5C"/>
                </a:solidFill>
                <a:latin typeface="Georgia" charset="0"/>
                <a:cs typeface="+mj-cs"/>
              </a:rPr>
              <a:t> Role in the World?</a:t>
            </a:r>
          </a:p>
        </p:txBody>
      </p:sp>
      <p:sp>
        <p:nvSpPr>
          <p:cNvPr id="82946"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Supreme Court </a:t>
            </a:r>
          </a:p>
          <a:p>
            <a:pPr lvl="1" eaLnBrk="1" hangingPunct="1"/>
            <a:r>
              <a:rPr lang="en-US">
                <a:latin typeface="Georgia" charset="0"/>
              </a:rPr>
              <a:t>Exercise original jurisdiction over cases affecting ambassadors, other public ministers, and consuls</a:t>
            </a:r>
          </a:p>
          <a:p>
            <a:pPr lvl="1" eaLnBrk="1" hangingPunct="1"/>
            <a:r>
              <a:rPr lang="en-US">
                <a:latin typeface="Georgia" charset="0"/>
              </a:rPr>
              <a:t>Exercise appellate jurisdiction over admiralty and maritime cases  </a:t>
            </a:r>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4749800"/>
            <a:ext cx="5114925" cy="194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7711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786</Words>
  <Application>Microsoft Macintosh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Georgia</vt:lpstr>
      <vt:lpstr>ＭＳ Ｐゴシック</vt:lpstr>
      <vt:lpstr>Wingdings</vt:lpstr>
      <vt:lpstr>Wingdings 2</vt:lpstr>
      <vt:lpstr>Arial</vt:lpstr>
      <vt:lpstr>Civic</vt:lpstr>
      <vt:lpstr>PowerPoint Presentation</vt:lpstr>
      <vt:lpstr>Lesson 38 Purpose</vt:lpstr>
      <vt:lpstr>Lesson 38 Objectives</vt:lpstr>
      <vt:lpstr>Lesson 38  Terms &amp; Concepts</vt:lpstr>
      <vt:lpstr>Lesson 38  Terms &amp; Concepts</vt:lpstr>
      <vt:lpstr>Why is International Engagement Inevitable?</vt:lpstr>
      <vt:lpstr>How Does the Constitution Provide for the  United States’ Role in the World?</vt:lpstr>
      <vt:lpstr>How does the Constitution Provide for the  United States’ Role in the World?</vt:lpstr>
      <vt:lpstr>How does the Constitution Provide for the  United States’ Role in the World?</vt:lpstr>
      <vt:lpstr>What is International Law?</vt:lpstr>
      <vt:lpstr>How do International Organizations Help to Maintain International Order</vt:lpstr>
      <vt:lpstr>How can Americans Influence  International Relations?</vt:lpstr>
      <vt:lpstr>What is Globalization?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2017-08-17T20:41:35Z</dcterms:created>
  <dcterms:modified xsi:type="dcterms:W3CDTF">2017-08-17T20:41:52Z</dcterms:modified>
</cp:coreProperties>
</file>