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4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F3A45-3B49-994B-9D5F-DBABE44477F7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368724-9691-0D4D-BE2A-F43756F9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D59975-F46E-4248-A5A5-DC9755421976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F5A80B-4205-6D40-B52C-D90EE8E60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55C49-FBE5-F249-860A-7F0175DA1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0D64-366B-384C-A24E-D3FEFD837E4B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3958EB-B9EE-9447-AF50-70E8D5B51F13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DCA271-1150-9E47-9FE2-3C84A6B3F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09F19-BCF1-9B4F-B4B9-99D10B1A6D04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0BAF85-098B-1D44-A552-0C3F4110B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916755-2731-8941-AE74-4606DDF11FCD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647C9C-A765-1940-8F4A-1C95E0AD0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7AC9D-C70F-0E4D-BCCC-252820F1CD59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7C9715-0740-E246-ABA7-728AE1619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A3560B-A911-8D4C-B2D6-7A3B81253612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0BAE60-B3F3-3E4D-8032-2EC6D0CD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8AD6DF-7963-A94C-B764-549F32FC4EE5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B95832-3051-B84C-9D77-E7F0F322D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D96B68-EC68-2741-98D5-C3A6A4AC9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BEEF8-70C1-1D45-807A-CAB4BEBE527E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AC550-5767-9747-8AC3-4CFE2936B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52EB12-32F9-044E-92B8-6B84E98D4239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E2010-DABD-AB4D-8DF8-AA4DD18A126A}" type="datetimeFigureOut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8/17/17</a:t>
            </a:fld>
            <a:endParaRPr lang="en-US"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8E7C5C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82D37-E846-6B4C-A181-5BAF6E3FD4FF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29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E7C5C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18485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143001"/>
            <a:ext cx="4495800" cy="2092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</a:rPr>
              <a:t>Lesson 37:  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</a:rPr>
              <a:t>What Key Challenges Does the United States Face in the Future?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231900"/>
            <a:ext cx="4076700" cy="47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Additional Constitutional Changes Might Americans Debate?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b="1" i="1">
                <a:latin typeface="Georgia" charset="0"/>
              </a:rPr>
              <a:t>Life and death: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i="1">
                <a:latin typeface="Georgia" charset="0"/>
              </a:rPr>
              <a:t>When life begins/ends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i="1">
                <a:latin typeface="Georgia" charset="0"/>
              </a:rPr>
              <a:t>Right to life/death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b="1" i="1">
                <a:latin typeface="Georgia" charset="0"/>
              </a:rPr>
              <a:t>Term limits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i="1">
                <a:latin typeface="Georgia" charset="0"/>
              </a:rPr>
              <a:t>Should 22</a:t>
            </a:r>
            <a:r>
              <a:rPr lang="en-US" sz="1700" b="1" i="1" baseline="30000">
                <a:latin typeface="Georgia" charset="0"/>
              </a:rPr>
              <a:t>nd</a:t>
            </a:r>
            <a:r>
              <a:rPr lang="en-US" sz="1700" b="1" i="1">
                <a:latin typeface="Georgia" charset="0"/>
              </a:rPr>
              <a:t> Amendment be repealed?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i="1">
                <a:latin typeface="Georgia" charset="0"/>
              </a:rPr>
              <a:t>Should limits apply to the House and Senate?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i="1">
                <a:latin typeface="Georgia" charset="0"/>
              </a:rPr>
              <a:t>Should judges serve limited terms?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b="1" i="1">
                <a:latin typeface="Georgia" charset="0"/>
              </a:rPr>
              <a:t>Property rights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1700" b="1" i="1">
                <a:latin typeface="Georgia" charset="0"/>
              </a:rPr>
              <a:t>“</a:t>
            </a:r>
            <a:r>
              <a:rPr lang="en-US" altLang="ja-JP" sz="1700" b="1" i="1">
                <a:latin typeface="Georgia" charset="0"/>
              </a:rPr>
              <a:t>Takings clause</a:t>
            </a:r>
            <a:r>
              <a:rPr lang="ja-JP" altLang="en-US" sz="1700" b="1" i="1">
                <a:latin typeface="Georgia" charset="0"/>
              </a:rPr>
              <a:t>”</a:t>
            </a:r>
            <a:r>
              <a:rPr lang="en-US" altLang="ja-JP" sz="1700" b="1" i="1">
                <a:latin typeface="Georgia" charset="0"/>
              </a:rPr>
              <a:t>—eminent domain: should it be used by municipalities to sell to private entities?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b="1" i="1">
                <a:latin typeface="Georgia" charset="0"/>
              </a:rPr>
              <a:t>Campaign finance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i="1">
                <a:latin typeface="Georgia" charset="0"/>
              </a:rPr>
              <a:t>Should there be limits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b="1" i="1">
                <a:latin typeface="Georgia" charset="0"/>
              </a:rPr>
              <a:t>Immigration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i="1">
                <a:latin typeface="Georgia" charset="0"/>
              </a:rPr>
              <a:t>Illegals, legal visitors staying after visa expiration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i="1">
                <a:latin typeface="Georgia" charset="0"/>
              </a:rPr>
              <a:t>Should clauses be amended to person from citizen or legal resident for equal protection and due process clauses?</a:t>
            </a:r>
          </a:p>
          <a:p>
            <a:pPr eaLnBrk="1" hangingPunct="1">
              <a:lnSpc>
                <a:spcPct val="80000"/>
              </a:lnSpc>
            </a:pPr>
            <a:endParaRPr lang="en-US" sz="2100" b="1" i="1">
              <a:latin typeface="Georgia" charset="0"/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4" y="1295400"/>
            <a:ext cx="25796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9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8E7C5C"/>
                </a:solidFill>
                <a:latin typeface="Georgia" charset="0"/>
              </a:rPr>
              <a:t>Lesson 37 Purpose</a:t>
            </a:r>
          </a:p>
        </p:txBody>
      </p:sp>
      <p:sp>
        <p:nvSpPr>
          <p:cNvPr id="65538" name="Content Placeholder 4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This lesson examines some of the challenges that might affect Americans in coming years.</a:t>
            </a:r>
          </a:p>
          <a:p>
            <a:pPr eaLnBrk="1" hangingPunct="1"/>
            <a:r>
              <a:rPr lang="en-US">
                <a:latin typeface="Georgia" charset="0"/>
              </a:rPr>
              <a:t>It also explores issues that might lead to future possible changes to the United States Constitution.</a:t>
            </a:r>
          </a:p>
        </p:txBody>
      </p:sp>
    </p:spTree>
    <p:extLst>
      <p:ext uri="{BB962C8B-B14F-4D97-AF65-F5344CB8AC3E}">
        <p14:creationId xmlns:p14="http://schemas.microsoft.com/office/powerpoint/2010/main" val="12257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8E7C5C"/>
                </a:solidFill>
                <a:latin typeface="Georgia" charset="0"/>
              </a:rPr>
              <a:t>Lesson 37 Objectives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800" i="1">
                <a:latin typeface="Georgia" charset="0"/>
              </a:rPr>
              <a:t>Discuss the effects of diversity and technology on the lives of Americans</a:t>
            </a:r>
            <a:endParaRPr lang="en-US" sz="2400">
              <a:latin typeface="Georgia" charset="0"/>
            </a:endParaRPr>
          </a:p>
          <a:p>
            <a:pPr eaLnBrk="1" hangingPunct="1"/>
            <a:r>
              <a:rPr lang="en-US" sz="2800" i="1">
                <a:latin typeface="Georgia" charset="0"/>
              </a:rPr>
              <a:t>Explain the importance of civil discourse in debating divisive issues</a:t>
            </a:r>
            <a:endParaRPr lang="en-US" sz="2400">
              <a:latin typeface="Georgia" charset="0"/>
            </a:endParaRPr>
          </a:p>
          <a:p>
            <a:pPr eaLnBrk="1" hangingPunct="1"/>
            <a:r>
              <a:rPr lang="en-US" sz="2800" i="1">
                <a:latin typeface="Georgia" charset="0"/>
              </a:rPr>
              <a:t>Evaluate, take, and defend positions on the changing expectations of America</a:t>
            </a:r>
            <a:r>
              <a:rPr lang="ja-JP" altLang="en-US" sz="2800" i="1">
                <a:latin typeface="Georgia" charset="0"/>
              </a:rPr>
              <a:t>’</a:t>
            </a:r>
            <a:r>
              <a:rPr lang="en-US" altLang="ja-JP" sz="2800" i="1">
                <a:latin typeface="Georgia" charset="0"/>
              </a:rPr>
              <a:t>s government and potential constitutional amendments</a:t>
            </a:r>
            <a:endParaRPr lang="en-US" altLang="ja-JP" sz="2400">
              <a:latin typeface="Georgia" charset="0"/>
            </a:endParaRPr>
          </a:p>
          <a:p>
            <a:pPr eaLnBrk="1" hangingPunct="1"/>
            <a:endParaRPr lang="en-US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E7C5C"/>
                </a:solidFill>
                <a:latin typeface="Georgia" charset="0"/>
              </a:rPr>
              <a:t>Lesson 37 Terms &amp; Concepts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371600"/>
            <a:ext cx="8839200" cy="54864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Eminent domain</a:t>
            </a:r>
          </a:p>
          <a:p>
            <a:pPr lvl="1" eaLnBrk="1" hangingPunct="1"/>
            <a:r>
              <a:rPr lang="en-US">
                <a:latin typeface="Georgia" charset="0"/>
              </a:rPr>
              <a:t>Inherent power of the state to seize a citizen</a:t>
            </a:r>
            <a:r>
              <a:rPr lang="ja-JP" altLang="en-US">
                <a:latin typeface="Georgia" charset="0"/>
              </a:rPr>
              <a:t>’</a:t>
            </a:r>
            <a:r>
              <a:rPr lang="en-US" altLang="ja-JP">
                <a:latin typeface="Georgia" charset="0"/>
              </a:rPr>
              <a:t>s private property or to expropriate property or rights in property without the owner</a:t>
            </a:r>
            <a:r>
              <a:rPr lang="ja-JP" altLang="en-US">
                <a:latin typeface="Georgia" charset="0"/>
              </a:rPr>
              <a:t>’</a:t>
            </a:r>
            <a:r>
              <a:rPr lang="en-US" altLang="ja-JP">
                <a:latin typeface="Georgia" charset="0"/>
              </a:rPr>
              <a:t>s consent. The Fifth Amendment provides for </a:t>
            </a:r>
            <a:r>
              <a:rPr lang="ja-JP" altLang="en-US">
                <a:latin typeface="Georgia" charset="0"/>
              </a:rPr>
              <a:t>“</a:t>
            </a:r>
            <a:r>
              <a:rPr lang="en-US" altLang="ja-JP">
                <a:latin typeface="Georgia" charset="0"/>
              </a:rPr>
              <a:t>just compensation</a:t>
            </a:r>
            <a:r>
              <a:rPr lang="ja-JP" altLang="en-US">
                <a:latin typeface="Georgia" charset="0"/>
              </a:rPr>
              <a:t>”</a:t>
            </a:r>
            <a:r>
              <a:rPr lang="en-US" altLang="ja-JP">
                <a:latin typeface="Georgia" charset="0"/>
              </a:rPr>
              <a:t> for private property taken for public use, known as the </a:t>
            </a:r>
            <a:r>
              <a:rPr lang="ja-JP" altLang="en-US">
                <a:latin typeface="Georgia" charset="0"/>
              </a:rPr>
              <a:t>“</a:t>
            </a:r>
            <a:r>
              <a:rPr lang="en-US" altLang="ja-JP">
                <a:latin typeface="Georgia" charset="0"/>
              </a:rPr>
              <a:t>takings clause</a:t>
            </a:r>
            <a:r>
              <a:rPr lang="ja-JP" altLang="en-US">
                <a:latin typeface="Georgia" charset="0"/>
              </a:rPr>
              <a:t>”</a:t>
            </a:r>
            <a:endParaRPr lang="en-US" altLang="ja-JP">
              <a:latin typeface="Georgia" charset="0"/>
            </a:endParaRPr>
          </a:p>
          <a:p>
            <a:pPr eaLnBrk="1" hangingPunct="1"/>
            <a:r>
              <a:rPr lang="en-US">
                <a:latin typeface="Georgia" charset="0"/>
              </a:rPr>
              <a:t>Immigration</a:t>
            </a:r>
          </a:p>
          <a:p>
            <a:pPr lvl="1" eaLnBrk="1" hangingPunct="1"/>
            <a:r>
              <a:rPr lang="en-US">
                <a:latin typeface="Georgia" charset="0"/>
              </a:rPr>
              <a:t>Movement of people from one place to another</a:t>
            </a:r>
          </a:p>
        </p:txBody>
      </p:sp>
    </p:spTree>
    <p:extLst>
      <p:ext uri="{BB962C8B-B14F-4D97-AF65-F5344CB8AC3E}">
        <p14:creationId xmlns:p14="http://schemas.microsoft.com/office/powerpoint/2010/main" val="1061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Might the United States Look in the Future?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371600"/>
            <a:ext cx="6858000" cy="5105400"/>
          </a:xfrm>
        </p:spPr>
        <p:txBody>
          <a:bodyPr/>
          <a:lstStyle/>
          <a:p>
            <a:pPr lvl="1" eaLnBrk="1" hangingPunct="1"/>
            <a:r>
              <a:rPr lang="en-US">
                <a:latin typeface="Georgia" charset="0"/>
              </a:rPr>
              <a:t>US Census Bureau predicts by 2050:</a:t>
            </a:r>
          </a:p>
          <a:p>
            <a:pPr lvl="1" eaLnBrk="1" hangingPunct="1"/>
            <a:r>
              <a:rPr lang="en-US">
                <a:latin typeface="Georgia" charset="0"/>
              </a:rPr>
              <a:t>US population will exceed 400,000,000</a:t>
            </a:r>
          </a:p>
          <a:p>
            <a:pPr lvl="1" eaLnBrk="1" hangingPunct="1"/>
            <a:r>
              <a:rPr lang="en-US">
                <a:latin typeface="Georgia" charset="0"/>
              </a:rPr>
              <a:t>Most increase will be from immigration</a:t>
            </a:r>
          </a:p>
          <a:p>
            <a:pPr lvl="1" eaLnBrk="1" hangingPunct="1"/>
            <a:r>
              <a:rPr lang="en-US">
                <a:latin typeface="Georgia" charset="0"/>
              </a:rPr>
              <a:t>US will be more racially and ethnically diverse than ever</a:t>
            </a:r>
          </a:p>
          <a:p>
            <a:pPr lvl="2" eaLnBrk="1" hangingPunct="1"/>
            <a:r>
              <a:rPr lang="en-US">
                <a:latin typeface="Georgia" charset="0"/>
              </a:rPr>
              <a:t>Racial lines will blur with intermarriage</a:t>
            </a:r>
          </a:p>
          <a:p>
            <a:pPr lvl="1" eaLnBrk="1" hangingPunct="1"/>
            <a:r>
              <a:rPr lang="en-US">
                <a:latin typeface="Georgia" charset="0"/>
              </a:rPr>
              <a:t>Medical advances will help Americans live longer</a:t>
            </a:r>
          </a:p>
          <a:p>
            <a:pPr lvl="1" eaLnBrk="1" hangingPunct="1"/>
            <a:r>
              <a:rPr lang="en-US">
                <a:latin typeface="Georgia" charset="0"/>
              </a:rPr>
              <a:t>Typical American neighborhood will be in the West or the South</a:t>
            </a:r>
          </a:p>
          <a:p>
            <a:pPr lvl="1" eaLnBrk="1" hangingPunct="1"/>
            <a:r>
              <a:rPr lang="en-US">
                <a:latin typeface="Georgia" charset="0"/>
              </a:rPr>
              <a:t>Cost of water, oil, natural gas will soar</a:t>
            </a:r>
          </a:p>
          <a:p>
            <a:pPr lvl="1" eaLnBrk="1" hangingPunct="1"/>
            <a:r>
              <a:rPr lang="en-US">
                <a:latin typeface="Georgia" charset="0"/>
              </a:rPr>
              <a:t>Communications and info tech will bring new information and communication methods/vehicles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266826"/>
            <a:ext cx="24384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E7C5C"/>
                </a:solidFill>
                <a:latin typeface="Georgia" charset="0"/>
              </a:rPr>
              <a:t>How does Diversity Create New Challenges?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500">
                <a:latin typeface="Georgia" charset="0"/>
                <a:cs typeface="+mn-cs"/>
              </a:rPr>
              <a:t>E pluribus unum </a:t>
            </a:r>
            <a:r>
              <a:rPr lang="ja-JP" altLang="en-US" sz="2500">
                <a:latin typeface="Georgia" charset="0"/>
                <a:cs typeface="+mn-cs"/>
              </a:rPr>
              <a:t>“</a:t>
            </a:r>
            <a:r>
              <a:rPr lang="en-US" sz="2500">
                <a:latin typeface="Georgia" charset="0"/>
                <a:cs typeface="+mn-cs"/>
              </a:rPr>
              <a:t>has usually been achieved by balancing benefits of a diverse society with unifying influence of common civic culture and constitutional ideals.</a:t>
            </a:r>
            <a:r>
              <a:rPr lang="ja-JP" altLang="en-US" sz="2500">
                <a:latin typeface="Georgia" charset="0"/>
                <a:cs typeface="+mn-cs"/>
              </a:rPr>
              <a:t>”</a:t>
            </a:r>
            <a:endParaRPr lang="en-US" sz="2500">
              <a:latin typeface="Georgia" charset="0"/>
              <a:cs typeface="+mn-cs"/>
            </a:endParaRPr>
          </a:p>
          <a:p>
            <a:pPr eaLnBrk="1" hangingPunct="1">
              <a:defRPr/>
            </a:pPr>
            <a:r>
              <a:rPr lang="en-US" sz="2500">
                <a:latin typeface="Georgia" charset="0"/>
                <a:cs typeface="+mn-cs"/>
              </a:rPr>
              <a:t>This is a major challenge to sustain.</a:t>
            </a:r>
          </a:p>
          <a:p>
            <a:pPr eaLnBrk="1" hangingPunct="1">
              <a:defRPr/>
            </a:pPr>
            <a:r>
              <a:rPr lang="en-US" sz="2500">
                <a:latin typeface="Georgia" charset="0"/>
                <a:cs typeface="+mn-cs"/>
              </a:rPr>
              <a:t>Opinions vary: </a:t>
            </a:r>
          </a:p>
          <a:p>
            <a:pPr eaLnBrk="1" hangingPunct="1">
              <a:defRPr/>
            </a:pPr>
            <a:r>
              <a:rPr lang="en-US" sz="2500">
                <a:latin typeface="Georgia" charset="0"/>
                <a:cs typeface="+mn-cs"/>
              </a:rPr>
              <a:t>not substantially different; enrich nation</a:t>
            </a:r>
            <a:r>
              <a:rPr lang="ja-JP" altLang="en-US" sz="2500">
                <a:latin typeface="Georgia" charset="0"/>
                <a:cs typeface="+mn-cs"/>
              </a:rPr>
              <a:t>’</a:t>
            </a:r>
            <a:r>
              <a:rPr lang="en-US" sz="2500">
                <a:latin typeface="Georgia" charset="0"/>
                <a:cs typeface="+mn-cs"/>
              </a:rPr>
              <a:t>s economy, culture, education or</a:t>
            </a:r>
          </a:p>
          <a:p>
            <a:pPr eaLnBrk="1" hangingPunct="1">
              <a:defRPr/>
            </a:pPr>
            <a:r>
              <a:rPr lang="en-US" sz="2500">
                <a:latin typeface="Georgia" charset="0"/>
                <a:cs typeface="+mn-cs"/>
              </a:rPr>
              <a:t>How much can US absorb, especially those who do not learn to speak English and keep cultural practices that conflict with fundamental American principles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362200"/>
            <a:ext cx="11874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>
                <a:solidFill>
                  <a:srgbClr val="8E7C5C"/>
                </a:solidFill>
                <a:latin typeface="Georgia" charset="0"/>
                <a:cs typeface="+mj-cs"/>
              </a:rPr>
              <a:t>How is Modern Technology Affecting America</a:t>
            </a:r>
            <a:r>
              <a:rPr lang="ja-JP" altLang="en-US" sz="3000">
                <a:solidFill>
                  <a:srgbClr val="8E7C5C"/>
                </a:solidFill>
                <a:latin typeface="Georgia" charset="0"/>
                <a:cs typeface="+mj-cs"/>
              </a:rPr>
              <a:t>’</a:t>
            </a:r>
            <a:r>
              <a:rPr lang="en-US" sz="3000">
                <a:solidFill>
                  <a:srgbClr val="8E7C5C"/>
                </a:solidFill>
                <a:latin typeface="Georgia" charset="0"/>
                <a:cs typeface="+mj-cs"/>
              </a:rPr>
              <a:t>s Civic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1" y="1371601"/>
            <a:ext cx="6556375" cy="53308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Improvements transform life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Internet, databases, email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Cable/satellite </a:t>
            </a:r>
            <a:r>
              <a:rPr lang="en-US" b="1" dirty="0" err="1" smtClean="0">
                <a:ea typeface="+mn-ea"/>
                <a:cs typeface="+mn-cs"/>
              </a:rPr>
              <a:t>tv</a:t>
            </a:r>
            <a:endParaRPr lang="en-US" b="1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Community-access </a:t>
            </a:r>
            <a:r>
              <a:rPr lang="en-US" b="1" dirty="0" err="1" smtClean="0">
                <a:ea typeface="+mn-ea"/>
                <a:cs typeface="+mn-cs"/>
              </a:rPr>
              <a:t>tv</a:t>
            </a:r>
            <a:endParaRPr lang="en-US" b="1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Events, proceedings happen electronically and in real time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Does not guarantee better informed populace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Difficult to determine reliability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Messages aimed at specialized audiences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Challenge includes devising ways to use technology to enhance knowledge and civic participation, not insulate from genuine interaction and political discourse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95400"/>
            <a:ext cx="26098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2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6" y="4495800"/>
            <a:ext cx="5153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>
                <a:solidFill>
                  <a:srgbClr val="8E7C5C"/>
                </a:solidFill>
                <a:latin typeface="Georgia" charset="0"/>
                <a:cs typeface="+mj-cs"/>
              </a:rPr>
              <a:t>How Might Americans</a:t>
            </a:r>
            <a:r>
              <a:rPr lang="ja-JP" altLang="en-US" sz="3000">
                <a:solidFill>
                  <a:srgbClr val="8E7C5C"/>
                </a:solidFill>
                <a:latin typeface="Georgia" charset="0"/>
                <a:cs typeface="+mj-cs"/>
              </a:rPr>
              <a:t>’</a:t>
            </a:r>
            <a:r>
              <a:rPr lang="en-US" sz="3000">
                <a:solidFill>
                  <a:srgbClr val="8E7C5C"/>
                </a:solidFill>
                <a:latin typeface="Georgia" charset="0"/>
                <a:cs typeface="+mj-cs"/>
              </a:rPr>
              <a:t> Expectations of their Governments Change?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"/>
          </p:nvPr>
        </p:nvSpPr>
        <p:spPr>
          <a:xfrm>
            <a:off x="1825626" y="1527176"/>
            <a:ext cx="6632575" cy="5330825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Early America: rely on themselves and private associations to meet needs</a:t>
            </a:r>
          </a:p>
          <a:p>
            <a:pPr eaLnBrk="1" hangingPunct="1"/>
            <a:r>
              <a:rPr lang="en-US">
                <a:latin typeface="Georgia" charset="0"/>
              </a:rPr>
              <a:t>20</a:t>
            </a:r>
            <a:r>
              <a:rPr lang="en-US" baseline="30000">
                <a:latin typeface="Georgia" charset="0"/>
              </a:rPr>
              <a:t>th</a:t>
            </a:r>
            <a:r>
              <a:rPr lang="en-US">
                <a:latin typeface="Georgia" charset="0"/>
              </a:rPr>
              <a:t> century: increasingly look to gov</a:t>
            </a:r>
            <a:r>
              <a:rPr lang="ja-JP" altLang="en-US">
                <a:latin typeface="Georgia" charset="0"/>
              </a:rPr>
              <a:t>’</a:t>
            </a:r>
            <a:r>
              <a:rPr lang="en-US" altLang="ja-JP">
                <a:latin typeface="Georgia" charset="0"/>
              </a:rPr>
              <a:t>t for social safety net </a:t>
            </a:r>
          </a:p>
          <a:p>
            <a:pPr eaLnBrk="1" hangingPunct="1"/>
            <a:r>
              <a:rPr lang="en-US">
                <a:latin typeface="Georgia" charset="0"/>
              </a:rPr>
              <a:t>Are Americans too dependent on gov</a:t>
            </a:r>
            <a:r>
              <a:rPr lang="ja-JP" altLang="en-US">
                <a:latin typeface="Georgia" charset="0"/>
              </a:rPr>
              <a:t>’</a:t>
            </a:r>
            <a:r>
              <a:rPr lang="en-US" altLang="ja-JP">
                <a:latin typeface="Georgia" charset="0"/>
              </a:rPr>
              <a:t>t to solve social problems?</a:t>
            </a:r>
          </a:p>
          <a:p>
            <a:pPr eaLnBrk="1" hangingPunct="1"/>
            <a:r>
              <a:rPr lang="en-US">
                <a:latin typeface="Georgia" charset="0"/>
              </a:rPr>
              <a:t>Is gov</a:t>
            </a:r>
            <a:r>
              <a:rPr lang="ja-JP" altLang="en-US">
                <a:latin typeface="Georgia" charset="0"/>
              </a:rPr>
              <a:t>’</a:t>
            </a:r>
            <a:r>
              <a:rPr lang="en-US" altLang="ja-JP">
                <a:latin typeface="Georgia" charset="0"/>
              </a:rPr>
              <a:t>t growth a sign the private sector is not capable of providing what is required?</a:t>
            </a:r>
            <a:endParaRPr lang="en-US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can Civil Discourse Help to Address the Challenges Facing Americans?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2706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447800"/>
            <a:ext cx="5867400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Robust exchange of ideas and opinions by engaged citizenry is hallmark of vibrant democracy</a:t>
            </a:r>
          </a:p>
          <a:p>
            <a:pPr eaLnBrk="1" hangingPunct="1"/>
            <a:r>
              <a:rPr lang="en-US">
                <a:latin typeface="Georgia" charset="0"/>
              </a:rPr>
              <a:t>Civil discourse is essential</a:t>
            </a:r>
          </a:p>
          <a:p>
            <a:pPr eaLnBrk="1" hangingPunct="1"/>
            <a:r>
              <a:rPr lang="en-US">
                <a:latin typeface="Georgia" charset="0"/>
              </a:rPr>
              <a:t>Civil exchange of ideas and perspectives increases chances of finding mutually acceptable solutions to problems</a:t>
            </a:r>
          </a:p>
          <a:p>
            <a:pPr eaLnBrk="1" hangingPunct="1"/>
            <a:r>
              <a:rPr lang="en-US">
                <a:latin typeface="Georgia" charset="0"/>
              </a:rPr>
              <a:t>Example: Constitutional Convention of 1787</a:t>
            </a:r>
          </a:p>
          <a:p>
            <a:pPr eaLnBrk="1" hangingPunct="1"/>
            <a:endParaRPr lang="en-US">
              <a:latin typeface="Georgia" charset="0"/>
            </a:endParaRPr>
          </a:p>
          <a:p>
            <a:pPr eaLnBrk="1" hangingPunct="1"/>
            <a:endParaRPr lang="en-US">
              <a:latin typeface="Georgia" charset="0"/>
            </a:endParaRP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1295400"/>
            <a:ext cx="29781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Macintosh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Georgia</vt:lpstr>
      <vt:lpstr>ＭＳ Ｐゴシック</vt:lpstr>
      <vt:lpstr>Wingdings</vt:lpstr>
      <vt:lpstr>Wingdings 2</vt:lpstr>
      <vt:lpstr>Arial</vt:lpstr>
      <vt:lpstr>Civic</vt:lpstr>
      <vt:lpstr>PowerPoint Presentation</vt:lpstr>
      <vt:lpstr>Lesson 37 Purpose</vt:lpstr>
      <vt:lpstr>Lesson 37 Objectives</vt:lpstr>
      <vt:lpstr>Lesson 37 Terms &amp; Concepts</vt:lpstr>
      <vt:lpstr>How Might the United States Look in the Future?</vt:lpstr>
      <vt:lpstr>How does Diversity Create New Challenges?</vt:lpstr>
      <vt:lpstr>How is Modern Technology Affecting America’s Civic Life?</vt:lpstr>
      <vt:lpstr>How Might Americans’ Expectations of their Governments Change?</vt:lpstr>
      <vt:lpstr>How can Civil Discourse Help to Address the Challenges Facing Americans?</vt:lpstr>
      <vt:lpstr>What Additional Constitutional Changes Might Americans Debate?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2017-08-17T20:40:52Z</dcterms:created>
  <dcterms:modified xsi:type="dcterms:W3CDTF">2017-08-17T20:41:10Z</dcterms:modified>
</cp:coreProperties>
</file>