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664"/>
  </p:normalViewPr>
  <p:slideViewPr>
    <p:cSldViewPr snapToGrid="0" snapToObjects="1">
      <p:cViewPr varScale="1">
        <p:scale>
          <a:sx n="100" d="100"/>
          <a:sy n="100" d="100"/>
        </p:scale>
        <p:origin x="46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smtClean="0"/>
            </a:lvl1pPr>
          </a:lstStyle>
          <a:p>
            <a:pPr>
              <a:defRPr/>
            </a:pPr>
            <a:fld id="{513F3A45-3B49-994B-9D5F-DBABE44477F7}" type="datetimeFigureOut">
              <a:rPr lang="en-US"/>
              <a:pPr>
                <a:defRPr/>
              </a:pPr>
              <a:t>8/17/17</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smtClean="0"/>
            </a:lvl1pPr>
          </a:lstStyle>
          <a:p>
            <a:pPr>
              <a:defRPr/>
            </a:pPr>
            <a:fld id="{49368724-9691-0D4D-BE2A-F43756F93CB4}"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0AD59975-F46E-4248-A5A5-DC9755421976}" type="datetimeFigureOut">
              <a:rPr lang="en-US"/>
              <a:pPr>
                <a:defRPr/>
              </a:pPr>
              <a:t>8/17/17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CF5A80B-4205-6D40-B52C-D90EE8E6060A}"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855200" y="304802"/>
            <a:ext cx="19304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9220200" y="3009901"/>
            <a:ext cx="609600" cy="441325"/>
          </a:xfrm>
        </p:spPr>
        <p:txBody>
          <a:bodyPr/>
          <a:lstStyle>
            <a:lvl1pPr>
              <a:defRPr smtClean="0"/>
            </a:lvl1pPr>
          </a:lstStyle>
          <a:p>
            <a:pPr>
              <a:defRPr/>
            </a:pPr>
            <a:fld id="{EDB55C49-FBE5-F249-860A-7F0175DA15BC}" type="slidenum">
              <a:rPr lang="en-US"/>
              <a:pPr>
                <a:defRPr/>
              </a:pPr>
              <a:t>‹#›</a:t>
            </a:fld>
            <a:endParaRPr lang="en-US"/>
          </a:p>
        </p:txBody>
      </p:sp>
      <p:sp>
        <p:nvSpPr>
          <p:cNvPr id="14" name="Date Placeholder 3"/>
          <p:cNvSpPr>
            <a:spLocks noGrp="1"/>
          </p:cNvSpPr>
          <p:nvPr>
            <p:ph type="dt" sz="half" idx="11"/>
          </p:nvPr>
        </p:nvSpPr>
        <p:spPr/>
        <p:txBody>
          <a:bodyPr/>
          <a:lstStyle>
            <a:lvl1pPr>
              <a:defRPr smtClean="0"/>
            </a:lvl1pPr>
          </a:lstStyle>
          <a:p>
            <a:pPr>
              <a:defRPr/>
            </a:pPr>
            <a:fld id="{D4F20D64-366B-384C-A24E-D3FEFD837E4B}" type="datetimeFigureOut">
              <a:rPr lang="en-US"/>
              <a:pPr>
                <a:defRPr/>
              </a:pPr>
              <a:t>8/17/17</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402336" y="1527048"/>
            <a:ext cx="1133856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333958EB-B9EE-9447-AF50-70E8D5B51F13}" type="datetimeFigureOut">
              <a:rPr lang="en-US"/>
              <a:pPr>
                <a:defRPr/>
              </a:pPr>
              <a:t>8/17/17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5816600" y="1027114"/>
            <a:ext cx="609600" cy="441325"/>
          </a:xfrm>
        </p:spPr>
        <p:txBody>
          <a:bodyPr/>
          <a:lstStyle>
            <a:lvl1pPr>
              <a:defRPr smtClean="0"/>
            </a:lvl1pPr>
          </a:lstStyle>
          <a:p>
            <a:pPr>
              <a:defRPr/>
            </a:pPr>
            <a:fld id="{81DCA271-1150-9E47-9FE2-3C84A6B3F991}"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5"/>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6"/>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smtClean="0"/>
            </a:lvl1pPr>
          </a:lstStyle>
          <a:p>
            <a:pPr>
              <a:defRPr/>
            </a:pPr>
            <a:fld id="{E3509F19-BCF1-9B4F-B4B9-99D10B1A6D04}" type="datetimeFigureOut">
              <a:rPr lang="en-US"/>
              <a:pPr>
                <a:defRPr/>
              </a:pPr>
              <a:t>8/17/17</a:t>
            </a:fld>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smtClean="0"/>
            </a:lvl1pPr>
          </a:lstStyle>
          <a:p>
            <a:pPr>
              <a:defRPr/>
            </a:pPr>
            <a:fld id="{200BAF85-098B-1D44-A552-0C3F4110B173}"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2" name="Title 1"/>
          <p:cNvSpPr>
            <a:spLocks noGrp="1"/>
          </p:cNvSpPr>
          <p:nvPr>
            <p:ph type="title"/>
          </p:nvPr>
        </p:nvSpPr>
        <p:spPr>
          <a:xfrm>
            <a:off x="402336" y="228600"/>
            <a:ext cx="113792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p:spPr>
        <p:txBody>
          <a:bodyPr/>
          <a:lstStyle>
            <a:lvl1pPr>
              <a:defRPr smtClean="0"/>
            </a:lvl1pPr>
          </a:lstStyle>
          <a:p>
            <a:pPr>
              <a:defRPr/>
            </a:pPr>
            <a:fld id="{06916755-2731-8941-AE74-4606DDF11FCD}" type="datetimeFigureOut">
              <a:rPr lang="en-US"/>
              <a:pPr>
                <a:defRPr/>
              </a:pPr>
              <a:t>8/17/17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smtClean="0"/>
            </a:lvl1pPr>
          </a:lstStyle>
          <a:p>
            <a:pPr>
              <a:defRPr/>
            </a:pPr>
            <a:fld id="{D3647C9C-A765-1940-8F4A-1C95E0AD0761}"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1" name="Rectangle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6400800" y="2471383"/>
            <a:ext cx="53848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smtClean="0"/>
            </a:lvl1pPr>
          </a:lstStyle>
          <a:p>
            <a:pPr>
              <a:defRPr/>
            </a:pPr>
            <a:fld id="{F697AC9D-C70F-0E4D-BCCC-252820F1CD59}" type="datetimeFigureOut">
              <a:rPr lang="en-US"/>
              <a:pPr>
                <a:defRPr/>
              </a:pPr>
              <a:t>8/17/17</a:t>
            </a:fld>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5791200" y="1042989"/>
            <a:ext cx="609600" cy="441325"/>
          </a:xfrm>
        </p:spPr>
        <p:txBody>
          <a:bodyPr/>
          <a:lstStyle>
            <a:lvl1pPr>
              <a:defRPr smtClean="0"/>
            </a:lvl1pPr>
          </a:lstStyle>
          <a:p>
            <a:pPr>
              <a:defRPr/>
            </a:pPr>
            <a:fld id="{C57C9715-0740-E246-ABA7-728AE16195FA}" type="slidenum">
              <a:rPr lang="en-US"/>
              <a:pPr>
                <a:defRPr/>
              </a:pPr>
              <a:t>‹#›</a:t>
            </a:fld>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1A3560B-A911-8D4C-B2D6-7A3B81253612}" type="datetimeFigureOut">
              <a:rPr lang="en-US"/>
              <a:pPr>
                <a:defRPr/>
              </a:pPr>
              <a:t>8/17/17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smtClean="0"/>
            </a:lvl1pPr>
          </a:lstStyle>
          <a:p>
            <a:pPr>
              <a:defRPr/>
            </a:pPr>
            <a:fld id="{520BAE60-B3F3-3E4D-8032-2EC6D0CDD30C}" type="slidenum">
              <a:rPr lang="en-US"/>
              <a:pPr>
                <a:defRPr/>
              </a:pPr>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4"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5"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8" name="Date Placeholder 1"/>
          <p:cNvSpPr>
            <a:spLocks noGrp="1"/>
          </p:cNvSpPr>
          <p:nvPr>
            <p:ph type="dt" sz="half" idx="10"/>
          </p:nvPr>
        </p:nvSpPr>
        <p:spPr/>
        <p:txBody>
          <a:bodyPr/>
          <a:lstStyle>
            <a:lvl1pPr>
              <a:defRPr smtClean="0"/>
            </a:lvl1pPr>
          </a:lstStyle>
          <a:p>
            <a:pPr>
              <a:defRPr/>
            </a:pPr>
            <a:fld id="{BF8AD6DF-7963-A94C-B764-549F32FC4EE5}" type="datetimeFigureOut">
              <a:rPr lang="en-US"/>
              <a:pPr>
                <a:defRPr/>
              </a:pPr>
              <a:t>8/17/17</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smtClean="0">
                <a:solidFill>
                  <a:srgbClr val="FFFFFF"/>
                </a:solidFill>
              </a:defRPr>
            </a:lvl1pPr>
          </a:lstStyle>
          <a:p>
            <a:pPr>
              <a:defRPr/>
            </a:pPr>
            <a:fld id="{05B95832-3051-B84C-9D77-E7F0F322DCD5}" type="slidenum">
              <a:rPr lang="en-US"/>
              <a:pPr>
                <a:defRPr/>
              </a:pPr>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4"/>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828800" y="312739"/>
            <a:ext cx="609600" cy="441325"/>
          </a:xfrm>
        </p:spPr>
        <p:txBody>
          <a:bodyPr/>
          <a:lstStyle>
            <a:lvl1pPr>
              <a:defRPr smtClean="0"/>
            </a:lvl1pPr>
          </a:lstStyle>
          <a:p>
            <a:pPr>
              <a:defRPr/>
            </a:pPr>
            <a:fld id="{99D96B68-EC68-2741-98D5-C3A6A4AC9E06}" type="slidenum">
              <a:rPr lang="en-US"/>
              <a:pPr>
                <a:defRPr/>
              </a:pPr>
              <a:t>‹#›</a:t>
            </a:fld>
            <a:endParaRPr lang="en-US"/>
          </a:p>
        </p:txBody>
      </p:sp>
      <p:sp>
        <p:nvSpPr>
          <p:cNvPr id="17" name="Date Placeholder 4"/>
          <p:cNvSpPr>
            <a:spLocks noGrp="1"/>
          </p:cNvSpPr>
          <p:nvPr>
            <p:ph type="dt" sz="half" idx="11"/>
          </p:nvPr>
        </p:nvSpPr>
        <p:spPr/>
        <p:txBody>
          <a:bodyPr/>
          <a:lstStyle>
            <a:lvl1pPr>
              <a:defRPr smtClean="0"/>
            </a:lvl1pPr>
          </a:lstStyle>
          <a:p>
            <a:pPr>
              <a:defRPr/>
            </a:pPr>
            <a:fld id="{569BEEF8-70C1-1D45-807A-CAB4BEBE527E}" type="datetimeFigureOut">
              <a:rPr lang="en-US"/>
              <a:pPr>
                <a:defRPr/>
              </a:pPr>
              <a:t>8/17/17</a:t>
            </a:fld>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a:lvl1pPr>
          </a:lstStyle>
          <a:p>
            <a:pPr>
              <a:defRPr/>
            </a:pPr>
            <a:endParaRPr lang="en-US"/>
          </a:p>
        </p:txBody>
      </p:sp>
    </p:spTree>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7" name="Rectangle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8" name="Rectangle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smtClean="0"/>
            </a:lvl1pPr>
          </a:lstStyle>
          <a:p>
            <a:pPr>
              <a:defRPr/>
            </a:pPr>
            <a:fld id="{6C1AC550-5767-9747-8AC3-4CFE2936B77C}" type="slidenum">
              <a:rPr lang="en-US"/>
              <a:pPr>
                <a:defRPr/>
              </a:pPr>
              <a:t>‹#›</a:t>
            </a:fld>
            <a:endParaRPr lang="en-US"/>
          </a:p>
        </p:txBody>
      </p:sp>
      <p:sp>
        <p:nvSpPr>
          <p:cNvPr id="17" name="Date Placeholder 4"/>
          <p:cNvSpPr>
            <a:spLocks noGrp="1"/>
          </p:cNvSpPr>
          <p:nvPr>
            <p:ph type="dt" sz="half" idx="11"/>
          </p:nvPr>
        </p:nvSpPr>
        <p:spPr>
          <a:xfrm>
            <a:off x="7717367" y="6405564"/>
            <a:ext cx="4059767" cy="365125"/>
          </a:xfrm>
        </p:spPr>
        <p:txBody>
          <a:bodyPr/>
          <a:lstStyle>
            <a:lvl1pPr>
              <a:defRPr smtClean="0"/>
            </a:lvl1pPr>
          </a:lstStyle>
          <a:p>
            <a:pPr>
              <a:defRPr/>
            </a:pPr>
            <a:fld id="{9A52EB12-32F9-044E-92B8-6B84E98D4239}" type="datetimeFigureOut">
              <a:rPr lang="en-US"/>
              <a:pPr>
                <a:defRPr/>
              </a:pPr>
              <a:t>8/17/17</a:t>
            </a:fld>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a:lvl1pPr>
          </a:lstStyle>
          <a:p>
            <a:pPr>
              <a:defRPr/>
            </a:pPr>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ea typeface="ＭＳ Ｐゴシック" charset="0"/>
              <a:cs typeface="ＭＳ Ｐゴシック" charset="0"/>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solidFill>
                  <a:srgbClr val="FFFFFF"/>
                </a:solidFill>
                <a:cs typeface="Arial" charset="0"/>
              </a:defRPr>
            </a:lvl1pPr>
          </a:lstStyle>
          <a:p>
            <a:pPr fontAlgn="base">
              <a:spcBef>
                <a:spcPct val="0"/>
              </a:spcBef>
              <a:spcAft>
                <a:spcPct val="0"/>
              </a:spcAft>
              <a:defRPr/>
            </a:pPr>
            <a:fld id="{6E2E2010-DABD-AB4D-8DF8-AA4DD18A126A}" type="datetimeFigureOut">
              <a:rPr lang="en-US">
                <a:ea typeface="ＭＳ Ｐゴシック" charset="0"/>
              </a:rPr>
              <a:pPr fontAlgn="base">
                <a:spcBef>
                  <a:spcPct val="0"/>
                </a:spcBef>
                <a:spcAft>
                  <a:spcPct val="0"/>
                </a:spcAft>
                <a:defRPr/>
              </a:pPr>
              <a:t>8/17/17</a:t>
            </a:fld>
            <a:endParaRPr lang="en-US">
              <a:ea typeface="ＭＳ Ｐゴシック" charset="0"/>
            </a:endParaRPr>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endParaRPr>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smtClean="0">
                <a:solidFill>
                  <a:srgbClr val="8E7C5C"/>
                </a:solidFill>
                <a:cs typeface="Arial" charset="0"/>
              </a:defRPr>
            </a:lvl1pPr>
          </a:lstStyle>
          <a:p>
            <a:pPr fontAlgn="base">
              <a:spcBef>
                <a:spcPct val="0"/>
              </a:spcBef>
              <a:spcAft>
                <a:spcPct val="0"/>
              </a:spcAft>
              <a:defRPr/>
            </a:pPr>
            <a:fld id="{66382D37-E846-6B4C-A181-5BAF6E3FD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99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rgbClr val="8E7C5C"/>
          </a:solidFill>
          <a:latin typeface="+mj-lt"/>
          <a:ea typeface="ＭＳ Ｐゴシック" charset="0"/>
          <a:cs typeface="ＭＳ Ｐゴシック" charset="0"/>
        </a:defRPr>
      </a:lvl1pPr>
      <a:lvl2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2pPr>
      <a:lvl3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3pPr>
      <a:lvl4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4pPr>
      <a:lvl5pPr algn="ctr" rtl="0" eaLnBrk="0" fontAlgn="base" hangingPunct="0">
        <a:spcBef>
          <a:spcPct val="0"/>
        </a:spcBef>
        <a:spcAft>
          <a:spcPct val="0"/>
        </a:spcAft>
        <a:defRPr sz="3300">
          <a:solidFill>
            <a:srgbClr val="8E7C5C"/>
          </a:solidFill>
          <a:latin typeface="Georgia" pitchFamily="18" charset="0"/>
          <a:ea typeface="ＭＳ Ｐゴシック" charset="0"/>
          <a:cs typeface="ＭＳ Ｐゴシック" charset="0"/>
        </a:defRPr>
      </a:lvl5pPr>
      <a:lvl6pPr marL="457200" algn="ctr" rtl="0" fontAlgn="base">
        <a:spcBef>
          <a:spcPct val="0"/>
        </a:spcBef>
        <a:spcAft>
          <a:spcPct val="0"/>
        </a:spcAft>
        <a:defRPr sz="3300">
          <a:solidFill>
            <a:srgbClr val="8E7C5C"/>
          </a:solidFill>
          <a:latin typeface="Georgia" pitchFamily="18" charset="0"/>
        </a:defRPr>
      </a:lvl6pPr>
      <a:lvl7pPr marL="914400" algn="ctr" rtl="0" fontAlgn="base">
        <a:spcBef>
          <a:spcPct val="0"/>
        </a:spcBef>
        <a:spcAft>
          <a:spcPct val="0"/>
        </a:spcAft>
        <a:defRPr sz="3300">
          <a:solidFill>
            <a:srgbClr val="8E7C5C"/>
          </a:solidFill>
          <a:latin typeface="Georgia" pitchFamily="18" charset="0"/>
        </a:defRPr>
      </a:lvl7pPr>
      <a:lvl8pPr marL="1371600" algn="ctr" rtl="0" fontAlgn="base">
        <a:spcBef>
          <a:spcPct val="0"/>
        </a:spcBef>
        <a:spcAft>
          <a:spcPct val="0"/>
        </a:spcAft>
        <a:defRPr sz="3300">
          <a:solidFill>
            <a:srgbClr val="8E7C5C"/>
          </a:solidFill>
          <a:latin typeface="Georgia" pitchFamily="18" charset="0"/>
        </a:defRPr>
      </a:lvl8pPr>
      <a:lvl9pPr marL="1828800" algn="ctr" rtl="0" fontAlgn="base">
        <a:spcBef>
          <a:spcPct val="0"/>
        </a:spcBef>
        <a:spcAft>
          <a:spcPct val="0"/>
        </a:spcAft>
        <a:defRPr sz="3300">
          <a:solidFill>
            <a:srgbClr val="8E7C5C"/>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charset="0"/>
          <a:cs typeface="ＭＳ Ｐゴシック" charset="0"/>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charset="0"/>
          <a:cs typeface="+mn-cs"/>
        </a:defRPr>
      </a:lvl2pPr>
      <a:lvl3pPr marL="822325" indent="-228600" algn="l" rtl="0" eaLnBrk="0" fontAlgn="base" hangingPunct="0">
        <a:spcBef>
          <a:spcPct val="20000"/>
        </a:spcBef>
        <a:spcAft>
          <a:spcPct val="0"/>
        </a:spcAft>
        <a:buClr>
          <a:srgbClr val="A28E6A"/>
        </a:buClr>
        <a:buSzPct val="75000"/>
        <a:buFont typeface="Wingdings 2" charset="0"/>
        <a:buChar char=""/>
        <a:defRPr sz="2000" kern="1200">
          <a:solidFill>
            <a:schemeClr val="tx1"/>
          </a:solidFill>
          <a:latin typeface="+mn-lt"/>
          <a:ea typeface="ＭＳ Ｐゴシック" charset="0"/>
          <a:cs typeface="+mn-cs"/>
        </a:defRPr>
      </a:lvl3pPr>
      <a:lvl4pPr marL="1096963" indent="-228600" algn="l" rtl="0" eaLnBrk="0" fontAlgn="base" hangingPunct="0">
        <a:spcBef>
          <a:spcPct val="20000"/>
        </a:spcBef>
        <a:spcAft>
          <a:spcPct val="0"/>
        </a:spcAft>
        <a:buClr>
          <a:srgbClr val="956251"/>
        </a:buClr>
        <a:buSzPct val="70000"/>
        <a:buFont typeface="Wingdings" charset="0"/>
        <a:buChar char=""/>
        <a:defRPr sz="2000" kern="1200">
          <a:solidFill>
            <a:schemeClr val="tx2"/>
          </a:solidFill>
          <a:latin typeface="+mn-lt"/>
          <a:ea typeface="ＭＳ Ｐゴシック" charset="0"/>
          <a:cs typeface="+mn-cs"/>
        </a:defRPr>
      </a:lvl4pPr>
      <a:lvl5pPr marL="1371600" indent="-228600" algn="l" rtl="0" eaLnBrk="0" fontAlgn="base" hangingPunct="0">
        <a:spcBef>
          <a:spcPct val="20000"/>
        </a:spcBef>
        <a:spcAft>
          <a:spcPct val="0"/>
        </a:spcAft>
        <a:buClr>
          <a:srgbClr val="918485"/>
        </a:buClr>
        <a:buChar char="•"/>
        <a:defRPr kern="1200">
          <a:solidFill>
            <a:schemeClr val="tx1"/>
          </a:solidFill>
          <a:latin typeface="+mn-lt"/>
          <a:ea typeface="ＭＳ Ｐゴシック" charset="0"/>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1981200" y="511176"/>
            <a:ext cx="3810000" cy="4308475"/>
          </a:xfrm>
          <a:prstGeom prst="rect">
            <a:avLst/>
          </a:prstGeom>
          <a:solidFill>
            <a:srgbClr val="A28E6A"/>
          </a:solidFill>
          <a:ln w="20000">
            <a:solidFill>
              <a:schemeClr val="bg1"/>
            </a:solidFill>
            <a:miter lim="800000"/>
            <a:headEnd/>
            <a:tailEnd/>
          </a:ln>
          <a:effectLst>
            <a:outerShdw blurRad="50800" dist="26940" dir="5400000" rotWithShape="0">
              <a:srgbClr val="000000">
                <a:alpha val="34999"/>
              </a:srgbClr>
            </a:outerShdw>
          </a:effectLst>
        </p:spPr>
        <p:txBody>
          <a:bodyPr>
            <a:spAutoFit/>
          </a:bodyPr>
          <a:lstStyle/>
          <a:p>
            <a:pPr>
              <a:defRPr/>
            </a:pPr>
            <a:r>
              <a:rPr lang="en-US" sz="3200" dirty="0">
                <a:solidFill>
                  <a:prstClr val="black"/>
                </a:solidFill>
              </a:rPr>
              <a:t>Lesson 36:</a:t>
            </a:r>
          </a:p>
          <a:p>
            <a:pPr>
              <a:defRPr/>
            </a:pPr>
            <a:r>
              <a:rPr lang="en-US" sz="3200" dirty="0">
                <a:solidFill>
                  <a:prstClr val="black"/>
                </a:solidFill>
              </a:rPr>
              <a:t>How Have American Political Ideas and the American Constitutional System Influenced Other Nations?</a:t>
            </a:r>
          </a:p>
          <a:p>
            <a:pPr>
              <a:defRPr/>
            </a:pPr>
            <a:endParaRPr lang="en-US" dirty="0">
              <a:solidFill>
                <a:prstClr val="black"/>
              </a:solidFill>
            </a:endParaRPr>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651" y="520700"/>
            <a:ext cx="3228975" cy="4298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78660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z="3600">
                <a:solidFill>
                  <a:srgbClr val="8E7C5C"/>
                </a:solidFill>
                <a:latin typeface="Georgia" charset="0"/>
              </a:rPr>
              <a:t>Lesson 36 Purpose</a:t>
            </a:r>
            <a:endParaRPr lang="en-US">
              <a:solidFill>
                <a:srgbClr val="8E7C5C"/>
              </a:solidFill>
              <a:latin typeface="Georgia" charset="0"/>
            </a:endParaRPr>
          </a:p>
        </p:txBody>
      </p:sp>
      <p:sp>
        <p:nvSpPr>
          <p:cNvPr id="57346" name="Content Placeholder 2"/>
          <p:cNvSpPr>
            <a:spLocks noGrp="1"/>
          </p:cNvSpPr>
          <p:nvPr>
            <p:ph sz="quarter" idx="1"/>
          </p:nvPr>
        </p:nvSpPr>
        <p:spPr>
          <a:xfrm>
            <a:off x="1825625" y="1527175"/>
            <a:ext cx="8504238" cy="4572000"/>
          </a:xfrm>
        </p:spPr>
        <p:txBody>
          <a:bodyPr/>
          <a:lstStyle/>
          <a:p>
            <a:pPr eaLnBrk="1" hangingPunct="1"/>
            <a:r>
              <a:rPr lang="en-US">
                <a:latin typeface="Georgia" charset="0"/>
              </a:rPr>
              <a:t>This lesson examines some of the challenges associated with using the American constitutional model in other parts of the world</a:t>
            </a:r>
          </a:p>
        </p:txBody>
      </p:sp>
    </p:spTree>
    <p:extLst>
      <p:ext uri="{BB962C8B-B14F-4D97-AF65-F5344CB8AC3E}">
        <p14:creationId xmlns:p14="http://schemas.microsoft.com/office/powerpoint/2010/main" val="173409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z="4000">
                <a:solidFill>
                  <a:srgbClr val="8E7C5C"/>
                </a:solidFill>
                <a:latin typeface="Georgia" charset="0"/>
              </a:rPr>
              <a:t>Lesson 36 Objectives</a:t>
            </a:r>
          </a:p>
        </p:txBody>
      </p:sp>
      <p:sp>
        <p:nvSpPr>
          <p:cNvPr id="3" name="Content Placeholder 2"/>
          <p:cNvSpPr>
            <a:spLocks noGrp="1"/>
          </p:cNvSpPr>
          <p:nvPr>
            <p:ph sz="quarter" idx="1"/>
          </p:nvPr>
        </p:nvSpPr>
        <p:spPr>
          <a:xfrm>
            <a:off x="1825625" y="1527176"/>
            <a:ext cx="8504238" cy="4721225"/>
          </a:xfrm>
        </p:spPr>
        <p:txBody>
          <a:bodyPr>
            <a:normAutofit fontScale="92500" lnSpcReduction="10000"/>
          </a:bodyPr>
          <a:lstStyle/>
          <a:p>
            <a:pPr marL="274320" indent="-274320" eaLnBrk="1" fontAlgn="auto" hangingPunct="1">
              <a:spcAft>
                <a:spcPts val="0"/>
              </a:spcAft>
              <a:buFont typeface="Wingdings 2"/>
              <a:buChar char=""/>
              <a:defRPr/>
            </a:pPr>
            <a:r>
              <a:rPr lang="en-US" sz="2800" i="1" dirty="0">
                <a:ea typeface="+mn-ea"/>
                <a:cs typeface="+mn-cs"/>
              </a:rPr>
              <a:t>Identify which aspects of the American constitutional system have been influential elsewhere.</a:t>
            </a:r>
          </a:p>
          <a:p>
            <a:pPr marL="274320" indent="-274320" eaLnBrk="1" fontAlgn="auto" hangingPunct="1">
              <a:spcAft>
                <a:spcPts val="0"/>
              </a:spcAft>
              <a:buFont typeface="Wingdings 2"/>
              <a:buChar char=""/>
              <a:defRPr/>
            </a:pPr>
            <a:r>
              <a:rPr lang="en-US" sz="2800" i="1" dirty="0">
                <a:ea typeface="+mn-ea"/>
                <a:cs typeface="+mn-cs"/>
              </a:rPr>
              <a:t>Explain why some countries and international organizations have chosen to modify the American system or to use other types of democratic systems.  </a:t>
            </a:r>
            <a:endParaRPr lang="en-US" sz="2400" dirty="0">
              <a:ea typeface="+mn-ea"/>
              <a:cs typeface="+mn-cs"/>
            </a:endParaRPr>
          </a:p>
          <a:p>
            <a:pPr marL="274320" indent="-274320" eaLnBrk="1" fontAlgn="auto" hangingPunct="1">
              <a:spcAft>
                <a:spcPts val="0"/>
              </a:spcAft>
              <a:buFont typeface="Wingdings 2"/>
              <a:buChar char=""/>
              <a:defRPr/>
            </a:pPr>
            <a:r>
              <a:rPr lang="en-US" sz="2800" i="1" dirty="0">
                <a:ea typeface="+mn-ea"/>
                <a:cs typeface="+mn-cs"/>
              </a:rPr>
              <a:t>Explain how the US Bill of Rights influenced other countries and how some have adopted bills of rights considerably different from the US.</a:t>
            </a:r>
          </a:p>
          <a:p>
            <a:pPr marL="274320" indent="-274320" eaLnBrk="1" fontAlgn="auto" hangingPunct="1">
              <a:spcAft>
                <a:spcPts val="0"/>
              </a:spcAft>
              <a:buFont typeface="Wingdings 2"/>
              <a:buChar char=""/>
              <a:defRPr/>
            </a:pPr>
            <a:r>
              <a:rPr lang="en-US" sz="2800" i="1" dirty="0">
                <a:ea typeface="+mn-ea"/>
                <a:cs typeface="+mn-cs"/>
              </a:rPr>
              <a:t>Evaluate, take, and defend positions on why some aspects of American constitutional democracy that have been effective in the US were not used in other countries.</a:t>
            </a:r>
            <a:endParaRPr lang="en-US" sz="2400" dirty="0">
              <a:ea typeface="+mn-ea"/>
              <a:cs typeface="+mn-cs"/>
            </a:endParaRPr>
          </a:p>
          <a:p>
            <a:pPr marL="548640" lvl="1" indent="-274320" eaLnBrk="1" fontAlgn="auto" hangingPunct="1">
              <a:spcAft>
                <a:spcPts val="0"/>
              </a:spcAft>
              <a:buFont typeface="Wingdings"/>
              <a:buChar char=""/>
              <a:defRPr/>
            </a:pPr>
            <a:endParaRPr lang="en-US" sz="2400" i="1" dirty="0">
              <a:solidFill>
                <a:schemeClr val="tx1"/>
              </a:solidFill>
              <a:ea typeface="+mn-ea"/>
            </a:endParaRPr>
          </a:p>
          <a:p>
            <a:pPr marL="548640" lvl="1" indent="-274320" eaLnBrk="1" fontAlgn="auto" hangingPunct="1">
              <a:spcAft>
                <a:spcPts val="0"/>
              </a:spcAft>
              <a:buFont typeface="Wingdings"/>
              <a:buChar char=""/>
              <a:defRPr/>
            </a:pPr>
            <a:endParaRPr lang="en-US" sz="2000" dirty="0">
              <a:solidFill>
                <a:schemeClr val="tx1"/>
              </a:solidFill>
              <a:ea typeface="+mn-ea"/>
            </a:endParaRPr>
          </a:p>
          <a:p>
            <a:pPr marL="274320" indent="-274320" eaLnBrk="1" fontAlgn="auto" hangingPunct="1">
              <a:spcAft>
                <a:spcPts val="0"/>
              </a:spcAft>
              <a:buFont typeface="Wingdings 2"/>
              <a:buChar char=""/>
              <a:defRPr/>
            </a:pPr>
            <a:endParaRPr lang="en-US" dirty="0">
              <a:ea typeface="+mn-ea"/>
              <a:cs typeface="+mn-cs"/>
            </a:endParaRPr>
          </a:p>
        </p:txBody>
      </p:sp>
    </p:spTree>
    <p:extLst>
      <p:ext uri="{BB962C8B-B14F-4D97-AF65-F5344CB8AC3E}">
        <p14:creationId xmlns:p14="http://schemas.microsoft.com/office/powerpoint/2010/main" val="360476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sz="3600">
                <a:solidFill>
                  <a:srgbClr val="8E7C5C"/>
                </a:solidFill>
                <a:latin typeface="Georgia" charset="0"/>
              </a:rPr>
              <a:t>Lesson 36 Term &amp; Concepts</a:t>
            </a:r>
            <a:endParaRPr lang="en-US">
              <a:solidFill>
                <a:srgbClr val="8E7C5C"/>
              </a:solidFill>
              <a:latin typeface="Georgia" charset="0"/>
            </a:endParaRPr>
          </a:p>
        </p:txBody>
      </p:sp>
      <p:sp>
        <p:nvSpPr>
          <p:cNvPr id="59394" name="Content Placeholder 2"/>
          <p:cNvSpPr>
            <a:spLocks noGrp="1"/>
          </p:cNvSpPr>
          <p:nvPr>
            <p:ph sz="quarter" idx="1"/>
          </p:nvPr>
        </p:nvSpPr>
        <p:spPr>
          <a:xfrm>
            <a:off x="1825626" y="1527176"/>
            <a:ext cx="8842375" cy="5102225"/>
          </a:xfrm>
        </p:spPr>
        <p:txBody>
          <a:bodyPr/>
          <a:lstStyle/>
          <a:p>
            <a:pPr eaLnBrk="1" hangingPunct="1"/>
            <a:r>
              <a:rPr lang="en-US">
                <a:latin typeface="Georgia" charset="0"/>
              </a:rPr>
              <a:t>Human rights</a:t>
            </a:r>
          </a:p>
          <a:p>
            <a:pPr lvl="1" eaLnBrk="1" hangingPunct="1"/>
            <a:r>
              <a:rPr lang="en-US">
                <a:latin typeface="Georgia" charset="0"/>
              </a:rPr>
              <a:t>Basic rights and freedoms said to belong to all people everywhere</a:t>
            </a:r>
          </a:p>
          <a:p>
            <a:pPr lvl="1" eaLnBrk="1" hangingPunct="1"/>
            <a:endParaRPr lang="en-US">
              <a:latin typeface="Georgia" charset="0"/>
            </a:endParaRPr>
          </a:p>
          <a:p>
            <a:pPr eaLnBrk="1" hangingPunct="1"/>
            <a:r>
              <a:rPr lang="en-US">
                <a:latin typeface="Georgia" charset="0"/>
              </a:rPr>
              <a:t>Universal Declaration of Human Rights</a:t>
            </a:r>
          </a:p>
          <a:p>
            <a:pPr lvl="1" eaLnBrk="1" hangingPunct="1"/>
            <a:r>
              <a:rPr lang="en-US">
                <a:latin typeface="Georgia" charset="0"/>
              </a:rPr>
              <a:t>An advisory declaration adopted by the United Nations General Assembly on December 16, 1948, consisting of thirty articles outlining the view of the General Assembly on those rights conceived as guaranteed to all people</a:t>
            </a:r>
          </a:p>
          <a:p>
            <a:pPr lvl="1" eaLnBrk="1" hangingPunct="1"/>
            <a:endParaRPr lang="en-US">
              <a:latin typeface="Georgia" charset="0"/>
            </a:endParaRPr>
          </a:p>
          <a:p>
            <a:pPr eaLnBrk="1" hangingPunct="1">
              <a:buFont typeface="Wingdings 2" charset="0"/>
              <a:buNone/>
            </a:pPr>
            <a:endParaRPr lang="en-US">
              <a:latin typeface="Georgia" charset="0"/>
            </a:endParaRPr>
          </a:p>
        </p:txBody>
      </p:sp>
    </p:spTree>
    <p:extLst>
      <p:ext uri="{BB962C8B-B14F-4D97-AF65-F5344CB8AC3E}">
        <p14:creationId xmlns:p14="http://schemas.microsoft.com/office/powerpoint/2010/main" val="4836716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1825625" y="228600"/>
            <a:ext cx="8534400" cy="838200"/>
          </a:xfrm>
        </p:spPr>
        <p:txBody>
          <a:bodyPr/>
          <a:lstStyle/>
          <a:p>
            <a:pPr eaLnBrk="1" hangingPunct="1"/>
            <a:r>
              <a:rPr lang="en-US" sz="2800">
                <a:solidFill>
                  <a:srgbClr val="8E7C5C"/>
                </a:solidFill>
                <a:latin typeface="Georgia" charset="0"/>
              </a:rPr>
              <a:t>How have American Ideas about Government and Human Rights Influenced Other Parts of the World?</a:t>
            </a:r>
          </a:p>
        </p:txBody>
      </p:sp>
      <p:sp>
        <p:nvSpPr>
          <p:cNvPr id="60418" name="Content Placeholder 2"/>
          <p:cNvSpPr>
            <a:spLocks noGrp="1"/>
          </p:cNvSpPr>
          <p:nvPr>
            <p:ph sz="quarter" idx="1"/>
          </p:nvPr>
        </p:nvSpPr>
        <p:spPr>
          <a:xfrm>
            <a:off x="1597026" y="1371601"/>
            <a:ext cx="6403975" cy="5330825"/>
          </a:xfrm>
        </p:spPr>
        <p:txBody>
          <a:bodyPr/>
          <a:lstStyle/>
          <a:p>
            <a:pPr eaLnBrk="1" hangingPunct="1">
              <a:lnSpc>
                <a:spcPct val="80000"/>
              </a:lnSpc>
            </a:pPr>
            <a:r>
              <a:rPr lang="en-US" sz="2500">
                <a:latin typeface="Georgia" charset="0"/>
              </a:rPr>
              <a:t>Constitutional principals: popular sovereignty, individual rights, limited government, rule of law</a:t>
            </a:r>
          </a:p>
          <a:p>
            <a:pPr eaLnBrk="1" hangingPunct="1">
              <a:lnSpc>
                <a:spcPct val="80000"/>
              </a:lnSpc>
            </a:pPr>
            <a:r>
              <a:rPr lang="en-US" sz="2500">
                <a:latin typeface="Georgia" charset="0"/>
              </a:rPr>
              <a:t>Inspired French Revolution, 1789</a:t>
            </a:r>
          </a:p>
          <a:p>
            <a:pPr eaLnBrk="1" hangingPunct="1">
              <a:lnSpc>
                <a:spcPct val="80000"/>
              </a:lnSpc>
            </a:pPr>
            <a:r>
              <a:rPr lang="en-US" sz="2500">
                <a:latin typeface="Georgia" charset="0"/>
              </a:rPr>
              <a:t>1791 Constitutions: France, Poland</a:t>
            </a:r>
          </a:p>
          <a:p>
            <a:pPr eaLnBrk="1" hangingPunct="1">
              <a:lnSpc>
                <a:spcPct val="80000"/>
              </a:lnSpc>
            </a:pPr>
            <a:r>
              <a:rPr lang="en-US" sz="2500">
                <a:latin typeface="Georgia" charset="0"/>
              </a:rPr>
              <a:t>1800s: Latin American countries free from Spain, model for republic gov</a:t>
            </a:r>
            <a:r>
              <a:rPr lang="ja-JP" altLang="en-US" sz="2500">
                <a:latin typeface="Georgia" charset="0"/>
              </a:rPr>
              <a:t>’</a:t>
            </a:r>
            <a:r>
              <a:rPr lang="en-US" altLang="ja-JP" sz="2500">
                <a:latin typeface="Georgia" charset="0"/>
              </a:rPr>
              <a:t>t</a:t>
            </a:r>
          </a:p>
          <a:p>
            <a:pPr eaLnBrk="1" hangingPunct="1">
              <a:lnSpc>
                <a:spcPct val="80000"/>
              </a:lnSpc>
            </a:pPr>
            <a:r>
              <a:rPr lang="en-US" sz="2500">
                <a:latin typeface="Georgia" charset="0"/>
              </a:rPr>
              <a:t>1825: Russia, unsuccessful but inspired</a:t>
            </a:r>
          </a:p>
          <a:p>
            <a:pPr eaLnBrk="1" hangingPunct="1">
              <a:lnSpc>
                <a:spcPct val="80000"/>
              </a:lnSpc>
            </a:pPr>
            <a:r>
              <a:rPr lang="en-US" sz="2500">
                <a:latin typeface="Georgia" charset="0"/>
              </a:rPr>
              <a:t>20</a:t>
            </a:r>
            <a:r>
              <a:rPr lang="en-US" sz="2500" baseline="30000">
                <a:latin typeface="Georgia" charset="0"/>
              </a:rPr>
              <a:t>th</a:t>
            </a:r>
            <a:r>
              <a:rPr lang="en-US" sz="2500">
                <a:latin typeface="Georgia" charset="0"/>
              </a:rPr>
              <a:t> century: </a:t>
            </a:r>
          </a:p>
          <a:p>
            <a:pPr lvl="1" eaLnBrk="1" hangingPunct="1">
              <a:lnSpc>
                <a:spcPct val="80000"/>
              </a:lnSpc>
            </a:pPr>
            <a:r>
              <a:rPr lang="en-US" sz="2000">
                <a:latin typeface="Georgia" charset="0"/>
              </a:rPr>
              <a:t>German constitution 1949—freedoms: religion, assembly, speech, press, expression</a:t>
            </a:r>
          </a:p>
          <a:p>
            <a:pPr lvl="1" eaLnBrk="1" hangingPunct="1">
              <a:lnSpc>
                <a:spcPct val="80000"/>
              </a:lnSpc>
            </a:pPr>
            <a:r>
              <a:rPr lang="en-US" sz="2000">
                <a:latin typeface="Georgia" charset="0"/>
              </a:rPr>
              <a:t>Afghanistan, Bosnia, Herzegovina, East Timor, Eritrea, Iraq, Poland, South Africa, Venezuela</a:t>
            </a:r>
          </a:p>
          <a:p>
            <a:pPr lvl="1" eaLnBrk="1" hangingPunct="1">
              <a:lnSpc>
                <a:spcPct val="80000"/>
              </a:lnSpc>
            </a:pPr>
            <a:r>
              <a:rPr lang="en-US" sz="2000">
                <a:latin typeface="Georgia" charset="0"/>
              </a:rPr>
              <a:t>After Cold War: former communist states experiment with constitutionalism of their own</a:t>
            </a:r>
          </a:p>
          <a:p>
            <a:pPr eaLnBrk="1" hangingPunct="1">
              <a:lnSpc>
                <a:spcPct val="80000"/>
              </a:lnSpc>
            </a:pPr>
            <a:endParaRPr lang="en-US" sz="2500">
              <a:latin typeface="Georgia" charset="0"/>
            </a:endParaRP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1295400"/>
            <a:ext cx="2676525" cy="333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4334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838200"/>
          </a:xfrm>
        </p:spPr>
        <p:txBody>
          <a:bodyPr>
            <a:normAutofit fontScale="90000"/>
          </a:bodyPr>
          <a:lstStyle/>
          <a:p>
            <a:pPr eaLnBrk="1" fontAlgn="auto" hangingPunct="1">
              <a:spcAft>
                <a:spcPts val="0"/>
              </a:spcAft>
              <a:defRPr/>
            </a:pPr>
            <a:r>
              <a:rPr lang="en-US" dirty="0" smtClean="0">
                <a:ea typeface="+mj-ea"/>
                <a:cs typeface="+mj-cs"/>
              </a:rPr>
              <a:t>What Elements of American Constitutionalism have Influenced other Countries?</a:t>
            </a:r>
            <a:endParaRPr lang="en-US" dirty="0">
              <a:ea typeface="+mj-ea"/>
              <a:cs typeface="+mj-cs"/>
            </a:endParaRPr>
          </a:p>
        </p:txBody>
      </p:sp>
      <p:sp>
        <p:nvSpPr>
          <p:cNvPr id="61442" name="Content Placeholder 2"/>
          <p:cNvSpPr>
            <a:spLocks noGrp="1"/>
          </p:cNvSpPr>
          <p:nvPr>
            <p:ph sz="quarter" idx="1"/>
          </p:nvPr>
        </p:nvSpPr>
        <p:spPr>
          <a:xfrm>
            <a:off x="1825625" y="1371601"/>
            <a:ext cx="8504238" cy="4727575"/>
          </a:xfrm>
        </p:spPr>
        <p:txBody>
          <a:bodyPr/>
          <a:lstStyle/>
          <a:p>
            <a:pPr eaLnBrk="1" hangingPunct="1"/>
            <a:r>
              <a:rPr lang="en-US">
                <a:latin typeface="Georgia" charset="0"/>
              </a:rPr>
              <a:t>World</a:t>
            </a:r>
            <a:r>
              <a:rPr lang="ja-JP" altLang="en-US">
                <a:latin typeface="Georgia" charset="0"/>
              </a:rPr>
              <a:t>’</a:t>
            </a:r>
            <a:r>
              <a:rPr lang="en-US" altLang="ja-JP">
                <a:latin typeface="Georgia" charset="0"/>
              </a:rPr>
              <a:t>s first written framework for national government: US Constitution</a:t>
            </a:r>
          </a:p>
          <a:p>
            <a:pPr eaLnBrk="1" hangingPunct="1"/>
            <a:r>
              <a:rPr lang="en-US">
                <a:latin typeface="Georgia" charset="0"/>
              </a:rPr>
              <a:t>Set standard for using convention to draft constitutions, then submit to people for ratification</a:t>
            </a:r>
          </a:p>
          <a:p>
            <a:pPr eaLnBrk="1" hangingPunct="1"/>
            <a:r>
              <a:rPr lang="en-US">
                <a:latin typeface="Georgia" charset="0"/>
              </a:rPr>
              <a:t>Presidential government—head of state, elected, cannot be removed by vote of no confidence</a:t>
            </a:r>
          </a:p>
          <a:p>
            <a:pPr eaLnBrk="1" hangingPunct="1"/>
            <a:r>
              <a:rPr lang="en-US">
                <a:latin typeface="Georgia" charset="0"/>
              </a:rPr>
              <a:t>Federalism—separate and overlapping powers</a:t>
            </a:r>
          </a:p>
          <a:p>
            <a:pPr eaLnBrk="1" hangingPunct="1"/>
            <a:r>
              <a:rPr lang="en-US">
                <a:latin typeface="Georgia" charset="0"/>
              </a:rPr>
              <a:t>Judicial power &amp; human rights—judicial review is an enforcement mechanism; need independent judiciary</a:t>
            </a:r>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9964" y="5410200"/>
            <a:ext cx="2078037"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83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1" y="685800"/>
            <a:ext cx="1192213" cy="1924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41950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25" y="228600"/>
            <a:ext cx="8534400" cy="838200"/>
          </a:xfrm>
        </p:spPr>
        <p:txBody>
          <a:bodyPr>
            <a:normAutofit fontScale="90000"/>
          </a:bodyPr>
          <a:lstStyle/>
          <a:p>
            <a:pPr eaLnBrk="1" fontAlgn="auto" hangingPunct="1">
              <a:spcAft>
                <a:spcPts val="0"/>
              </a:spcAft>
              <a:defRPr/>
            </a:pPr>
            <a:r>
              <a:rPr lang="en-US" dirty="0" smtClean="0">
                <a:ea typeface="+mj-ea"/>
                <a:cs typeface="+mj-cs"/>
              </a:rPr>
              <a:t>How do Other Guarantees of Rights Differ from the Bill of Rights?</a:t>
            </a:r>
            <a:endParaRPr lang="en-US" dirty="0">
              <a:ea typeface="+mj-ea"/>
              <a:cs typeface="+mj-cs"/>
            </a:endParaRPr>
          </a:p>
        </p:txBody>
      </p:sp>
      <p:sp>
        <p:nvSpPr>
          <p:cNvPr id="62466" name="Content Placeholder 2"/>
          <p:cNvSpPr>
            <a:spLocks noGrp="1"/>
          </p:cNvSpPr>
          <p:nvPr>
            <p:ph sz="quarter" idx="1"/>
          </p:nvPr>
        </p:nvSpPr>
        <p:spPr>
          <a:xfrm>
            <a:off x="1825626" y="1527176"/>
            <a:ext cx="8689975" cy="5026025"/>
          </a:xfrm>
        </p:spPr>
        <p:txBody>
          <a:bodyPr/>
          <a:lstStyle/>
          <a:p>
            <a:pPr eaLnBrk="1" hangingPunct="1"/>
            <a:r>
              <a:rPr lang="en-US">
                <a:latin typeface="Georgia" charset="0"/>
              </a:rPr>
              <a:t>Bill of Rights: individual personal, economic, political rights; includes </a:t>
            </a:r>
            <a:r>
              <a:rPr lang="ja-JP" altLang="en-US">
                <a:latin typeface="Georgia" charset="0"/>
              </a:rPr>
              <a:t>“</a:t>
            </a:r>
            <a:r>
              <a:rPr lang="en-US" altLang="ja-JP">
                <a:latin typeface="Georgia" charset="0"/>
              </a:rPr>
              <a:t>negative</a:t>
            </a:r>
            <a:r>
              <a:rPr lang="ja-JP" altLang="en-US">
                <a:latin typeface="Georgia" charset="0"/>
              </a:rPr>
              <a:t>”</a:t>
            </a:r>
            <a:r>
              <a:rPr lang="en-US" altLang="ja-JP">
                <a:latin typeface="Georgia" charset="0"/>
              </a:rPr>
              <a:t> rights—gov</a:t>
            </a:r>
            <a:r>
              <a:rPr lang="ja-JP" altLang="en-US">
                <a:latin typeface="Georgia" charset="0"/>
              </a:rPr>
              <a:t>’</a:t>
            </a:r>
            <a:r>
              <a:rPr lang="en-US" altLang="ja-JP">
                <a:latin typeface="Georgia" charset="0"/>
              </a:rPr>
              <a:t>t </a:t>
            </a:r>
            <a:r>
              <a:rPr lang="ja-JP" altLang="en-US">
                <a:latin typeface="Georgia" charset="0"/>
              </a:rPr>
              <a:t>“</a:t>
            </a:r>
            <a:r>
              <a:rPr lang="en-US" altLang="ja-JP">
                <a:latin typeface="Georgia" charset="0"/>
              </a:rPr>
              <a:t>shall not</a:t>
            </a:r>
            <a:r>
              <a:rPr lang="ja-JP" altLang="en-US">
                <a:latin typeface="Georgia" charset="0"/>
              </a:rPr>
              <a:t>”</a:t>
            </a:r>
            <a:r>
              <a:rPr lang="en-US" altLang="ja-JP">
                <a:latin typeface="Georgia" charset="0"/>
              </a:rPr>
              <a:t>…</a:t>
            </a:r>
          </a:p>
          <a:p>
            <a:pPr eaLnBrk="1" hangingPunct="1"/>
            <a:r>
              <a:rPr lang="en-US">
                <a:latin typeface="Georgia" charset="0"/>
              </a:rPr>
              <a:t>Contemporary charters of human rights assert positive rights—health care, education, equal pay for equal work, fair and just working conditions</a:t>
            </a:r>
          </a:p>
          <a:p>
            <a:pPr marL="273050" lvl="1" indent="0" eaLnBrk="1" hangingPunct="1">
              <a:buNone/>
            </a:pPr>
            <a:endParaRPr lang="en-US">
              <a:latin typeface="Georgia" charset="0"/>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714750"/>
            <a:ext cx="4065588" cy="268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70536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006" y="3575049"/>
            <a:ext cx="2532063" cy="167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3489" name="Title 1"/>
          <p:cNvSpPr>
            <a:spLocks noGrp="1"/>
          </p:cNvSpPr>
          <p:nvPr>
            <p:ph type="title"/>
          </p:nvPr>
        </p:nvSpPr>
        <p:spPr/>
        <p:txBody>
          <a:bodyPr/>
          <a:lstStyle/>
          <a:p>
            <a:pPr eaLnBrk="1" hangingPunct="1"/>
            <a:r>
              <a:rPr lang="en-US" sz="2400">
                <a:solidFill>
                  <a:srgbClr val="8E7C5C"/>
                </a:solidFill>
                <a:latin typeface="Georgia" charset="0"/>
              </a:rPr>
              <a:t>How is the United Nations</a:t>
            </a:r>
            <a:r>
              <a:rPr lang="ja-JP" altLang="en-US" sz="2400">
                <a:solidFill>
                  <a:srgbClr val="8E7C5C"/>
                </a:solidFill>
                <a:latin typeface="Georgia" charset="0"/>
              </a:rPr>
              <a:t>’</a:t>
            </a:r>
            <a:r>
              <a:rPr lang="en-US" altLang="ja-JP" sz="2400">
                <a:solidFill>
                  <a:srgbClr val="8E7C5C"/>
                </a:solidFill>
                <a:latin typeface="Georgia" charset="0"/>
              </a:rPr>
              <a:t> Universal Declaration of Human Rights Similar to and Different from the Bill of Rights?</a:t>
            </a:r>
            <a:endParaRPr lang="en-US" sz="2400">
              <a:solidFill>
                <a:srgbClr val="8E7C5C"/>
              </a:solidFill>
              <a:latin typeface="Georgia" charset="0"/>
            </a:endParaRPr>
          </a:p>
        </p:txBody>
      </p:sp>
      <p:sp>
        <p:nvSpPr>
          <p:cNvPr id="63490" name="Content Placeholder 2"/>
          <p:cNvSpPr>
            <a:spLocks noGrp="1"/>
          </p:cNvSpPr>
          <p:nvPr>
            <p:ph sz="quarter" idx="1"/>
          </p:nvPr>
        </p:nvSpPr>
        <p:spPr>
          <a:xfrm>
            <a:off x="292100" y="1371600"/>
            <a:ext cx="8013701" cy="5486400"/>
          </a:xfrm>
        </p:spPr>
        <p:txBody>
          <a:bodyPr/>
          <a:lstStyle/>
          <a:p>
            <a:pPr eaLnBrk="1" hangingPunct="1">
              <a:lnSpc>
                <a:spcPct val="80000"/>
              </a:lnSpc>
              <a:buFont typeface="Wingdings 2" charset="0"/>
              <a:buNone/>
            </a:pPr>
            <a:r>
              <a:rPr lang="en-US" sz="1700" dirty="0">
                <a:latin typeface="Georgia" charset="0"/>
              </a:rPr>
              <a:t>FDR asked Congress to adopt laws that would become a </a:t>
            </a:r>
            <a:r>
              <a:rPr lang="en-US" sz="1700" dirty="0" smtClean="0">
                <a:latin typeface="Georgia" charset="0"/>
              </a:rPr>
              <a:t>2</a:t>
            </a:r>
            <a:r>
              <a:rPr lang="en-US" sz="1700" baseline="30000" dirty="0" smtClean="0">
                <a:latin typeface="Georgia" charset="0"/>
              </a:rPr>
              <a:t>nd</a:t>
            </a:r>
            <a:r>
              <a:rPr lang="en-US" sz="1700" dirty="0">
                <a:latin typeface="Georgia" charset="0"/>
              </a:rPr>
              <a:t> </a:t>
            </a:r>
            <a:r>
              <a:rPr lang="en-US" sz="1700" dirty="0" smtClean="0">
                <a:latin typeface="Georgia" charset="0"/>
              </a:rPr>
              <a:t>Bill </a:t>
            </a:r>
            <a:r>
              <a:rPr lang="en-US" sz="1700" dirty="0">
                <a:latin typeface="Georgia" charset="0"/>
              </a:rPr>
              <a:t>of Rights; </a:t>
            </a:r>
            <a:r>
              <a:rPr lang="en-US" sz="1700" dirty="0" smtClean="0">
                <a:latin typeface="Georgia" charset="0"/>
              </a:rPr>
              <a:t>didn't</a:t>
            </a:r>
            <a:r>
              <a:rPr lang="en-US" altLang="ja-JP" sz="1700" dirty="0" smtClean="0">
                <a:latin typeface="Georgia" charset="0"/>
              </a:rPr>
              <a:t> </a:t>
            </a:r>
            <a:r>
              <a:rPr lang="en-US" altLang="ja-JP" sz="1700" dirty="0">
                <a:latin typeface="Georgia" charset="0"/>
              </a:rPr>
              <a:t>happen</a:t>
            </a:r>
          </a:p>
          <a:p>
            <a:pPr eaLnBrk="1" hangingPunct="1">
              <a:lnSpc>
                <a:spcPct val="80000"/>
              </a:lnSpc>
              <a:buFont typeface="Wingdings 2" charset="0"/>
              <a:buNone/>
            </a:pPr>
            <a:r>
              <a:rPr lang="en-US" sz="1700" dirty="0">
                <a:latin typeface="Georgia" charset="0"/>
              </a:rPr>
              <a:t>His widow used this to help the UN craft the Universal Declaration of Human Rights</a:t>
            </a:r>
          </a:p>
          <a:p>
            <a:pPr eaLnBrk="1" hangingPunct="1">
              <a:lnSpc>
                <a:spcPct val="80000"/>
              </a:lnSpc>
            </a:pPr>
            <a:r>
              <a:rPr lang="en-US" sz="1700" dirty="0">
                <a:latin typeface="Georgia" charset="0"/>
              </a:rPr>
              <a:t>30 articles; US agreed in 1948</a:t>
            </a:r>
          </a:p>
          <a:p>
            <a:pPr eaLnBrk="1" hangingPunct="1">
              <a:lnSpc>
                <a:spcPct val="80000"/>
              </a:lnSpc>
            </a:pPr>
            <a:r>
              <a:rPr lang="en-US" sz="1700" dirty="0">
                <a:latin typeface="Georgia" charset="0"/>
              </a:rPr>
              <a:t>Personal liberty outlawed coerced or arranged marriages, slavery</a:t>
            </a:r>
          </a:p>
          <a:p>
            <a:pPr eaLnBrk="1" hangingPunct="1">
              <a:lnSpc>
                <a:spcPct val="80000"/>
              </a:lnSpc>
            </a:pPr>
            <a:r>
              <a:rPr lang="en-US" sz="1700" dirty="0">
                <a:latin typeface="Georgia" charset="0"/>
              </a:rPr>
              <a:t>Habeas corpus and equal protection</a:t>
            </a:r>
          </a:p>
          <a:p>
            <a:pPr eaLnBrk="1" hangingPunct="1">
              <a:lnSpc>
                <a:spcPct val="80000"/>
              </a:lnSpc>
            </a:pPr>
            <a:r>
              <a:rPr lang="en-US" sz="1700" dirty="0">
                <a:latin typeface="Georgia" charset="0"/>
              </a:rPr>
              <a:t>Prohibition of ex post facto laws</a:t>
            </a:r>
          </a:p>
          <a:p>
            <a:pPr eaLnBrk="1" hangingPunct="1">
              <a:lnSpc>
                <a:spcPct val="80000"/>
              </a:lnSpc>
            </a:pPr>
            <a:r>
              <a:rPr lang="en-US" sz="1700" dirty="0">
                <a:latin typeface="Georgia" charset="0"/>
              </a:rPr>
              <a:t>Freedom of assembly, religion, speech, association, property rights, sanctity of home and correspondence</a:t>
            </a:r>
          </a:p>
          <a:p>
            <a:pPr eaLnBrk="1" hangingPunct="1">
              <a:lnSpc>
                <a:spcPct val="80000"/>
              </a:lnSpc>
            </a:pPr>
            <a:r>
              <a:rPr lang="en-US" sz="1700" dirty="0">
                <a:latin typeface="Georgia" charset="0"/>
              </a:rPr>
              <a:t>Prohibition of torture</a:t>
            </a:r>
          </a:p>
          <a:p>
            <a:pPr eaLnBrk="1" hangingPunct="1">
              <a:lnSpc>
                <a:spcPct val="80000"/>
              </a:lnSpc>
            </a:pPr>
            <a:r>
              <a:rPr lang="en-US" sz="1700" dirty="0">
                <a:latin typeface="Georgia" charset="0"/>
              </a:rPr>
              <a:t>Duty to community</a:t>
            </a:r>
          </a:p>
          <a:p>
            <a:pPr eaLnBrk="1" hangingPunct="1">
              <a:lnSpc>
                <a:spcPct val="80000"/>
              </a:lnSpc>
            </a:pPr>
            <a:r>
              <a:rPr lang="en-US" sz="1700" dirty="0">
                <a:latin typeface="Georgia" charset="0"/>
              </a:rPr>
              <a:t>Right to work, join unions, equal pay</a:t>
            </a:r>
          </a:p>
          <a:p>
            <a:pPr eaLnBrk="1" hangingPunct="1">
              <a:lnSpc>
                <a:spcPct val="80000"/>
              </a:lnSpc>
            </a:pPr>
            <a:r>
              <a:rPr lang="en-US" sz="1700" dirty="0">
                <a:latin typeface="Georgia" charset="0"/>
              </a:rPr>
              <a:t>Rest and leisure, reasonable work hours, periodic paid holidays</a:t>
            </a:r>
          </a:p>
          <a:p>
            <a:pPr eaLnBrk="1" hangingPunct="1">
              <a:lnSpc>
                <a:spcPct val="80000"/>
              </a:lnSpc>
            </a:pPr>
            <a:r>
              <a:rPr lang="en-US" sz="1700" dirty="0">
                <a:latin typeface="Georgia" charset="0"/>
              </a:rPr>
              <a:t>Adequate standard of living for health and well-being</a:t>
            </a:r>
          </a:p>
          <a:p>
            <a:pPr eaLnBrk="1" hangingPunct="1">
              <a:lnSpc>
                <a:spcPct val="80000"/>
              </a:lnSpc>
            </a:pPr>
            <a:r>
              <a:rPr lang="en-US" sz="1700" dirty="0">
                <a:latin typeface="Georgia" charset="0"/>
              </a:rPr>
              <a:t>Education</a:t>
            </a:r>
          </a:p>
          <a:p>
            <a:pPr eaLnBrk="1" hangingPunct="1">
              <a:lnSpc>
                <a:spcPct val="80000"/>
              </a:lnSpc>
            </a:pPr>
            <a:r>
              <a:rPr lang="en-US" sz="1700" dirty="0">
                <a:latin typeface="Georgia" charset="0"/>
              </a:rPr>
              <a:t>To seek, receive, and impart information and ideas via media</a:t>
            </a:r>
          </a:p>
          <a:p>
            <a:pPr eaLnBrk="1" hangingPunct="1">
              <a:lnSpc>
                <a:spcPct val="80000"/>
              </a:lnSpc>
            </a:pPr>
            <a:r>
              <a:rPr lang="en-US" sz="1700" dirty="0">
                <a:latin typeface="Georgia" charset="0"/>
              </a:rPr>
              <a:t>Regional agreements expanded it with European Court of Human Rights</a:t>
            </a:r>
          </a:p>
          <a:p>
            <a:pPr eaLnBrk="1" hangingPunct="1">
              <a:lnSpc>
                <a:spcPct val="80000"/>
              </a:lnSpc>
            </a:pPr>
            <a:r>
              <a:rPr lang="en-US" sz="1700" dirty="0">
                <a:latin typeface="Georgia" charset="0"/>
              </a:rPr>
              <a:t>Protection of rights is now important diplomatically</a:t>
            </a:r>
          </a:p>
        </p:txBody>
      </p:sp>
      <p:pic>
        <p:nvPicPr>
          <p:cNvPr id="604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1" y="1371600"/>
            <a:ext cx="2682875"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10947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Words>
  <Application>Microsoft Macintosh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Georgia</vt:lpstr>
      <vt:lpstr>ＭＳ Ｐゴシック</vt:lpstr>
      <vt:lpstr>Wingdings</vt:lpstr>
      <vt:lpstr>Wingdings 2</vt:lpstr>
      <vt:lpstr>Arial</vt:lpstr>
      <vt:lpstr>Civic</vt:lpstr>
      <vt:lpstr>PowerPoint Presentation</vt:lpstr>
      <vt:lpstr>Lesson 36 Purpose</vt:lpstr>
      <vt:lpstr>Lesson 36 Objectives</vt:lpstr>
      <vt:lpstr>Lesson 36 Term &amp; Concepts</vt:lpstr>
      <vt:lpstr>How have American Ideas about Government and Human Rights Influenced Other Parts of the World?</vt:lpstr>
      <vt:lpstr>What Elements of American Constitutionalism have Influenced other Countries?</vt:lpstr>
      <vt:lpstr>How do Other Guarantees of Rights Differ from the Bill of Rights?</vt:lpstr>
      <vt:lpstr>How is the United Nations’ Universal Declaration of Human Rights Similar to and Different from the Bill of Rights?</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2017-08-17T20:39:46Z</dcterms:created>
  <dcterms:modified xsi:type="dcterms:W3CDTF">2017-08-17T20:40:42Z</dcterms:modified>
</cp:coreProperties>
</file>