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664"/>
  </p:normalViewPr>
  <p:slideViewPr>
    <p:cSldViewPr snapToGrid="0" snapToObjects="1">
      <p:cViewPr varScale="1">
        <p:scale>
          <a:sx n="100" d="100"/>
          <a:sy n="100" d="100"/>
        </p:scale>
        <p:origin x="46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11988800" y="3175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12192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4734" y="6391276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207434" y="241935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200" y="152400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689600" y="211455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816600" y="2209800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2819400"/>
            <a:ext cx="85344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381000"/>
            <a:ext cx="103632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13F3A45-3B49-994B-9D5F-DBABE44477F7}" type="datetimeFigureOut">
              <a:rPr lang="en-US"/>
              <a:pPr>
                <a:defRPr/>
              </a:pPr>
              <a:t>8/17/17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5791200" y="2198689"/>
            <a:ext cx="6096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9368724-9691-0D4D-BE2A-F43756F93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D59975-F46E-4248-A5A5-DC9755421976}" type="datetimeFigureOut">
              <a:rPr lang="en-US"/>
              <a:pPr>
                <a:defRPr/>
              </a:pPr>
              <a:t>8/17/17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CF5A80B-4205-6D40-B52C-D90EE8E606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9347200" y="0"/>
            <a:ext cx="28448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1"/>
            <a:ext cx="12192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94734" y="6391276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6402388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9118600" y="2925763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9245600" y="3021013"/>
            <a:ext cx="560917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304800"/>
            <a:ext cx="87376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5200" y="304802"/>
            <a:ext cx="1930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220200" y="3009901"/>
            <a:ext cx="6096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B55C49-FBE5-F249-860A-7F0175DA15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F20D64-366B-384C-A24E-D3FEFD837E4B}" type="datetimeFigureOut">
              <a:rPr lang="en-US"/>
              <a:pPr>
                <a:defRPr/>
              </a:pPr>
              <a:t>8/17/17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02336" y="1527048"/>
            <a:ext cx="1133856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3958EB-B9EE-9447-AF50-70E8D5B51F13}" type="datetimeFigureOut">
              <a:rPr lang="en-US"/>
              <a:pPr>
                <a:defRPr/>
              </a:pPr>
              <a:t>8/17/17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16600" y="1027114"/>
            <a:ext cx="6096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1DCA271-1150-9E47-9FE2-3C84A6B3F9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11988800" y="1905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white">
          <a:xfrm>
            <a:off x="203200" y="2286000"/>
            <a:ext cx="11777133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207434" y="142875"/>
            <a:ext cx="11777133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4734" y="6391276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03200" y="152400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203200" y="243840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689600" y="211455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816600" y="2209800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4568" y="2743200"/>
            <a:ext cx="8640232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533400"/>
            <a:ext cx="103632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509F19-BCF1-9B4F-B4B9-99D10B1A6D04}" type="datetimeFigureOut">
              <a:rPr lang="en-US"/>
              <a:pPr>
                <a:defRPr/>
              </a:pPr>
              <a:t>8/17/17</a:t>
            </a:fld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791200" y="2198689"/>
            <a:ext cx="6096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00BAF85-098B-1D44-A552-0C3F4110B1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 flipV="1">
            <a:off x="6083301" y="1576388"/>
            <a:ext cx="12700" cy="4818062"/>
          </a:xfrm>
          <a:prstGeom prst="line">
            <a:avLst/>
          </a:prstGeom>
          <a:noFill/>
          <a:ln w="9525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228600"/>
            <a:ext cx="113792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02336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6400800" y="1371600"/>
            <a:ext cx="53848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7721601" y="6410326"/>
            <a:ext cx="4059767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916755-2731-8941-AE74-4606DDF11FCD}" type="datetimeFigureOut">
              <a:rPr lang="en-US"/>
              <a:pPr>
                <a:defRPr/>
              </a:pPr>
              <a:t>8/17/17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3647C9C-A765-1940-8F4A-1C95E0AD0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/>
          <p:cNvSpPr>
            <a:spLocks noChangeShapeType="1"/>
          </p:cNvSpPr>
          <p:nvPr/>
        </p:nvSpPr>
        <p:spPr bwMode="auto">
          <a:xfrm flipV="1">
            <a:off x="6096000" y="2200276"/>
            <a:ext cx="0" cy="4187825"/>
          </a:xfrm>
          <a:prstGeom prst="line">
            <a:avLst/>
          </a:prstGeom>
          <a:noFill/>
          <a:ln w="9525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12192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03200" y="1371600"/>
            <a:ext cx="11777133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94734" y="6391275"/>
            <a:ext cx="11777133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203200" y="1279525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689600" y="955675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816600" y="1050925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336" y="1524000"/>
            <a:ext cx="5386917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388441" y="1524000"/>
            <a:ext cx="5389033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402336" y="2471383"/>
            <a:ext cx="5388864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6400800" y="2471383"/>
            <a:ext cx="53848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697AC9D-C70F-0E4D-BCCC-252820F1CD59}" type="datetimeFigureOut">
              <a:rPr lang="en-US"/>
              <a:pPr>
                <a:defRPr/>
              </a:pPr>
              <a:t>8/17/17</a:t>
            </a:fld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6400" y="6410326"/>
            <a:ext cx="4775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791200" y="1042989"/>
            <a:ext cx="6096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57C9715-0740-E246-ABA7-728AE16195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1A3560B-A911-8D4C-B2D6-7A3B81253612}" type="datetimeFigureOut">
              <a:rPr lang="en-US"/>
              <a:pPr>
                <a:defRPr/>
              </a:pPr>
              <a:t>8/17/17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791200" y="1036639"/>
            <a:ext cx="6096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20BAE60-B3F3-3E4D-8032-2EC6D0CDD3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1"/>
            <a:ext cx="12192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4734" y="6391276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3200" y="158750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8AD6DF-7963-A94C-B764-549F32FC4EE5}" type="datetimeFigureOut">
              <a:rPr lang="en-US"/>
              <a:pPr>
                <a:defRPr/>
              </a:pPr>
              <a:t>8/17/17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89600" y="6324601"/>
            <a:ext cx="8128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5B95832-3051-B84C-9D77-E7F0F322DC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3200" y="152400"/>
            <a:ext cx="11777133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1"/>
            <a:ext cx="12192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03200" y="152400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203200" y="53340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854200" y="323850"/>
            <a:ext cx="5588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98967" y="6388101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914400"/>
            <a:ext cx="31496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08000" y="1981201"/>
            <a:ext cx="31496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4165600" y="685800"/>
            <a:ext cx="75184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D96B68-EC68-2741-98D5-C3A6A4AC9E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69BEEF8-70C1-1D45-807A-CAB4BEBE527E}" type="datetimeFigureOut">
              <a:rPr lang="en-US"/>
              <a:pPr>
                <a:defRPr/>
              </a:pPr>
              <a:t>8/17/17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02168" y="6410326"/>
            <a:ext cx="4510617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203200" y="533400"/>
            <a:ext cx="11777133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3200" y="152401"/>
            <a:ext cx="11777133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3200" y="609600"/>
            <a:ext cx="36576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727200" y="228600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854200" y="323850"/>
            <a:ext cx="5588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98967" y="6388101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0" y="5029200"/>
            <a:ext cx="78232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0500" y="609600"/>
            <a:ext cx="78232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990600"/>
            <a:ext cx="32512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828800" y="312739"/>
            <a:ext cx="6096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C1AC550-5767-9747-8AC3-4CFE2936B7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7717367" y="6405564"/>
            <a:ext cx="4059767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52EB12-32F9-044E-92B8-6B84E98D4239}" type="datetimeFigureOut">
              <a:rPr lang="en-US"/>
              <a:pPr>
                <a:defRPr/>
              </a:pPr>
              <a:t>8/17/17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02168" y="6410326"/>
            <a:ext cx="477943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/>
        </p:nvSpPr>
        <p:spPr bwMode="white">
          <a:xfrm>
            <a:off x="0" y="6705600"/>
            <a:ext cx="12192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27" name="Rectangle 15"/>
          <p:cNvSpPr>
            <a:spLocks noChangeArrowheads="1"/>
          </p:cNvSpPr>
          <p:nvPr/>
        </p:nvSpPr>
        <p:spPr bwMode="white">
          <a:xfrm>
            <a:off x="0" y="1"/>
            <a:ext cx="12192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28" name="Rectangle 17"/>
          <p:cNvSpPr>
            <a:spLocks noChangeArrowheads="1"/>
          </p:cNvSpPr>
          <p:nvPr/>
        </p:nvSpPr>
        <p:spPr bwMode="white">
          <a:xfrm>
            <a:off x="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029" name="Rectangle 18"/>
          <p:cNvSpPr>
            <a:spLocks noChangeArrowheads="1"/>
          </p:cNvSpPr>
          <p:nvPr/>
        </p:nvSpPr>
        <p:spPr bwMode="white">
          <a:xfrm>
            <a:off x="11988800" y="0"/>
            <a:ext cx="2032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black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8967" y="6388101"/>
            <a:ext cx="11777133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721601" y="6405564"/>
            <a:ext cx="40597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FFFFFF"/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2E2010-DABD-AB4D-8DF8-AA4DD18A126A}" type="datetimeFigureOut">
              <a:rPr lang="en-US"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8/17/17</a:t>
            </a:fld>
            <a:endParaRPr lang="en-US">
              <a:ea typeface="ＭＳ Ｐゴシック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6400" y="6410326"/>
            <a:ext cx="47752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03200" y="155575"/>
            <a:ext cx="11777133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203200" y="1276350"/>
            <a:ext cx="11777133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689600" y="955675"/>
            <a:ext cx="8128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816600" y="1050925"/>
            <a:ext cx="5588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791200" y="1039814"/>
            <a:ext cx="6096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1600" smtClean="0">
                <a:solidFill>
                  <a:srgbClr val="8E7C5C"/>
                </a:solidFill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382D37-E846-6B4C-A181-5BAF6E3FD4FF}" type="slidenum">
              <a:rPr lang="en-US">
                <a:ea typeface="ＭＳ Ｐゴシック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ea typeface="ＭＳ Ｐゴシック" charset="0"/>
            </a:endParaRPr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402167" y="228601"/>
            <a:ext cx="11379200" cy="7588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02167" y="1524000"/>
            <a:ext cx="11379200" cy="459898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2661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8E7C5C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E7C5C"/>
          </a:solidFill>
          <a:latin typeface="Georgia" pitchFamily="18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E7C5C"/>
          </a:solidFill>
          <a:latin typeface="Georgia" pitchFamily="18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E7C5C"/>
          </a:solidFill>
          <a:latin typeface="Georgia" pitchFamily="18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8E7C5C"/>
          </a:solidFill>
          <a:latin typeface="Georgia" pitchFamily="18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8E7C5C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8E7C5C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8E7C5C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8E7C5C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charset="0"/>
        <a:buChar char=""/>
        <a:defRPr sz="27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"/>
        <a:defRPr sz="2200" kern="12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A28E6A"/>
        </a:buClr>
        <a:buSzPct val="75000"/>
        <a:buFont typeface="Wingdings 2" charset="0"/>
        <a:buChar char="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956251"/>
        </a:buClr>
        <a:buSzPct val="70000"/>
        <a:buFont typeface="Wingdings" charset="0"/>
        <a:buChar char=""/>
        <a:defRPr sz="2000" kern="1200">
          <a:solidFill>
            <a:schemeClr val="tx2"/>
          </a:solidFill>
          <a:latin typeface="+mn-lt"/>
          <a:ea typeface="ＭＳ Ｐゴシック" charset="0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918485"/>
        </a:buClr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533400"/>
            <a:ext cx="4038600" cy="4801314"/>
          </a:xfrm>
          <a:prstGeom prst="rect">
            <a:avLst/>
          </a:prstGeom>
          <a:solidFill>
            <a:schemeClr val="accent3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eorgia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eorgia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eorgia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eorgia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eorgia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charset="0"/>
                <a:ea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>
                <a:solidFill>
                  <a:prstClr val="black"/>
                </a:solidFill>
              </a:rPr>
              <a:t>Lesson 35:     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>
                <a:solidFill>
                  <a:prstClr val="black"/>
                </a:solidFill>
              </a:rPr>
              <a:t>How Have Civil Rights Movements Resulted in Fundamental Political and Social Change in the United States?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430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326" y="579438"/>
            <a:ext cx="4117975" cy="473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267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5" y="228600"/>
            <a:ext cx="8534400" cy="838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How has the Movement for Civil Rights Changed since the Mid-Twentieth Century?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25626" y="1371600"/>
            <a:ext cx="8613775" cy="5486400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ea typeface="+mn-ea"/>
                <a:cs typeface="+mn-cs"/>
              </a:rPr>
              <a:t>Focus changed from race-centric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ea typeface="+mn-ea"/>
                <a:cs typeface="+mn-cs"/>
              </a:rPr>
              <a:t>Voter registration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ea typeface="+mn-ea"/>
                <a:cs typeface="+mn-cs"/>
              </a:rPr>
              <a:t>Increase minimum wage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ea typeface="+mn-ea"/>
                <a:cs typeface="+mn-cs"/>
              </a:rPr>
              <a:t>Better health care for HIV/AIDS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ea typeface="+mn-ea"/>
                <a:cs typeface="+mn-cs"/>
              </a:rPr>
              <a:t>High-quality public education for minority children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ea typeface="+mn-ea"/>
                <a:cs typeface="+mn-cs"/>
              </a:rPr>
              <a:t>Farm workers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>
                <a:ea typeface="+mn-ea"/>
              </a:rPr>
              <a:t>Chavez &amp; Huerta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>
                <a:ea typeface="+mn-ea"/>
              </a:rPr>
              <a:t>Better work conditions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>
                <a:ea typeface="+mn-ea"/>
              </a:rPr>
              <a:t>Pesticides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>
                <a:ea typeface="+mn-ea"/>
              </a:rPr>
              <a:t>Boycotts, strikes, protests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>
                <a:ea typeface="+mn-ea"/>
              </a:rPr>
              <a:t>UFW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ea typeface="+mn-ea"/>
                <a:cs typeface="+mn-cs"/>
              </a:rPr>
              <a:t>Native Americans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>
                <a:ea typeface="+mn-ea"/>
              </a:rPr>
              <a:t>Substandard housing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>
                <a:ea typeface="+mn-ea"/>
              </a:rPr>
              <a:t>Unemployment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>
                <a:ea typeface="+mn-ea"/>
              </a:rPr>
              <a:t>Police brutality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>
                <a:ea typeface="+mn-ea"/>
              </a:rPr>
              <a:t>Discrimination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>
                <a:ea typeface="+mn-ea"/>
              </a:rPr>
              <a:t>AIM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endParaRPr lang="en-US" dirty="0" smtClean="0">
              <a:ea typeface="+mn-ea"/>
            </a:endParaRPr>
          </a:p>
          <a:p>
            <a:pPr marL="274320" indent="-274320" eaLnBrk="1" fontAlgn="auto" hangingPunct="1">
              <a:spcAft>
                <a:spcPts val="0"/>
              </a:spcAft>
              <a:buNone/>
              <a:defRPr/>
            </a:pPr>
            <a:r>
              <a:rPr lang="en-US" dirty="0">
                <a:ea typeface="+mn-ea"/>
                <a:cs typeface="+mn-cs"/>
              </a:rPr>
              <a:t>	</a:t>
            </a:r>
          </a:p>
        </p:txBody>
      </p:sp>
      <p:sp>
        <p:nvSpPr>
          <p:cNvPr id="55299" name="Content Placeholder 2"/>
          <p:cNvSpPr txBox="1">
            <a:spLocks/>
          </p:cNvSpPr>
          <p:nvPr/>
        </p:nvSpPr>
        <p:spPr bwMode="auto">
          <a:xfrm>
            <a:off x="1752600" y="3733800"/>
            <a:ext cx="4724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Georgia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34817"/>
              </a:buClr>
              <a:buSzPct val="85000"/>
              <a:buFont typeface="Wingdings 2" charset="0"/>
              <a:buChar char=""/>
            </a:pPr>
            <a:endParaRPr lang="en-US" sz="2700">
              <a:solidFill>
                <a:prstClr val="black"/>
              </a:solidFill>
            </a:endParaRPr>
          </a:p>
        </p:txBody>
      </p:sp>
      <p:pic>
        <p:nvPicPr>
          <p:cNvPr id="522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1" y="3505200"/>
            <a:ext cx="5476875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991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8E7C5C"/>
                </a:solidFill>
                <a:latin typeface="Georgia" charset="0"/>
              </a:rPr>
              <a:t>Lesson 35 Purpose</a:t>
            </a:r>
          </a:p>
        </p:txBody>
      </p:sp>
      <p:sp>
        <p:nvSpPr>
          <p:cNvPr id="47106" name="Content Placeholder 2"/>
          <p:cNvSpPr>
            <a:spLocks noGrp="1"/>
          </p:cNvSpPr>
          <p:nvPr>
            <p:ph sz="quarter" idx="1"/>
          </p:nvPr>
        </p:nvSpPr>
        <p:spPr>
          <a:xfrm>
            <a:off x="1825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>
                <a:latin typeface="Georgia" charset="0"/>
              </a:rPr>
              <a:t>The Declaration of Independence is celebrated for its commitment to the principles of human liberty and equality.</a:t>
            </a:r>
          </a:p>
          <a:p>
            <a:pPr eaLnBrk="1" hangingPunct="1"/>
            <a:r>
              <a:rPr lang="en-US">
                <a:latin typeface="Georgia" charset="0"/>
              </a:rPr>
              <a:t>This lesson examines why African Americans, women, and other groups found it necessary to take concerted action to ensure recognition of their civil rights. </a:t>
            </a:r>
          </a:p>
          <a:p>
            <a:pPr lvl="1" eaLnBrk="1" hangingPunct="1"/>
            <a:endParaRPr lang="en-US">
              <a:latin typeface="Georgia" charset="0"/>
            </a:endParaRPr>
          </a:p>
          <a:p>
            <a:pPr lvl="1" eaLnBrk="1" hangingPunct="1"/>
            <a:endParaRPr lang="en-US">
              <a:latin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46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>
                <a:solidFill>
                  <a:srgbClr val="8E7C5C"/>
                </a:solidFill>
                <a:latin typeface="Georgia" charset="0"/>
              </a:rPr>
              <a:t>Lesson 35 Objectives</a:t>
            </a:r>
          </a:p>
        </p:txBody>
      </p:sp>
      <p:sp>
        <p:nvSpPr>
          <p:cNvPr id="48130" name="Content Placeholder 2"/>
          <p:cNvSpPr>
            <a:spLocks noGrp="1"/>
          </p:cNvSpPr>
          <p:nvPr>
            <p:ph sz="quarter" idx="1"/>
          </p:nvPr>
        </p:nvSpPr>
        <p:spPr>
          <a:xfrm>
            <a:off x="1825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en-US">
                <a:latin typeface="Georgia" charset="0"/>
              </a:rPr>
              <a:t>Explain the importance of the</a:t>
            </a:r>
          </a:p>
          <a:p>
            <a:pPr lvl="1" eaLnBrk="1" hangingPunct="1"/>
            <a:r>
              <a:rPr lang="en-US">
                <a:latin typeface="Georgia" charset="0"/>
              </a:rPr>
              <a:t>Civil Rights Act of 1964</a:t>
            </a:r>
          </a:p>
          <a:p>
            <a:pPr lvl="1" eaLnBrk="1" hangingPunct="1"/>
            <a:r>
              <a:rPr lang="en-US">
                <a:latin typeface="Georgia" charset="0"/>
              </a:rPr>
              <a:t>Voting Rights Act of 1965</a:t>
            </a:r>
          </a:p>
          <a:p>
            <a:pPr eaLnBrk="1" hangingPunct="1"/>
            <a:r>
              <a:rPr lang="en-US">
                <a:latin typeface="Georgia" charset="0"/>
              </a:rPr>
              <a:t>Discuss the role of civil disobedience in America</a:t>
            </a:r>
            <a:r>
              <a:rPr lang="ja-JP" altLang="en-US">
                <a:latin typeface="Georgia" charset="0"/>
              </a:rPr>
              <a:t>’</a:t>
            </a:r>
            <a:r>
              <a:rPr lang="en-US" altLang="ja-JP">
                <a:latin typeface="Georgia" charset="0"/>
              </a:rPr>
              <a:t>s constitutional democracy.</a:t>
            </a:r>
          </a:p>
          <a:p>
            <a:pPr lvl="1" eaLnBrk="1" hangingPunct="1"/>
            <a:endParaRPr lang="en-US" sz="2000">
              <a:solidFill>
                <a:schemeClr val="tx1"/>
              </a:solidFill>
              <a:latin typeface="Georgia" charset="0"/>
            </a:endParaRPr>
          </a:p>
          <a:p>
            <a:pPr eaLnBrk="1" hangingPunct="1"/>
            <a:endParaRPr lang="en-US">
              <a:latin typeface="Georg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3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>
                <a:solidFill>
                  <a:srgbClr val="8E7C5C"/>
                </a:solidFill>
                <a:latin typeface="Georgia" charset="0"/>
              </a:rPr>
              <a:t>Lesson 35 Terms &amp; Concepts</a:t>
            </a:r>
            <a:endParaRPr lang="en-US">
              <a:solidFill>
                <a:srgbClr val="8E7C5C"/>
              </a:solidFill>
              <a:latin typeface="Georgia" charset="0"/>
            </a:endParaRPr>
          </a:p>
        </p:txBody>
      </p:sp>
      <p:sp>
        <p:nvSpPr>
          <p:cNvPr id="49154" name="Content Placeholder 2"/>
          <p:cNvSpPr>
            <a:spLocks noGrp="1"/>
          </p:cNvSpPr>
          <p:nvPr>
            <p:ph sz="quarter" idx="1"/>
          </p:nvPr>
        </p:nvSpPr>
        <p:spPr>
          <a:xfrm>
            <a:off x="1676400" y="1447800"/>
            <a:ext cx="8839200" cy="4953000"/>
          </a:xfrm>
        </p:spPr>
        <p:txBody>
          <a:bodyPr/>
          <a:lstStyle/>
          <a:p>
            <a:pPr eaLnBrk="1" hangingPunct="1"/>
            <a:r>
              <a:rPr lang="en-US" b="1">
                <a:latin typeface="Georgia" charset="0"/>
              </a:rPr>
              <a:t>Civil disobedience </a:t>
            </a:r>
            <a:r>
              <a:rPr lang="en-US">
                <a:latin typeface="Georgia" charset="0"/>
              </a:rPr>
              <a:t> </a:t>
            </a:r>
          </a:p>
          <a:p>
            <a:pPr lvl="1" eaLnBrk="1" hangingPunct="1"/>
            <a:r>
              <a:rPr lang="en-US">
                <a:latin typeface="Georgia" charset="0"/>
              </a:rPr>
              <a:t>Nonviolent refusal to obey laws that citizens regard as unjust or in protest of specific public policy</a:t>
            </a:r>
          </a:p>
          <a:p>
            <a:pPr eaLnBrk="1" hangingPunct="1"/>
            <a:r>
              <a:rPr lang="en-US" b="1">
                <a:latin typeface="Georgia" charset="0"/>
              </a:rPr>
              <a:t>Civil rights</a:t>
            </a:r>
            <a:r>
              <a:rPr lang="en-US">
                <a:latin typeface="Georgia" charset="0"/>
              </a:rPr>
              <a:t> </a:t>
            </a:r>
          </a:p>
          <a:p>
            <a:pPr lvl="1" eaLnBrk="1" hangingPunct="1"/>
            <a:r>
              <a:rPr lang="en-US">
                <a:latin typeface="Georgia" charset="0"/>
              </a:rPr>
              <a:t>Rights belonging to an individual by virtue of citizenship   </a:t>
            </a:r>
          </a:p>
          <a:p>
            <a:pPr eaLnBrk="1" hangingPunct="1"/>
            <a:r>
              <a:rPr lang="en-US" b="1">
                <a:latin typeface="Georgia" charset="0"/>
              </a:rPr>
              <a:t>De facto segregation</a:t>
            </a:r>
            <a:r>
              <a:rPr lang="en-US">
                <a:latin typeface="Georgia" charset="0"/>
              </a:rPr>
              <a:t> </a:t>
            </a:r>
          </a:p>
          <a:p>
            <a:pPr lvl="1" eaLnBrk="1" hangingPunct="1"/>
            <a:r>
              <a:rPr lang="en-US">
                <a:latin typeface="Georgia" charset="0"/>
              </a:rPr>
              <a:t>Racial segregation not mandated by law</a:t>
            </a:r>
          </a:p>
          <a:p>
            <a:pPr eaLnBrk="1" hangingPunct="1"/>
            <a:r>
              <a:rPr lang="en-US" b="1">
                <a:latin typeface="Georgia" charset="0"/>
              </a:rPr>
              <a:t>De jure segregation</a:t>
            </a:r>
            <a:r>
              <a:rPr lang="en-US">
                <a:latin typeface="Georgia" charset="0"/>
              </a:rPr>
              <a:t> </a:t>
            </a:r>
          </a:p>
          <a:p>
            <a:pPr lvl="1" eaLnBrk="1" hangingPunct="1"/>
            <a:r>
              <a:rPr lang="en-US">
                <a:latin typeface="Georgia" charset="0"/>
              </a:rPr>
              <a:t>Racial segregation mandated by law </a:t>
            </a:r>
          </a:p>
        </p:txBody>
      </p:sp>
    </p:spTree>
    <p:extLst>
      <p:ext uri="{BB962C8B-B14F-4D97-AF65-F5344CB8AC3E}">
        <p14:creationId xmlns:p14="http://schemas.microsoft.com/office/powerpoint/2010/main" val="189307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5" y="228600"/>
            <a:ext cx="8534400" cy="914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What was the Status of Civil Rights in 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Mid-Twentieth Century America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825625" y="1527175"/>
            <a:ext cx="8504238" cy="457200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ea typeface="+mn-ea"/>
                <a:cs typeface="+mn-cs"/>
              </a:rPr>
              <a:t>De jure segregation: 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>
                <a:ea typeface="+mn-ea"/>
              </a:rPr>
              <a:t>Separation required by law</a:t>
            </a:r>
            <a:endParaRPr lang="en-US" dirty="0">
              <a:ea typeface="+mn-ea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ea typeface="+mn-ea"/>
                <a:cs typeface="+mn-cs"/>
              </a:rPr>
              <a:t>De facto segregation: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dirty="0" smtClean="0">
                <a:ea typeface="+mn-ea"/>
              </a:rPr>
              <a:t>Racial separation caused by actions of private individuals and groups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ea typeface="+mn-ea"/>
                <a:cs typeface="+mn-cs"/>
              </a:rPr>
              <a:t>Brown: implied all laws compelling racial separation violate guarantee of equal protection of the laws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ea typeface="+mn-ea"/>
                <a:cs typeface="+mn-cs"/>
              </a:rPr>
              <a:t>Racial segregation and discrimination was deeply entrenched:  slavery almost 250 years, Jim Crow after the Civil War, US Army desegregated in 1948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dirty="0" smtClean="0">
                <a:ea typeface="+mn-ea"/>
                <a:cs typeface="+mn-cs"/>
              </a:rPr>
              <a:t>National government usually deferred to state</a:t>
            </a:r>
          </a:p>
        </p:txBody>
      </p:sp>
      <p:pic>
        <p:nvPicPr>
          <p:cNvPr id="471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1295401"/>
            <a:ext cx="2286000" cy="152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196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>
          <a:xfrm>
            <a:off x="1825625" y="152400"/>
            <a:ext cx="8534400" cy="914400"/>
          </a:xfrm>
        </p:spPr>
        <p:txBody>
          <a:bodyPr/>
          <a:lstStyle/>
          <a:p>
            <a:pPr eaLnBrk="1" hangingPunct="1"/>
            <a:r>
              <a:rPr lang="en-US" sz="2500">
                <a:solidFill>
                  <a:srgbClr val="8E7C5C"/>
                </a:solidFill>
                <a:latin typeface="Georgia" charset="0"/>
              </a:rPr>
              <a:t>What were the Origins of the Modern Civil Rights Movement for African Americans and What were Its goals?</a:t>
            </a:r>
          </a:p>
        </p:txBody>
      </p:sp>
      <p:sp>
        <p:nvSpPr>
          <p:cNvPr id="51202" name="Content Placeholder 2"/>
          <p:cNvSpPr>
            <a:spLocks noGrp="1"/>
          </p:cNvSpPr>
          <p:nvPr>
            <p:ph sz="quarter" idx="1"/>
          </p:nvPr>
        </p:nvSpPr>
        <p:spPr>
          <a:xfrm>
            <a:off x="1825626" y="1527176"/>
            <a:ext cx="5565775" cy="48736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500">
                <a:latin typeface="Georgia" charset="0"/>
              </a:rPr>
              <a:t>KKK and Jim Crow</a:t>
            </a:r>
          </a:p>
          <a:p>
            <a:pPr eaLnBrk="1" hangingPunct="1">
              <a:lnSpc>
                <a:spcPct val="80000"/>
              </a:lnSpc>
            </a:pPr>
            <a:r>
              <a:rPr lang="en-US" sz="2500">
                <a:latin typeface="Georgia" charset="0"/>
              </a:rPr>
              <a:t>Religious, social, political associations nurtured networks of communication and resistance</a:t>
            </a:r>
          </a:p>
          <a:p>
            <a:pPr eaLnBrk="1" hangingPunct="1">
              <a:lnSpc>
                <a:spcPct val="80000"/>
              </a:lnSpc>
            </a:pPr>
            <a:r>
              <a:rPr lang="en-US" sz="2500">
                <a:latin typeface="Georgia" charset="0"/>
              </a:rPr>
              <a:t>NAACP, 1909 founded</a:t>
            </a:r>
          </a:p>
          <a:p>
            <a:pPr eaLnBrk="1" hangingPunct="1">
              <a:lnSpc>
                <a:spcPct val="80000"/>
              </a:lnSpc>
            </a:pPr>
            <a:r>
              <a:rPr lang="en-US" sz="2500">
                <a:latin typeface="Georgia" charset="0"/>
              </a:rPr>
              <a:t>Influenced by Gandhi</a:t>
            </a:r>
          </a:p>
          <a:p>
            <a:pPr eaLnBrk="1" hangingPunct="1">
              <a:lnSpc>
                <a:spcPct val="80000"/>
              </a:lnSpc>
            </a:pPr>
            <a:r>
              <a:rPr lang="en-US" sz="2500">
                <a:latin typeface="Georgia" charset="0"/>
              </a:rPr>
              <a:t>Civil disobedience is usually nonviolent direct action</a:t>
            </a:r>
          </a:p>
          <a:p>
            <a:pPr eaLnBrk="1" hangingPunct="1">
              <a:lnSpc>
                <a:spcPct val="80000"/>
              </a:lnSpc>
            </a:pPr>
            <a:r>
              <a:rPr lang="en-US" sz="2500">
                <a:latin typeface="Georgia" charset="0"/>
              </a:rPr>
              <a:t>Preparation and education was key; political organization, social nonviolent action—sit ins, protests, marches, boycotts, demonstrations</a:t>
            </a:r>
          </a:p>
          <a:p>
            <a:pPr eaLnBrk="1" hangingPunct="1">
              <a:lnSpc>
                <a:spcPct val="80000"/>
              </a:lnSpc>
            </a:pPr>
            <a:r>
              <a:rPr lang="en-US" sz="2500">
                <a:latin typeface="Georgia" charset="0"/>
              </a:rPr>
              <a:t>Goal: overturn laws, protect right to vote</a:t>
            </a:r>
          </a:p>
          <a:p>
            <a:pPr eaLnBrk="1" hangingPunct="1">
              <a:lnSpc>
                <a:spcPct val="80000"/>
              </a:lnSpc>
            </a:pPr>
            <a:endParaRPr lang="en-US" sz="2500">
              <a:latin typeface="Georgia" charset="0"/>
            </a:endParaRPr>
          </a:p>
        </p:txBody>
      </p:sp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1" y="1295400"/>
            <a:ext cx="3006725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09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>
          <a:xfrm>
            <a:off x="1828800" y="381001"/>
            <a:ext cx="8534400" cy="758825"/>
          </a:xfrm>
        </p:spPr>
        <p:txBody>
          <a:bodyPr/>
          <a:lstStyle/>
          <a:p>
            <a:pPr eaLnBrk="1" hangingPunct="1"/>
            <a:r>
              <a:rPr lang="en-US">
                <a:solidFill>
                  <a:srgbClr val="8E7C5C"/>
                </a:solidFill>
                <a:latin typeface="Georgia" charset="0"/>
              </a:rPr>
              <a:t>What is the Civil Rights Act?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76401" y="1524001"/>
            <a:ext cx="6099175" cy="4949825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>
                <a:ea typeface="+mn-ea"/>
                <a:cs typeface="+mn-cs"/>
              </a:rPr>
              <a:t>1963: demonstrations throughout the South, some met with violence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>
                <a:ea typeface="+mn-ea"/>
                <a:cs typeface="+mn-cs"/>
              </a:rPr>
              <a:t>Kennedy announced he would ask Congress for civil rights legislation; killed 3 months later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>
                <a:ea typeface="+mn-ea"/>
                <a:cs typeface="+mn-cs"/>
              </a:rPr>
              <a:t>Johnson signed Civil Rights Act 1964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en-US" b="1" dirty="0" smtClean="0">
                <a:ea typeface="+mn-ea"/>
                <a:cs typeface="+mn-cs"/>
              </a:rPr>
              <a:t>Most far-reaching civil rights law in US history, 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b="1" dirty="0" smtClean="0">
                <a:ea typeface="+mn-ea"/>
              </a:rPr>
              <a:t>outlawed de jure and de facto segregation 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b="1" dirty="0" smtClean="0">
                <a:ea typeface="+mn-ea"/>
              </a:rPr>
              <a:t>Discrimination in hotels, restaurants, theaters, gas stations, airline terminals, public accommodation sites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b="1" dirty="0" smtClean="0">
                <a:ea typeface="+mn-ea"/>
              </a:rPr>
              <a:t>Prohibit job discrimination by businesses and labor unions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b="1" dirty="0" smtClean="0">
                <a:ea typeface="+mn-ea"/>
              </a:rPr>
              <a:t>More national government authority to end school segregation</a:t>
            </a:r>
          </a:p>
          <a:p>
            <a:pPr marL="548640" lvl="1" indent="-274320" eaLnBrk="1" fontAlgn="auto" hangingPunct="1">
              <a:spcAft>
                <a:spcPts val="0"/>
              </a:spcAft>
              <a:buFont typeface="Wingdings"/>
              <a:buChar char=""/>
              <a:defRPr/>
            </a:pPr>
            <a:r>
              <a:rPr lang="en-US" b="1" dirty="0" smtClean="0">
                <a:ea typeface="+mn-ea"/>
              </a:rPr>
              <a:t>US Justice Dept. to file lawsuits against states discriminating against women and minorities</a:t>
            </a:r>
          </a:p>
        </p:txBody>
      </p:sp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1289051"/>
            <a:ext cx="2819400" cy="266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915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3916364"/>
            <a:ext cx="2819400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237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8E7C5C"/>
                </a:solidFill>
                <a:latin typeface="Georgia" charset="0"/>
              </a:rPr>
              <a:t>What is the Voting Rights Act?</a:t>
            </a:r>
          </a:p>
        </p:txBody>
      </p:sp>
      <p:sp>
        <p:nvSpPr>
          <p:cNvPr id="53250" name="Content Placeholder 2"/>
          <p:cNvSpPr>
            <a:spLocks noGrp="1"/>
          </p:cNvSpPr>
          <p:nvPr>
            <p:ph sz="quarter" idx="1"/>
          </p:nvPr>
        </p:nvSpPr>
        <p:spPr>
          <a:xfrm>
            <a:off x="1524000" y="1295400"/>
            <a:ext cx="8991600" cy="5410200"/>
          </a:xfrm>
        </p:spPr>
        <p:txBody>
          <a:bodyPr/>
          <a:lstStyle/>
          <a:p>
            <a:pPr eaLnBrk="1" hangingPunct="1"/>
            <a:r>
              <a:rPr lang="en-US" dirty="0">
                <a:latin typeface="Georgia" charset="0"/>
              </a:rPr>
              <a:t>1965 march: Selma to Montgomery</a:t>
            </a:r>
          </a:p>
          <a:p>
            <a:pPr lvl="1" eaLnBrk="1" hangingPunct="1"/>
            <a:r>
              <a:rPr lang="en-US" dirty="0">
                <a:latin typeface="Georgia" charset="0"/>
              </a:rPr>
              <a:t>Alabama </a:t>
            </a:r>
            <a:r>
              <a:rPr lang="en-US" dirty="0" err="1" smtClean="0">
                <a:latin typeface="Georgia" charset="0"/>
              </a:rPr>
              <a:t>gov.</a:t>
            </a:r>
            <a:r>
              <a:rPr lang="en-US" dirty="0" smtClean="0">
                <a:latin typeface="Georgia" charset="0"/>
              </a:rPr>
              <a:t> </a:t>
            </a:r>
            <a:r>
              <a:rPr lang="en-US" dirty="0">
                <a:latin typeface="Georgia" charset="0"/>
              </a:rPr>
              <a:t>sent troops: clubbed and beat marchers, killed one</a:t>
            </a:r>
          </a:p>
          <a:p>
            <a:pPr eaLnBrk="1" hangingPunct="1"/>
            <a:r>
              <a:rPr lang="en-US" dirty="0">
                <a:latin typeface="Georgia" charset="0"/>
              </a:rPr>
              <a:t>Prohibits discrimination by race</a:t>
            </a:r>
          </a:p>
          <a:p>
            <a:pPr eaLnBrk="1" hangingPunct="1"/>
            <a:r>
              <a:rPr lang="en-US" dirty="0">
                <a:latin typeface="Georgia" charset="0"/>
              </a:rPr>
              <a:t>Eliminates literacy tests, poll taxes, discriminatory registration practices</a:t>
            </a:r>
          </a:p>
          <a:p>
            <a:pPr eaLnBrk="1" hangingPunct="1"/>
            <a:r>
              <a:rPr lang="en-US" dirty="0">
                <a:latin typeface="Georgia" charset="0"/>
              </a:rPr>
              <a:t>Requires state and local to provide voting materials and assistance in appropriate </a:t>
            </a:r>
            <a:r>
              <a:rPr lang="en-US" dirty="0" smtClean="0">
                <a:latin typeface="Georgia" charset="0"/>
              </a:rPr>
              <a:t>language </a:t>
            </a:r>
            <a:r>
              <a:rPr lang="en-US" dirty="0">
                <a:latin typeface="Georgia" charset="0"/>
              </a:rPr>
              <a:t>based on # voters</a:t>
            </a:r>
          </a:p>
          <a:p>
            <a:pPr eaLnBrk="1" hangingPunct="1"/>
            <a:r>
              <a:rPr lang="en-US" dirty="0">
                <a:latin typeface="Georgia" charset="0"/>
              </a:rPr>
              <a:t>2006--extended</a:t>
            </a:r>
          </a:p>
          <a:p>
            <a:pPr eaLnBrk="1" hangingPunct="1"/>
            <a:endParaRPr lang="en-US" dirty="0">
              <a:latin typeface="Georgia" charset="0"/>
            </a:endParaRPr>
          </a:p>
        </p:txBody>
      </p:sp>
      <p:pic>
        <p:nvPicPr>
          <p:cNvPr id="5018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1" y="4495801"/>
            <a:ext cx="5311775" cy="188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430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5" y="228600"/>
            <a:ext cx="8534400" cy="9144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What is the Role of Civil Disobedience as a Form of Political Participation?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54274" name="Content Placeholder 2"/>
          <p:cNvSpPr>
            <a:spLocks noGrp="1"/>
          </p:cNvSpPr>
          <p:nvPr>
            <p:ph sz="quarter" idx="1"/>
          </p:nvPr>
        </p:nvSpPr>
        <p:spPr>
          <a:xfrm>
            <a:off x="1676401" y="1447800"/>
            <a:ext cx="6099175" cy="5410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300">
                <a:latin typeface="Georgia" charset="0"/>
              </a:rPr>
              <a:t>Used against slavery, in woman suffrage &amp; civil rights movements</a:t>
            </a:r>
          </a:p>
          <a:p>
            <a:pPr eaLnBrk="1" hangingPunct="1">
              <a:lnSpc>
                <a:spcPct val="80000"/>
              </a:lnSpc>
            </a:pPr>
            <a:r>
              <a:rPr lang="en-US" sz="2300">
                <a:latin typeface="Georgia" charset="0"/>
              </a:rPr>
              <a:t>King and Thoreau: individuals should obey their conscience. </a:t>
            </a:r>
            <a:r>
              <a:rPr lang="ja-JP" altLang="en-US" sz="2300">
                <a:latin typeface="Georgia" charset="0"/>
              </a:rPr>
              <a:t>“</a:t>
            </a:r>
            <a:r>
              <a:rPr lang="en-US" altLang="ja-JP" sz="2300">
                <a:latin typeface="Georgia" charset="0"/>
              </a:rPr>
              <a:t>When conscience and law conflict, individuals have moral responsibility to promote justice by disobeying law</a:t>
            </a:r>
            <a:r>
              <a:rPr lang="ja-JP" altLang="en-US" sz="2300">
                <a:latin typeface="Georgia" charset="0"/>
              </a:rPr>
              <a:t>”</a:t>
            </a:r>
            <a:endParaRPr lang="en-US" altLang="ja-JP" sz="2300">
              <a:latin typeface="Georgia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300">
                <a:latin typeface="Georgia" charset="0"/>
              </a:rPr>
              <a:t>Critics: never justified, weakens respect for law, makes individual </a:t>
            </a:r>
            <a:r>
              <a:rPr lang="ja-JP" altLang="en-US" sz="2300">
                <a:latin typeface="Georgia" charset="0"/>
              </a:rPr>
              <a:t>“</a:t>
            </a:r>
            <a:r>
              <a:rPr lang="en-US" altLang="ja-JP" sz="2300">
                <a:latin typeface="Georgia" charset="0"/>
              </a:rPr>
              <a:t>final</a:t>
            </a:r>
            <a:r>
              <a:rPr lang="ja-JP" altLang="en-US" sz="2300">
                <a:latin typeface="Georgia" charset="0"/>
              </a:rPr>
              <a:t>”</a:t>
            </a:r>
            <a:r>
              <a:rPr lang="en-US" altLang="ja-JP" sz="2300">
                <a:latin typeface="Georgia" charset="0"/>
              </a:rPr>
              <a:t> judge—not the law</a:t>
            </a:r>
          </a:p>
          <a:p>
            <a:pPr eaLnBrk="1" hangingPunct="1">
              <a:lnSpc>
                <a:spcPct val="80000"/>
              </a:lnSpc>
            </a:pPr>
            <a:r>
              <a:rPr lang="en-US" sz="2300">
                <a:latin typeface="Georgia" charset="0"/>
              </a:rPr>
              <a:t>Defenders: can be no other final judge than individual conscience; laws are not necessarily just; there are higher moral laws which shape moral consciousness; unjust breeds disorder, seeking more just society may promote order rather than undermine it</a:t>
            </a:r>
          </a:p>
          <a:p>
            <a:pPr eaLnBrk="1" hangingPunct="1">
              <a:lnSpc>
                <a:spcPct val="80000"/>
              </a:lnSpc>
            </a:pPr>
            <a:endParaRPr lang="en-US" sz="2300">
              <a:latin typeface="Georgia" charset="0"/>
            </a:endParaRPr>
          </a:p>
        </p:txBody>
      </p:sp>
      <p:pic>
        <p:nvPicPr>
          <p:cNvPr id="512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1524001"/>
            <a:ext cx="2486025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497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ivic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578</Words>
  <Application>Microsoft Macintosh PowerPoint</Application>
  <PresentationFormat>Widescreen</PresentationFormat>
  <Paragraphs>77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Georgia</vt:lpstr>
      <vt:lpstr>ＭＳ Ｐゴシック</vt:lpstr>
      <vt:lpstr>Wingdings</vt:lpstr>
      <vt:lpstr>Wingdings 2</vt:lpstr>
      <vt:lpstr>Arial</vt:lpstr>
      <vt:lpstr>Civic</vt:lpstr>
      <vt:lpstr>PowerPoint Presentation</vt:lpstr>
      <vt:lpstr>Lesson 35 Purpose</vt:lpstr>
      <vt:lpstr>Lesson 35 Objectives</vt:lpstr>
      <vt:lpstr>Lesson 35 Terms &amp; Concepts</vt:lpstr>
      <vt:lpstr>What was the Status of Civil Rights in  Mid-Twentieth Century America</vt:lpstr>
      <vt:lpstr>What were the Origins of the Modern Civil Rights Movement for African Americans and What were Its goals?</vt:lpstr>
      <vt:lpstr>What is the Civil Rights Act?</vt:lpstr>
      <vt:lpstr>What is the Voting Rights Act?</vt:lpstr>
      <vt:lpstr>What is the Role of Civil Disobedience as a Form of Political Participation?</vt:lpstr>
      <vt:lpstr>How has the Movement for Civil Rights Changed since the Mid-Twentieth Century?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</cp:revision>
  <dcterms:created xsi:type="dcterms:W3CDTF">2017-08-17T20:39:14Z</dcterms:created>
  <dcterms:modified xsi:type="dcterms:W3CDTF">2017-08-17T20:39:32Z</dcterms:modified>
</cp:coreProperties>
</file>