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F3A45-3B49-994B-9D5F-DBABE44477F7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68724-9691-0D4D-BE2A-F43756F9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59975-F46E-4248-A5A5-DC9755421976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F5A80B-4205-6D40-B52C-D90EE8E6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55C49-FBE5-F249-860A-7F0175DA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0D64-366B-384C-A24E-D3FEFD837E4B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958EB-B9EE-9447-AF50-70E8D5B51F13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CA271-1150-9E47-9FE2-3C84A6B3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9F19-BCF1-9B4F-B4B9-99D10B1A6D04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BAF85-098B-1D44-A552-0C3F4110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16755-2731-8941-AE74-4606DDF11FCD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647C9C-A765-1940-8F4A-1C95E0AD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7AC9D-C70F-0E4D-BCCC-252820F1CD5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7C9715-0740-E246-ABA7-728AE161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3560B-A911-8D4C-B2D6-7A3B81253612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BAE60-B3F3-3E4D-8032-2EC6D0CD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AD6DF-7963-A94C-B764-549F32FC4EE5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95832-3051-B84C-9D77-E7F0F322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96B68-EC68-2741-98D5-C3A6A4AC9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BEEF8-70C1-1D45-807A-CAB4BEBE527E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AC550-5767-9747-8AC3-4CFE2936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2EB12-32F9-044E-92B8-6B84E98D423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E2010-DABD-AB4D-8DF8-AA4DD18A126A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8/17/17</a:t>
            </a:fld>
            <a:endParaRPr lang="en-US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8E7C5C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82D37-E846-6B4C-A181-5BAF6E3FD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E7C5C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81200" y="591980"/>
            <a:ext cx="3810000" cy="30469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Lesson 34:  What is the Importance of Civic Engagement to American Constitutional Democracy?</a:t>
            </a:r>
            <a:endParaRPr lang="en-US" sz="440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2138"/>
            <a:ext cx="4089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is Civic Participation Connected to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Self-Interest?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527175"/>
            <a:ext cx="6099175" cy="4572000"/>
          </a:xfrm>
        </p:spPr>
        <p:txBody>
          <a:bodyPr/>
          <a:lstStyle/>
          <a:p>
            <a:pPr lvl="1" eaLnBrk="1" hangingPunct="1"/>
            <a:r>
              <a:rPr lang="en-US">
                <a:latin typeface="Georgia" charset="0"/>
              </a:rPr>
              <a:t>Personal interest—economic, quality of life</a:t>
            </a:r>
          </a:p>
          <a:p>
            <a:pPr lvl="1" eaLnBrk="1" hangingPunct="1"/>
            <a:r>
              <a:rPr lang="en-US">
                <a:latin typeface="Georgia" charset="0"/>
              </a:rPr>
              <a:t>Acquiring skills</a:t>
            </a:r>
          </a:p>
          <a:p>
            <a:pPr lvl="1" eaLnBrk="1" hangingPunct="1"/>
            <a:r>
              <a:rPr lang="en-US">
                <a:latin typeface="Georgia" charset="0"/>
              </a:rPr>
              <a:t>Learn how to affect decisions</a:t>
            </a:r>
          </a:p>
          <a:p>
            <a:pPr lvl="1" eaLnBrk="1" hangingPunct="1"/>
            <a:r>
              <a:rPr lang="en-US">
                <a:latin typeface="Georgia" charset="0"/>
              </a:rPr>
              <a:t>Become more self confident</a:t>
            </a:r>
          </a:p>
          <a:p>
            <a:pPr lvl="1" eaLnBrk="1" hangingPunct="1"/>
            <a:r>
              <a:rPr lang="en-US">
                <a:latin typeface="Georgia" charset="0"/>
              </a:rPr>
              <a:t>Develop contacts</a:t>
            </a:r>
          </a:p>
          <a:p>
            <a:pPr lvl="1" eaLnBrk="1" hangingPunct="1"/>
            <a:r>
              <a:rPr lang="en-US">
                <a:latin typeface="Georgia" charset="0"/>
              </a:rPr>
              <a:t>Build a reputation as important member of community</a:t>
            </a:r>
          </a:p>
          <a:p>
            <a:pPr lvl="1" eaLnBrk="1" hangingPunct="1"/>
            <a:r>
              <a:rPr lang="en-US">
                <a:latin typeface="Georgia" charset="0"/>
              </a:rPr>
              <a:t>Make new friends</a:t>
            </a:r>
          </a:p>
          <a:p>
            <a:pPr lvl="1" eaLnBrk="1" hangingPunct="1"/>
            <a:r>
              <a:rPr lang="en-US">
                <a:latin typeface="Georgia" charset="0"/>
              </a:rPr>
              <a:t>Self-interest can be </a:t>
            </a:r>
            <a:r>
              <a:rPr lang="ja-JP" altLang="en-US">
                <a:latin typeface="Georgia" charset="0"/>
              </a:rPr>
              <a:t>“</a:t>
            </a:r>
            <a:r>
              <a:rPr lang="en-US" altLang="ja-JP">
                <a:latin typeface="Georgia" charset="0"/>
              </a:rPr>
              <a:t>enlightened</a:t>
            </a:r>
            <a:r>
              <a:rPr lang="ja-JP" altLang="en-US">
                <a:latin typeface="Georgia" charset="0"/>
              </a:rPr>
              <a:t>”</a:t>
            </a:r>
            <a:r>
              <a:rPr lang="en-US" altLang="ja-JP">
                <a:latin typeface="Georgia" charset="0"/>
              </a:rPr>
              <a:t> or narrow</a:t>
            </a:r>
          </a:p>
          <a:p>
            <a:pPr lvl="1" eaLnBrk="1" hangingPunct="1"/>
            <a:endParaRPr lang="en-US">
              <a:latin typeface="Georgia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1"/>
            <a:ext cx="294798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is Civic Participation Related to Advancing the Common Good?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527176"/>
            <a:ext cx="8461375" cy="4949825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Makes people aware of other perspectives</a:t>
            </a:r>
          </a:p>
          <a:p>
            <a:pPr eaLnBrk="1" hangingPunct="1"/>
            <a:r>
              <a:rPr lang="en-US">
                <a:latin typeface="Georgia" charset="0"/>
              </a:rPr>
              <a:t>Leads to concerns for the common good</a:t>
            </a:r>
          </a:p>
          <a:p>
            <a:pPr eaLnBrk="1" hangingPunct="1"/>
            <a:r>
              <a:rPr lang="en-US">
                <a:latin typeface="Georgia" charset="0"/>
              </a:rPr>
              <a:t>Individuals see themselves related to the larger whole</a:t>
            </a:r>
          </a:p>
          <a:p>
            <a:pPr eaLnBrk="1" hangingPunct="1"/>
            <a:r>
              <a:rPr lang="en-US">
                <a:latin typeface="Georgia" charset="0"/>
              </a:rPr>
              <a:t>Modify behavior to serve the needs of the whole</a:t>
            </a:r>
          </a:p>
          <a:p>
            <a:pPr eaLnBrk="1" hangingPunct="1"/>
            <a:r>
              <a:rPr lang="en-US">
                <a:latin typeface="Georgia" charset="0"/>
              </a:rPr>
              <a:t>Strengthens network of interdependence</a:t>
            </a: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43400"/>
            <a:ext cx="31400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Lesson 34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Popular sovereignty means people have ultimate governing authority, which carries the responsibility to exercise that authority knowledgeably to balance individual interests and the common good.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This lesson describes ways Americans can participate in civic life to help achieve ideals set for themselves and their nation.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It explains how civic engagement can advance both self-interest and common good.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It also discusses issues related to voting and voting turnout.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8E7C5C"/>
                </a:solidFill>
                <a:latin typeface="Georgia" charset="0"/>
              </a:rPr>
              <a:t>Lesson 34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>
                <a:ea typeface="+mn-ea"/>
                <a:cs typeface="+mn-cs"/>
              </a:rPr>
              <a:t>Describe needed reforms to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300" i="1" dirty="0">
                <a:ea typeface="+mn-ea"/>
              </a:rPr>
              <a:t>Education system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300" i="1" dirty="0">
                <a:ea typeface="+mn-ea"/>
              </a:rPr>
              <a:t>Political process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300" i="1" dirty="0">
                <a:ea typeface="+mn-ea"/>
              </a:rPr>
              <a:t>The Constitution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>
                <a:ea typeface="+mn-ea"/>
                <a:cs typeface="+mn-cs"/>
              </a:rPr>
              <a:t>Explain opportunities for participation in civil life afforded by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i="1" dirty="0">
                <a:ea typeface="+mn-ea"/>
              </a:rPr>
              <a:t>Voluntary associations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i="1" dirty="0">
                <a:ea typeface="+mn-ea"/>
              </a:rPr>
              <a:t>NGOs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i="1" dirty="0">
                <a:ea typeface="+mn-ea"/>
              </a:rPr>
              <a:t>Service and business organizations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i="1" dirty="0">
                <a:ea typeface="+mn-ea"/>
              </a:rPr>
              <a:t>Voting </a:t>
            </a:r>
            <a:endParaRPr lang="en-US" sz="1900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>
                <a:ea typeface="+mn-ea"/>
                <a:cs typeface="+mn-cs"/>
              </a:rPr>
              <a:t>Evaluate, take and defend positions on </a:t>
            </a:r>
            <a:endParaRPr lang="en-US" sz="2400" dirty="0">
              <a:ea typeface="+mn-ea"/>
              <a:cs typeface="+mn-cs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300" i="1" dirty="0">
                <a:ea typeface="+mn-ea"/>
              </a:rPr>
              <a:t>Whether voting should be mandatory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300" i="1" dirty="0">
                <a:ea typeface="+mn-ea"/>
              </a:rPr>
              <a:t>How voting could be easier/more convenient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8E7C5C"/>
                </a:solidFill>
                <a:latin typeface="Georgia" charset="0"/>
              </a:rPr>
              <a:t>Lesson 34 Terms &amp; Concepts</a:t>
            </a:r>
            <a:endParaRPr lang="en-US">
              <a:solidFill>
                <a:srgbClr val="8E7C5C"/>
              </a:solidFill>
              <a:latin typeface="Georgia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27176"/>
            <a:ext cx="8839200" cy="4873625"/>
          </a:xfrm>
        </p:spPr>
        <p:txBody>
          <a:bodyPr/>
          <a:lstStyle/>
          <a:p>
            <a:pPr eaLnBrk="1" hangingPunct="1"/>
            <a:r>
              <a:rPr lang="en-US" b="1">
                <a:latin typeface="Georgia" charset="0"/>
              </a:rPr>
              <a:t>Nongovernmental organization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An autonomous organization independent of direct governmental control that exists to perform any of a large number of purposes, including humanitarian, educational, or public policy problems and issues </a:t>
            </a:r>
          </a:p>
          <a:p>
            <a:pPr eaLnBrk="1" hangingPunct="1"/>
            <a:r>
              <a:rPr lang="en-US" b="1">
                <a:latin typeface="Georgia" charset="0"/>
              </a:rPr>
              <a:t>Voluntary associations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Autonomous organizations founded and administered by private citizens, not elected officials, devotes to one or more purposes. They form an essential element of the social basis of democracy </a:t>
            </a:r>
          </a:p>
          <a:p>
            <a:pPr eaLnBrk="1" hangingPunct="1"/>
            <a:r>
              <a:rPr lang="en-US" b="1">
                <a:latin typeface="Georgia" charset="0"/>
              </a:rPr>
              <a:t>Voter registration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Requirement in some democracies for citizens to enroll in voting rolls before being allowed to participate in elections </a:t>
            </a:r>
          </a:p>
        </p:txBody>
      </p:sp>
    </p:spTree>
    <p:extLst>
      <p:ext uri="{BB962C8B-B14F-4D97-AF65-F5344CB8AC3E}">
        <p14:creationId xmlns:p14="http://schemas.microsoft.com/office/powerpoint/2010/main" val="1213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Should Americans Participate in the Civic Life of the Country?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371600"/>
            <a:ext cx="6400800" cy="50292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It helps individuals become attached to their community, region, state, country</a:t>
            </a:r>
          </a:p>
          <a:p>
            <a:pPr eaLnBrk="1" hangingPunct="1"/>
            <a:r>
              <a:rPr lang="en-US">
                <a:latin typeface="Georgia" charset="0"/>
              </a:rPr>
              <a:t>They become more likely to vote</a:t>
            </a:r>
          </a:p>
          <a:p>
            <a:pPr eaLnBrk="1" hangingPunct="1"/>
            <a:r>
              <a:rPr lang="en-US">
                <a:latin typeface="Georgia" charset="0"/>
              </a:rPr>
              <a:t>They are more likely to be well informed</a:t>
            </a: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71600"/>
            <a:ext cx="24765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5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do Voluntary Associations Contribute to Civic Engagement?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371600"/>
            <a:ext cx="883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Become engaged in civic projects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Commit to making things better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Work toward a common goal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Religious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Social: book clubs, sports, women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s, athletics, school, scholarship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Service: Kiwanis, Lions, Jaycees, Rotary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Business: medical/disease, profession,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Nongovernmental organizations—NGOs: usually classified by focus i.e. disaster relief, health care, economic development, environmental protection; service or social groups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Carter Center, League of Women Voters,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Actively lobby for causes and do public education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85876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can Americans Participate in Local and State Governments?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6477000" cy="48768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Elect, oversee representatives</a:t>
            </a:r>
          </a:p>
          <a:p>
            <a:pPr eaLnBrk="1" hangingPunct="1"/>
            <a:r>
              <a:rPr lang="en-US">
                <a:latin typeface="Georgia" charset="0"/>
              </a:rPr>
              <a:t>Local: councils, commissions, school districts, advisory boards, review boards</a:t>
            </a:r>
          </a:p>
          <a:p>
            <a:pPr eaLnBrk="1" hangingPunct="1"/>
            <a:r>
              <a:rPr lang="en-US">
                <a:latin typeface="Georgia" charset="0"/>
              </a:rPr>
              <a:t>State: inform one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s self about issues and candidates, elect judges, boards to study and make recommendations regarding matters such as</a:t>
            </a:r>
          </a:p>
          <a:p>
            <a:pPr lvl="1" eaLnBrk="1" hangingPunct="1"/>
            <a:r>
              <a:rPr lang="en-US">
                <a:latin typeface="Georgia" charset="0"/>
              </a:rPr>
              <a:t>Child welfare</a:t>
            </a:r>
          </a:p>
          <a:p>
            <a:pPr lvl="1" eaLnBrk="1" hangingPunct="1"/>
            <a:r>
              <a:rPr lang="en-US">
                <a:latin typeface="Georgia" charset="0"/>
              </a:rPr>
              <a:t>Drug and alcohol programs</a:t>
            </a:r>
          </a:p>
          <a:p>
            <a:pPr lvl="1" eaLnBrk="1" hangingPunct="1"/>
            <a:r>
              <a:rPr lang="en-US">
                <a:latin typeface="Georgia" charset="0"/>
              </a:rPr>
              <a:t>Environmental protection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71600"/>
            <a:ext cx="26098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Can Americans Participate in the National Government?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6" name="Content Placeholder 4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6172200" cy="48006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More limited than state/local</a:t>
            </a:r>
          </a:p>
          <a:p>
            <a:pPr eaLnBrk="1" hangingPunct="1"/>
            <a:r>
              <a:rPr lang="en-US">
                <a:latin typeface="Georgia" charset="0"/>
              </a:rPr>
              <a:t>Political parties</a:t>
            </a:r>
          </a:p>
          <a:p>
            <a:pPr eaLnBrk="1" hangingPunct="1"/>
            <a:r>
              <a:rPr lang="en-US">
                <a:latin typeface="Georgia" charset="0"/>
              </a:rPr>
              <a:t>Get involved in campaigns</a:t>
            </a:r>
          </a:p>
          <a:p>
            <a:pPr eaLnBrk="1" hangingPunct="1"/>
            <a:r>
              <a:rPr lang="en-US">
                <a:latin typeface="Georgia" charset="0"/>
              </a:rPr>
              <a:t>Get voters out to vote</a:t>
            </a:r>
          </a:p>
          <a:p>
            <a:pPr eaLnBrk="1" hangingPunct="1"/>
            <a:r>
              <a:rPr lang="en-US">
                <a:latin typeface="Georgia" charset="0"/>
              </a:rPr>
              <a:t>Have a voice in shaping policy, platforms, and goals</a:t>
            </a:r>
          </a:p>
          <a:p>
            <a:pPr eaLnBrk="1" hangingPunct="1"/>
            <a:r>
              <a:rPr lang="en-US">
                <a:latin typeface="Georgia" charset="0"/>
              </a:rPr>
              <a:t>Advisory groups of constituents to representatives</a:t>
            </a:r>
          </a:p>
          <a:p>
            <a:pPr eaLnBrk="1" hangingPunct="1"/>
            <a:r>
              <a:rPr lang="en-US">
                <a:latin typeface="Georgia" charset="0"/>
              </a:rPr>
              <a:t>Communicate with representatives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1371600"/>
            <a:ext cx="4181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Needs to be Done to Encourage Voter Turnout?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527175"/>
            <a:ext cx="6480175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Elections are administered at the state and local level with help from the Federal Election Commission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Voter registration is done by local and state officials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Absentee/early voting is more popular now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Should presidential election days be national holidays?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Should polling places be open 24 hours or multiple days?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3011" name="Picture 4" descr="http://ts4.mm.bing.net/images/thumbnail.aspx?q=1191575160099&amp;id=80111d1ce8e807bf85a9609663d5d991&amp;url=http%3a%2f%2fblog.lib.umn.edu%2fpnlc%2fpubtalk%2fimages%2fvoting_booth%2520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1600"/>
            <a:ext cx="2324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Macintosh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Georgia</vt:lpstr>
      <vt:lpstr>ＭＳ Ｐゴシック</vt:lpstr>
      <vt:lpstr>Times New Roman</vt:lpstr>
      <vt:lpstr>Wingdings</vt:lpstr>
      <vt:lpstr>Wingdings 2</vt:lpstr>
      <vt:lpstr>Arial</vt:lpstr>
      <vt:lpstr>Civic</vt:lpstr>
      <vt:lpstr>PowerPoint Presentation</vt:lpstr>
      <vt:lpstr>Lesson 34 Purpose</vt:lpstr>
      <vt:lpstr>Lesson 34 Objectives</vt:lpstr>
      <vt:lpstr>Lesson 34 Terms &amp; Concepts</vt:lpstr>
      <vt:lpstr>Why Should Americans Participate in the Civic Life of the Country?</vt:lpstr>
      <vt:lpstr>How do Voluntary Associations Contribute to Civic Engagement?</vt:lpstr>
      <vt:lpstr>How can Americans Participate in Local and State Governments?</vt:lpstr>
      <vt:lpstr>How Can Americans Participate in the National Government?</vt:lpstr>
      <vt:lpstr>What Needs to be Done to Encourage Voter Turnout?</vt:lpstr>
      <vt:lpstr>How is Civic Participation Connected to  Self-Interest?</vt:lpstr>
      <vt:lpstr>How is Civic Participation Related to Advancing the Common Good?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2017-08-17T20:38:21Z</dcterms:created>
  <dcterms:modified xsi:type="dcterms:W3CDTF">2017-08-17T20:38:38Z</dcterms:modified>
</cp:coreProperties>
</file>