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64"/>
  </p:normalViewPr>
  <p:slideViewPr>
    <p:cSldViewPr snapToGrid="0" snapToObjects="1">
      <p:cViewPr varScale="1">
        <p:scale>
          <a:sx n="100" d="100"/>
          <a:sy n="100" d="100"/>
        </p:scale>
        <p:origin x="4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A15BB-B455-C547-A25A-12D38A67EFF2}" type="datetimeFigureOut">
              <a:rPr lang="en-US" smtClean="0"/>
              <a:t>8/17/17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C8B3A-F402-AE4C-856B-A1398FC77FEB}" type="slidenum">
              <a:rPr lang="en-US" smtClean="0"/>
              <a:t>‹#›</a:t>
            </a:fld>
            <a:endParaRPr lang="en-US"/>
          </a:p>
        </p:txBody>
      </p:sp>
    </p:spTree>
    <p:extLst>
      <p:ext uri="{BB962C8B-B14F-4D97-AF65-F5344CB8AC3E}">
        <p14:creationId xmlns:p14="http://schemas.microsoft.com/office/powerpoint/2010/main" val="114054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Georgia" charset="0"/>
                <a:ea typeface="ＭＳ Ｐゴシック" charset="0"/>
                <a:cs typeface="ＭＳ Ｐゴシック" charset="0"/>
              </a:defRPr>
            </a:lvl1pPr>
            <a:lvl2pPr marL="742950" indent="-285750" eaLnBrk="0" hangingPunct="0">
              <a:defRPr sz="2400">
                <a:solidFill>
                  <a:schemeClr val="tx1"/>
                </a:solidFill>
                <a:latin typeface="Georgia" charset="0"/>
                <a:ea typeface="ＭＳ Ｐゴシック" charset="0"/>
              </a:defRPr>
            </a:lvl2pPr>
            <a:lvl3pPr marL="1143000" indent="-228600" eaLnBrk="0" hangingPunct="0">
              <a:defRPr sz="2400">
                <a:solidFill>
                  <a:schemeClr val="tx1"/>
                </a:solidFill>
                <a:latin typeface="Georgia" charset="0"/>
                <a:ea typeface="ＭＳ Ｐゴシック" charset="0"/>
              </a:defRPr>
            </a:lvl3pPr>
            <a:lvl4pPr marL="1600200" indent="-228600" eaLnBrk="0" hangingPunct="0">
              <a:defRPr sz="2400">
                <a:solidFill>
                  <a:schemeClr val="tx1"/>
                </a:solidFill>
                <a:latin typeface="Georgia" charset="0"/>
                <a:ea typeface="ＭＳ Ｐゴシック" charset="0"/>
              </a:defRPr>
            </a:lvl4pPr>
            <a:lvl5pPr marL="2057400" indent="-228600" eaLnBrk="0" hangingPunct="0">
              <a:defRPr sz="2400">
                <a:solidFill>
                  <a:schemeClr val="tx1"/>
                </a:solidFill>
                <a:latin typeface="Georgia" charset="0"/>
                <a:ea typeface="ＭＳ Ｐゴシック" charset="0"/>
              </a:defRPr>
            </a:lvl5pPr>
            <a:lvl6pPr marL="2514600" indent="-228600" eaLnBrk="0" fontAlgn="base" hangingPunct="0">
              <a:spcBef>
                <a:spcPct val="0"/>
              </a:spcBef>
              <a:spcAft>
                <a:spcPct val="0"/>
              </a:spcAft>
              <a:defRPr sz="2400">
                <a:solidFill>
                  <a:schemeClr val="tx1"/>
                </a:solidFill>
                <a:latin typeface="Georgia" charset="0"/>
                <a:ea typeface="ＭＳ Ｐゴシック" charset="0"/>
              </a:defRPr>
            </a:lvl6pPr>
            <a:lvl7pPr marL="2971800" indent="-228600" eaLnBrk="0" fontAlgn="base" hangingPunct="0">
              <a:spcBef>
                <a:spcPct val="0"/>
              </a:spcBef>
              <a:spcAft>
                <a:spcPct val="0"/>
              </a:spcAft>
              <a:defRPr sz="2400">
                <a:solidFill>
                  <a:schemeClr val="tx1"/>
                </a:solidFill>
                <a:latin typeface="Georgia" charset="0"/>
                <a:ea typeface="ＭＳ Ｐゴシック" charset="0"/>
              </a:defRPr>
            </a:lvl7pPr>
            <a:lvl8pPr marL="3429000" indent="-228600" eaLnBrk="0" fontAlgn="base" hangingPunct="0">
              <a:spcBef>
                <a:spcPct val="0"/>
              </a:spcBef>
              <a:spcAft>
                <a:spcPct val="0"/>
              </a:spcAft>
              <a:defRPr sz="2400">
                <a:solidFill>
                  <a:schemeClr val="tx1"/>
                </a:solidFill>
                <a:latin typeface="Georgia" charset="0"/>
                <a:ea typeface="ＭＳ Ｐゴシック" charset="0"/>
              </a:defRPr>
            </a:lvl8pPr>
            <a:lvl9pPr marL="3886200" indent="-228600" eaLnBrk="0" fontAlgn="base" hangingPunct="0">
              <a:spcBef>
                <a:spcPct val="0"/>
              </a:spcBef>
              <a:spcAft>
                <a:spcPct val="0"/>
              </a:spcAft>
              <a:defRPr sz="2400">
                <a:solidFill>
                  <a:schemeClr val="tx1"/>
                </a:solidFill>
                <a:latin typeface="Georgia" charset="0"/>
                <a:ea typeface="ＭＳ Ｐゴシック" charset="0"/>
              </a:defRPr>
            </a:lvl9pPr>
          </a:lstStyle>
          <a:p>
            <a:pPr eaLnBrk="1" hangingPunct="1"/>
            <a:fld id="{E49C7908-3421-1D48-B2AB-A57251AC88CF}" type="slidenum">
              <a:rPr lang="en-US" sz="1200">
                <a:solidFill>
                  <a:prstClr val="black"/>
                </a:solidFill>
                <a:latin typeface="Calibri" charset="0"/>
              </a:rPr>
              <a:pPr eaLnBrk="1" hangingPunct="1"/>
              <a:t>11</a:t>
            </a:fld>
            <a:endParaRPr lang="en-US" sz="1200">
              <a:solidFill>
                <a:prstClr val="black"/>
              </a:solidFill>
              <a:latin typeface="Calibri" charset="0"/>
            </a:endParaRPr>
          </a:p>
        </p:txBody>
      </p:sp>
    </p:spTree>
    <p:extLst>
      <p:ext uri="{BB962C8B-B14F-4D97-AF65-F5344CB8AC3E}">
        <p14:creationId xmlns:p14="http://schemas.microsoft.com/office/powerpoint/2010/main" val="23142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5" name="Rectangle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6"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7" name="Rectangle 24"/>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Straight Connector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smtClean="0"/>
            </a:lvl1pPr>
          </a:lstStyle>
          <a:p>
            <a:pPr>
              <a:defRPr/>
            </a:pPr>
            <a:fld id="{513F3A45-3B49-994B-9D5F-DBABE44477F7}" type="datetimeFigureOut">
              <a:rPr lang="en-US"/>
              <a:pPr>
                <a:defRPr/>
              </a:pPr>
              <a:t>8/17/17</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smtClean="0"/>
            </a:lvl1pPr>
          </a:lstStyle>
          <a:p>
            <a:pPr>
              <a:defRPr/>
            </a:pPr>
            <a:fld id="{49368724-9691-0D4D-BE2A-F43756F93CB4}"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0AD59975-F46E-4248-A5A5-DC9755421976}" type="datetimeFigureOut">
              <a:rPr lang="en-US"/>
              <a:pPr>
                <a:defRPr/>
              </a:pPr>
              <a:t>8/17/17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CF5A80B-4205-6D40-B52C-D90EE8E6060A}"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5" name="Rectangle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6" name="Rectangle 23"/>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7"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8" name="Rectangle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0" name="Straight Connector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1" name="Oval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Oval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9220200" y="3009901"/>
            <a:ext cx="609600" cy="441325"/>
          </a:xfrm>
        </p:spPr>
        <p:txBody>
          <a:bodyPr/>
          <a:lstStyle>
            <a:lvl1pPr>
              <a:defRPr smtClean="0"/>
            </a:lvl1pPr>
          </a:lstStyle>
          <a:p>
            <a:pPr>
              <a:defRPr/>
            </a:pPr>
            <a:fld id="{EDB55C49-FBE5-F249-860A-7F0175DA15BC}" type="slidenum">
              <a:rPr lang="en-US"/>
              <a:pPr>
                <a:defRPr/>
              </a:pPr>
              <a:t>‹#›</a:t>
            </a:fld>
            <a:endParaRPr lang="en-US"/>
          </a:p>
        </p:txBody>
      </p:sp>
      <p:sp>
        <p:nvSpPr>
          <p:cNvPr id="14" name="Date Placeholder 3"/>
          <p:cNvSpPr>
            <a:spLocks noGrp="1"/>
          </p:cNvSpPr>
          <p:nvPr>
            <p:ph type="dt" sz="half" idx="11"/>
          </p:nvPr>
        </p:nvSpPr>
        <p:spPr/>
        <p:txBody>
          <a:bodyPr/>
          <a:lstStyle>
            <a:lvl1pPr>
              <a:defRPr smtClean="0"/>
            </a:lvl1pPr>
          </a:lstStyle>
          <a:p>
            <a:pPr>
              <a:defRPr/>
            </a:pPr>
            <a:fld id="{D4F20D64-366B-384C-A24E-D3FEFD837E4B}" type="datetimeFigureOut">
              <a:rPr lang="en-US"/>
              <a:pPr>
                <a:defRPr/>
              </a:pPr>
              <a:t>8/17/17</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402336" y="1527048"/>
            <a:ext cx="113385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33958EB-B9EE-9447-AF50-70E8D5B51F13}" type="datetimeFigureOut">
              <a:rPr lang="en-US"/>
              <a:pPr>
                <a:defRPr/>
              </a:pPr>
              <a:t>8/17/17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5816600" y="1027114"/>
            <a:ext cx="609600" cy="441325"/>
          </a:xfrm>
        </p:spPr>
        <p:txBody>
          <a:bodyPr/>
          <a:lstStyle>
            <a:lvl1pPr>
              <a:defRPr smtClean="0"/>
            </a:lvl1pPr>
          </a:lstStyle>
          <a:p>
            <a:pPr>
              <a:defRPr/>
            </a:pPr>
            <a:fld id="{81DCA271-1150-9E47-9FE2-3C84A6B3F991}"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5"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6" name="Rectangle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7" name="Rectangle 24"/>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8" name="Rectangle 25"/>
          <p:cNvSpPr>
            <a:spLocks noChangeArrowheads="1"/>
          </p:cNvSpPr>
          <p:nvPr/>
        </p:nvSpPr>
        <p:spPr bwMode="white">
          <a:xfrm>
            <a:off x="203200" y="2286000"/>
            <a:ext cx="11777133" cy="304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9" name="Rectangle 26"/>
          <p:cNvSpPr>
            <a:spLocks noChangeArrowheads="1"/>
          </p:cNvSpPr>
          <p:nvPr/>
        </p:nvSpPr>
        <p:spPr bwMode="auto">
          <a:xfrm>
            <a:off x="207434" y="142875"/>
            <a:ext cx="11777133" cy="213995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2" name="Straight Connector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Text Placeholder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smtClean="0"/>
            </a:lvl1pPr>
          </a:lstStyle>
          <a:p>
            <a:pPr>
              <a:defRPr/>
            </a:pPr>
            <a:fld id="{E3509F19-BCF1-9B4F-B4B9-99D10B1A6D04}" type="datetimeFigureOut">
              <a:rPr lang="en-US"/>
              <a:pPr>
                <a:defRPr/>
              </a:pPr>
              <a:t>8/17/17</a:t>
            </a:fld>
            <a:endParaRPr lang="en-US"/>
          </a:p>
        </p:txBody>
      </p:sp>
      <p:sp>
        <p:nvSpPr>
          <p:cNvPr id="17" name="Slide Number Placeholder 5"/>
          <p:cNvSpPr>
            <a:spLocks noGrp="1"/>
          </p:cNvSpPr>
          <p:nvPr>
            <p:ph type="sldNum" sz="quarter" idx="12"/>
          </p:nvPr>
        </p:nvSpPr>
        <p:spPr>
          <a:xfrm>
            <a:off x="5791200" y="2198689"/>
            <a:ext cx="609600" cy="441325"/>
          </a:xfrm>
        </p:spPr>
        <p:txBody>
          <a:bodyPr/>
          <a:lstStyle>
            <a:lvl1pPr>
              <a:defRPr smtClean="0"/>
            </a:lvl1pPr>
          </a:lstStyle>
          <a:p>
            <a:pPr>
              <a:defRPr/>
            </a:pPr>
            <a:fld id="{200BAF85-098B-1D44-A552-0C3F4110B173}"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6083301" y="1576388"/>
            <a:ext cx="12700" cy="4818062"/>
          </a:xfrm>
          <a:prstGeom prst="line">
            <a:avLst/>
          </a:prstGeom>
          <a:noFill/>
          <a:ln w="9525">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2" name="Title 1"/>
          <p:cNvSpPr>
            <a:spLocks noGrp="1"/>
          </p:cNvSpPr>
          <p:nvPr>
            <p:ph type="title"/>
          </p:nvPr>
        </p:nvSpPr>
        <p:spPr>
          <a:xfrm>
            <a:off x="402336" y="228600"/>
            <a:ext cx="113792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7721601" y="6410326"/>
            <a:ext cx="4059767" cy="365125"/>
          </a:xfrm>
        </p:spPr>
        <p:txBody>
          <a:bodyPr/>
          <a:lstStyle>
            <a:lvl1pPr>
              <a:defRPr smtClean="0"/>
            </a:lvl1pPr>
          </a:lstStyle>
          <a:p>
            <a:pPr>
              <a:defRPr/>
            </a:pPr>
            <a:fld id="{06916755-2731-8941-AE74-4606DDF11FCD}" type="datetimeFigureOut">
              <a:rPr lang="en-US"/>
              <a:pPr>
                <a:defRPr/>
              </a:pPr>
              <a:t>8/17/17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D3647C9C-A765-1940-8F4A-1C95E0AD0761}"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6096000" y="2200276"/>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8" name="Rectangle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9" name="Rectangle 23"/>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1" name="Rectangle 25"/>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2" name="Rectangle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3" name="Rectangle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Straight Connector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5" name="Rectangle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6" name="Oval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7" name="Oval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402336" y="2471383"/>
            <a:ext cx="5388864"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6400800" y="2471383"/>
            <a:ext cx="53848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smtClean="0"/>
            </a:lvl1pPr>
          </a:lstStyle>
          <a:p>
            <a:pPr>
              <a:defRPr/>
            </a:pPr>
            <a:fld id="{F697AC9D-C70F-0E4D-BCCC-252820F1CD59}" type="datetimeFigureOut">
              <a:rPr lang="en-US"/>
              <a:pPr>
                <a:defRPr/>
              </a:pPr>
              <a:t>8/17/17</a:t>
            </a:fld>
            <a:endParaRPr lang="en-US"/>
          </a:p>
        </p:txBody>
      </p:sp>
      <p:sp>
        <p:nvSpPr>
          <p:cNvPr id="19" name="Footer Placeholder 7"/>
          <p:cNvSpPr>
            <a:spLocks noGrp="1"/>
          </p:cNvSpPr>
          <p:nvPr>
            <p:ph type="ftr" sz="quarter" idx="11"/>
          </p:nvPr>
        </p:nvSpPr>
        <p:spPr>
          <a:xfrm>
            <a:off x="406400" y="6410326"/>
            <a:ext cx="47752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5791200" y="1042989"/>
            <a:ext cx="609600" cy="441325"/>
          </a:xfrm>
        </p:spPr>
        <p:txBody>
          <a:bodyPr/>
          <a:lstStyle>
            <a:lvl1pPr>
              <a:defRPr smtClean="0"/>
            </a:lvl1pPr>
          </a:lstStyle>
          <a:p>
            <a:pPr>
              <a:defRPr/>
            </a:pPr>
            <a:fld id="{C57C9715-0740-E246-ABA7-728AE16195FA}"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1A3560B-A911-8D4C-B2D6-7A3B81253612}" type="datetimeFigureOut">
              <a:rPr lang="en-US"/>
              <a:pPr>
                <a:defRPr/>
              </a:pPr>
              <a:t>8/17/17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smtClean="0"/>
            </a:lvl1pPr>
          </a:lstStyle>
          <a:p>
            <a:pPr>
              <a:defRPr/>
            </a:pPr>
            <a:fld id="{520BAE60-B3F3-3E4D-8032-2EC6D0CDD30C}" type="slidenum">
              <a:rPr lang="en-US"/>
              <a:pPr>
                <a:defRPr/>
              </a:pPr>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3" name="Rectangle 20"/>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4" name="Rectangle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5"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6" name="Rectangle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8" name="Date Placeholder 1"/>
          <p:cNvSpPr>
            <a:spLocks noGrp="1"/>
          </p:cNvSpPr>
          <p:nvPr>
            <p:ph type="dt" sz="half" idx="10"/>
          </p:nvPr>
        </p:nvSpPr>
        <p:spPr/>
        <p:txBody>
          <a:bodyPr/>
          <a:lstStyle>
            <a:lvl1pPr>
              <a:defRPr smtClean="0"/>
            </a:lvl1pPr>
          </a:lstStyle>
          <a:p>
            <a:pPr>
              <a:defRPr/>
            </a:pPr>
            <a:fld id="{BF8AD6DF-7963-A94C-B764-549F32FC4EE5}" type="datetimeFigureOut">
              <a:rPr lang="en-US"/>
              <a:pPr>
                <a:defRPr/>
              </a:pPr>
              <a:t>8/17/17</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smtClean="0">
                <a:solidFill>
                  <a:srgbClr val="FFFFFF"/>
                </a:solidFill>
              </a:defRPr>
            </a:lvl1pPr>
          </a:lstStyle>
          <a:p>
            <a:pPr>
              <a:defRPr/>
            </a:pPr>
            <a:fld id="{05B95832-3051-B84C-9D77-E7F0F322DCD5}" type="slidenum">
              <a:rPr lang="en-US"/>
              <a:pPr>
                <a:defRPr/>
              </a:pPr>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7" name="Rectangle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8" name="Rectangle 24"/>
          <p:cNvSpPr>
            <a:spLocks noChangeArrowheads="1"/>
          </p:cNvSpPr>
          <p:nvPr/>
        </p:nvSpPr>
        <p:spPr bwMode="white">
          <a:xfrm>
            <a:off x="0" y="1"/>
            <a:ext cx="12192000" cy="1190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9" name="Rectangle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4165600" y="685800"/>
            <a:ext cx="7518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828800" y="312739"/>
            <a:ext cx="609600" cy="441325"/>
          </a:xfrm>
        </p:spPr>
        <p:txBody>
          <a:bodyPr/>
          <a:lstStyle>
            <a:lvl1pPr>
              <a:defRPr smtClean="0"/>
            </a:lvl1pPr>
          </a:lstStyle>
          <a:p>
            <a:pPr>
              <a:defRPr/>
            </a:pPr>
            <a:fld id="{99D96B68-EC68-2741-98D5-C3A6A4AC9E06}" type="slidenum">
              <a:rPr lang="en-US"/>
              <a:pPr>
                <a:defRPr/>
              </a:pPr>
              <a:t>‹#›</a:t>
            </a:fld>
            <a:endParaRPr lang="en-US"/>
          </a:p>
        </p:txBody>
      </p:sp>
      <p:sp>
        <p:nvSpPr>
          <p:cNvPr id="17" name="Date Placeholder 4"/>
          <p:cNvSpPr>
            <a:spLocks noGrp="1"/>
          </p:cNvSpPr>
          <p:nvPr>
            <p:ph type="dt" sz="half" idx="11"/>
          </p:nvPr>
        </p:nvSpPr>
        <p:spPr/>
        <p:txBody>
          <a:bodyPr/>
          <a:lstStyle>
            <a:lvl1pPr>
              <a:defRPr smtClean="0"/>
            </a:lvl1pPr>
          </a:lstStyle>
          <a:p>
            <a:pPr>
              <a:defRPr/>
            </a:pPr>
            <a:fld id="{569BEEF8-70C1-1D45-807A-CAB4BEBE527E}" type="datetimeFigureOut">
              <a:rPr lang="en-US"/>
              <a:pPr>
                <a:defRPr/>
              </a:pPr>
              <a:t>8/17/17</a:t>
            </a:fld>
            <a:endParaRPr lang="en-US"/>
          </a:p>
        </p:txBody>
      </p:sp>
      <p:sp>
        <p:nvSpPr>
          <p:cNvPr id="18" name="Footer Placeholder 5"/>
          <p:cNvSpPr>
            <a:spLocks noGrp="1"/>
          </p:cNvSpPr>
          <p:nvPr>
            <p:ph type="ftr" sz="quarter" idx="12"/>
          </p:nvPr>
        </p:nvSpPr>
        <p:spPr>
          <a:xfrm>
            <a:off x="402168" y="6410326"/>
            <a:ext cx="4510617" cy="366713"/>
          </a:xfrm>
        </p:spPr>
        <p:txBody>
          <a:bodyPr/>
          <a:lstStyle>
            <a:lvl1pPr>
              <a:defRPr/>
            </a:lvl1pPr>
          </a:lstStyle>
          <a:p>
            <a:pPr>
              <a:defRPr/>
            </a:pPr>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7" name="Rectangle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8" name="Rectangle 24"/>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9" name="Rectangle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 name="Rectangle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828800" y="312739"/>
            <a:ext cx="609600" cy="441325"/>
          </a:xfrm>
        </p:spPr>
        <p:txBody>
          <a:bodyPr/>
          <a:lstStyle>
            <a:lvl1pPr>
              <a:defRPr smtClean="0"/>
            </a:lvl1pPr>
          </a:lstStyle>
          <a:p>
            <a:pPr>
              <a:defRPr/>
            </a:pPr>
            <a:fld id="{6C1AC550-5767-9747-8AC3-4CFE2936B77C}" type="slidenum">
              <a:rPr lang="en-US"/>
              <a:pPr>
                <a:defRPr/>
              </a:pPr>
              <a:t>‹#›</a:t>
            </a:fld>
            <a:endParaRPr lang="en-US"/>
          </a:p>
        </p:txBody>
      </p:sp>
      <p:sp>
        <p:nvSpPr>
          <p:cNvPr id="17" name="Date Placeholder 4"/>
          <p:cNvSpPr>
            <a:spLocks noGrp="1"/>
          </p:cNvSpPr>
          <p:nvPr>
            <p:ph type="dt" sz="half" idx="11"/>
          </p:nvPr>
        </p:nvSpPr>
        <p:spPr>
          <a:xfrm>
            <a:off x="7717367" y="6405564"/>
            <a:ext cx="4059767" cy="365125"/>
          </a:xfrm>
        </p:spPr>
        <p:txBody>
          <a:bodyPr/>
          <a:lstStyle>
            <a:lvl1pPr>
              <a:defRPr smtClean="0"/>
            </a:lvl1pPr>
          </a:lstStyle>
          <a:p>
            <a:pPr>
              <a:defRPr/>
            </a:pPr>
            <a:fld id="{9A52EB12-32F9-044E-92B8-6B84E98D4239}" type="datetimeFigureOut">
              <a:rPr lang="en-US"/>
              <a:pPr>
                <a:defRPr/>
              </a:pPr>
              <a:t>8/17/17</a:t>
            </a:fld>
            <a:endParaRPr lang="en-US"/>
          </a:p>
        </p:txBody>
      </p:sp>
      <p:sp>
        <p:nvSpPr>
          <p:cNvPr id="18" name="Footer Placeholder 5"/>
          <p:cNvSpPr>
            <a:spLocks noGrp="1"/>
          </p:cNvSpPr>
          <p:nvPr>
            <p:ph type="ftr" sz="quarter" idx="12"/>
          </p:nvPr>
        </p:nvSpPr>
        <p:spPr>
          <a:xfrm>
            <a:off x="402168" y="6410326"/>
            <a:ext cx="4779433" cy="366713"/>
          </a:xfrm>
        </p:spPr>
        <p:txBody>
          <a:bodyPr/>
          <a:lstStyle>
            <a:lvl1pPr>
              <a:defRPr/>
            </a:lvl1pPr>
          </a:lstStyle>
          <a:p>
            <a:pPr>
              <a:defRPr/>
            </a:pPr>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27" name="Rectangle 15"/>
          <p:cNvSpPr>
            <a:spLocks noChangeArrowheads="1"/>
          </p:cNvSpPr>
          <p:nvPr/>
        </p:nvSpPr>
        <p:spPr bwMode="white">
          <a:xfrm>
            <a:off x="0" y="1"/>
            <a:ext cx="12192000" cy="1393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28" name="Rectangle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29" name="Rectangle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solidFill>
                  <a:srgbClr val="FFFFFF"/>
                </a:solidFill>
                <a:cs typeface="Arial" charset="0"/>
              </a:defRPr>
            </a:lvl1pPr>
          </a:lstStyle>
          <a:p>
            <a:pPr fontAlgn="base">
              <a:spcBef>
                <a:spcPct val="0"/>
              </a:spcBef>
              <a:spcAft>
                <a:spcPct val="0"/>
              </a:spcAft>
              <a:defRPr/>
            </a:pPr>
            <a:fld id="{6E2E2010-DABD-AB4D-8DF8-AA4DD18A126A}" type="datetimeFigureOut">
              <a:rPr lang="en-US">
                <a:ea typeface="ＭＳ Ｐゴシック" charset="0"/>
              </a:rPr>
              <a:pPr fontAlgn="base">
                <a:spcBef>
                  <a:spcPct val="0"/>
                </a:spcBef>
                <a:spcAft>
                  <a:spcPct val="0"/>
                </a:spcAft>
                <a:defRPr/>
              </a:pPr>
              <a:t>8/17/17</a:t>
            </a:fld>
            <a:endParaRPr lang="en-US">
              <a:ea typeface="ＭＳ Ｐゴシック" charset="0"/>
            </a:endParaRPr>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0" name="Straight Connector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smtClean="0">
                <a:solidFill>
                  <a:srgbClr val="8E7C5C"/>
                </a:solidFill>
                <a:cs typeface="Arial" charset="0"/>
              </a:defRPr>
            </a:lvl1pPr>
          </a:lstStyle>
          <a:p>
            <a:pPr fontAlgn="base">
              <a:spcBef>
                <a:spcPct val="0"/>
              </a:spcBef>
              <a:spcAft>
                <a:spcPct val="0"/>
              </a:spcAft>
              <a:defRPr/>
            </a:pPr>
            <a:fld id="{66382D37-E846-6B4C-A181-5BAF6E3FD4F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8" name="Title Placeholder 21"/>
          <p:cNvSpPr>
            <a:spLocks noGrp="1"/>
          </p:cNvSpPr>
          <p:nvPr>
            <p:ph type="title"/>
          </p:nvPr>
        </p:nvSpPr>
        <p:spPr bwMode="auto">
          <a:xfrm>
            <a:off x="402167" y="228601"/>
            <a:ext cx="11379200" cy="75882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402167" y="1524000"/>
            <a:ext cx="11379200" cy="459898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0678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kern="1200">
          <a:solidFill>
            <a:srgbClr val="8E7C5C"/>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rgbClr val="8E7C5C"/>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3300">
          <a:solidFill>
            <a:srgbClr val="8E7C5C"/>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3300">
          <a:solidFill>
            <a:srgbClr val="8E7C5C"/>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3300">
          <a:solidFill>
            <a:srgbClr val="8E7C5C"/>
          </a:solidFill>
          <a:latin typeface="Georgia" pitchFamily="18" charset="0"/>
          <a:ea typeface="ＭＳ Ｐゴシック" charset="0"/>
          <a:cs typeface="ＭＳ Ｐゴシック" charset="0"/>
        </a:defRPr>
      </a:lvl5pPr>
      <a:lvl6pPr marL="457200" algn="ctr" rtl="0" fontAlgn="base">
        <a:spcBef>
          <a:spcPct val="0"/>
        </a:spcBef>
        <a:spcAft>
          <a:spcPct val="0"/>
        </a:spcAft>
        <a:defRPr sz="3300">
          <a:solidFill>
            <a:srgbClr val="8E7C5C"/>
          </a:solidFill>
          <a:latin typeface="Georgia" pitchFamily="18" charset="0"/>
        </a:defRPr>
      </a:lvl6pPr>
      <a:lvl7pPr marL="914400" algn="ctr" rtl="0" fontAlgn="base">
        <a:spcBef>
          <a:spcPct val="0"/>
        </a:spcBef>
        <a:spcAft>
          <a:spcPct val="0"/>
        </a:spcAft>
        <a:defRPr sz="3300">
          <a:solidFill>
            <a:srgbClr val="8E7C5C"/>
          </a:solidFill>
          <a:latin typeface="Georgia" pitchFamily="18" charset="0"/>
        </a:defRPr>
      </a:lvl7pPr>
      <a:lvl8pPr marL="1371600" algn="ctr" rtl="0" fontAlgn="base">
        <a:spcBef>
          <a:spcPct val="0"/>
        </a:spcBef>
        <a:spcAft>
          <a:spcPct val="0"/>
        </a:spcAft>
        <a:defRPr sz="3300">
          <a:solidFill>
            <a:srgbClr val="8E7C5C"/>
          </a:solidFill>
          <a:latin typeface="Georgia" pitchFamily="18" charset="0"/>
        </a:defRPr>
      </a:lvl8pPr>
      <a:lvl9pPr marL="1828800" algn="ctr" rtl="0" fontAlgn="base">
        <a:spcBef>
          <a:spcPct val="0"/>
        </a:spcBef>
        <a:spcAft>
          <a:spcPct val="0"/>
        </a:spcAft>
        <a:defRPr sz="3300">
          <a:solidFill>
            <a:srgbClr val="8E7C5C"/>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charset="0"/>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charset="0"/>
          <a:cs typeface="+mn-cs"/>
        </a:defRPr>
      </a:lvl2pPr>
      <a:lvl3pPr marL="822325" indent="-228600" algn="l" rtl="0" eaLnBrk="0" fontAlgn="base" hangingPunct="0">
        <a:spcBef>
          <a:spcPct val="20000"/>
        </a:spcBef>
        <a:spcAft>
          <a:spcPct val="0"/>
        </a:spcAft>
        <a:buClr>
          <a:srgbClr val="A28E6A"/>
        </a:buClr>
        <a:buSzPct val="75000"/>
        <a:buFont typeface="Wingdings 2" charset="0"/>
        <a:buChar char=""/>
        <a:defRPr sz="2000" kern="1200">
          <a:solidFill>
            <a:schemeClr val="tx1"/>
          </a:solidFill>
          <a:latin typeface="+mn-lt"/>
          <a:ea typeface="ＭＳ Ｐゴシック" charset="0"/>
          <a:cs typeface="+mn-cs"/>
        </a:defRPr>
      </a:lvl3pPr>
      <a:lvl4pPr marL="1096963" indent="-228600" algn="l" rtl="0" eaLnBrk="0" fontAlgn="base" hangingPunct="0">
        <a:spcBef>
          <a:spcPct val="20000"/>
        </a:spcBef>
        <a:spcAft>
          <a:spcPct val="0"/>
        </a:spcAft>
        <a:buClr>
          <a:srgbClr val="956251"/>
        </a:buClr>
        <a:buSzPct val="70000"/>
        <a:buFont typeface="Wingdings" charset="0"/>
        <a:buChar char=""/>
        <a:defRPr sz="2000" kern="1200">
          <a:solidFill>
            <a:schemeClr val="tx2"/>
          </a:solidFill>
          <a:latin typeface="+mn-lt"/>
          <a:ea typeface="ＭＳ Ｐゴシック" charset="0"/>
          <a:cs typeface="+mn-cs"/>
        </a:defRPr>
      </a:lvl4pPr>
      <a:lvl5pPr marL="1371600" indent="-228600" algn="l" rtl="0" eaLnBrk="0" fontAlgn="base" hangingPunct="0">
        <a:spcBef>
          <a:spcPct val="20000"/>
        </a:spcBef>
        <a:spcAft>
          <a:spcPct val="0"/>
        </a:spcAft>
        <a:buClr>
          <a:srgbClr val="918485"/>
        </a:buClr>
        <a:buChar char="•"/>
        <a:defRPr kern="1200">
          <a:solidFill>
            <a:schemeClr val="tx1"/>
          </a:solidFill>
          <a:latin typeface="+mn-lt"/>
          <a:ea typeface="ＭＳ Ｐゴシック" charset="0"/>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833121"/>
            <a:ext cx="4267200" cy="2215991"/>
          </a:xfrm>
          <a:prstGeom prst="rect">
            <a:avLst/>
          </a:prstGeom>
          <a:solidFill>
            <a:schemeClr val="accent3"/>
          </a:solidFill>
          <a:scene3d>
            <a:camera prst="orthographicFront"/>
            <a:lightRig rig="threePt" dir="t"/>
          </a:scene3d>
          <a:sp3d>
            <a:bevelT/>
          </a:sp3d>
        </p:spPr>
        <p:txBody>
          <a:bodyPr>
            <a:spAutoFit/>
          </a:bodyPr>
          <a:lstStyle/>
          <a:p>
            <a:pPr>
              <a:defRPr/>
            </a:pPr>
            <a:r>
              <a:rPr lang="en-US" sz="4000" i="1" dirty="0">
                <a:solidFill>
                  <a:prstClr val="black"/>
                </a:solidFill>
              </a:rPr>
              <a:t>Lesson 33:  What Does it Mean to Be a Citizen? </a:t>
            </a:r>
          </a:p>
          <a:p>
            <a:pPr>
              <a:defRPr/>
            </a:pPr>
            <a:endParaRPr lang="en-US" dirty="0">
              <a:solidFill>
                <a:prstClr val="black"/>
              </a:solidFill>
            </a:endParaRPr>
          </a:p>
        </p:txBody>
      </p:sp>
      <p:pic>
        <p:nvPicPr>
          <p:cNvPr id="174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1154113"/>
            <a:ext cx="3190875" cy="379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95138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228600"/>
            <a:ext cx="8534400" cy="914400"/>
          </a:xfrm>
        </p:spPr>
        <p:txBody>
          <a:bodyPr>
            <a:normAutofit fontScale="90000"/>
          </a:bodyPr>
          <a:lstStyle/>
          <a:p>
            <a:pPr eaLnBrk="1" fontAlgn="auto" hangingPunct="1">
              <a:spcAft>
                <a:spcPts val="0"/>
              </a:spcAft>
              <a:defRPr/>
            </a:pPr>
            <a:r>
              <a:rPr lang="en-US" dirty="0" smtClean="0">
                <a:ea typeface="+mj-ea"/>
                <a:cs typeface="+mj-cs"/>
              </a:rPr>
              <a:t>How has Citizenship Status of Native Americans Evolved?</a:t>
            </a:r>
            <a:endParaRPr lang="en-US" dirty="0">
              <a:ea typeface="+mj-ea"/>
              <a:cs typeface="+mj-cs"/>
            </a:endParaRPr>
          </a:p>
        </p:txBody>
      </p:sp>
      <p:sp>
        <p:nvSpPr>
          <p:cNvPr id="28674" name="Content Placeholder 2"/>
          <p:cNvSpPr>
            <a:spLocks noGrp="1"/>
          </p:cNvSpPr>
          <p:nvPr>
            <p:ph sz="quarter" idx="1"/>
          </p:nvPr>
        </p:nvSpPr>
        <p:spPr>
          <a:xfrm>
            <a:off x="1825625" y="1527175"/>
            <a:ext cx="8504238" cy="4572000"/>
          </a:xfrm>
        </p:spPr>
        <p:txBody>
          <a:bodyPr/>
          <a:lstStyle/>
          <a:p>
            <a:pPr eaLnBrk="1" hangingPunct="1"/>
            <a:r>
              <a:rPr lang="en-US">
                <a:latin typeface="Georgia" charset="0"/>
              </a:rPr>
              <a:t>Constitution Article I suggests they are          separate, sovereign nations</a:t>
            </a:r>
          </a:p>
          <a:p>
            <a:pPr eaLnBrk="1" hangingPunct="1"/>
            <a:r>
              <a:rPr lang="en-US">
                <a:latin typeface="Georgia" charset="0"/>
              </a:rPr>
              <a:t>1831, Supreme Court changed the interpretation saying they are </a:t>
            </a:r>
            <a:r>
              <a:rPr lang="ja-JP" altLang="en-US">
                <a:latin typeface="Georgia" charset="0"/>
              </a:rPr>
              <a:t>“</a:t>
            </a:r>
            <a:r>
              <a:rPr lang="en-US" altLang="ja-JP">
                <a:latin typeface="Georgia" charset="0"/>
              </a:rPr>
              <a:t>domestic dependent nations</a:t>
            </a:r>
            <a:r>
              <a:rPr lang="ja-JP" altLang="en-US">
                <a:latin typeface="Georgia" charset="0"/>
              </a:rPr>
              <a:t>”</a:t>
            </a:r>
            <a:endParaRPr lang="en-US" altLang="ja-JP">
              <a:latin typeface="Georgia" charset="0"/>
            </a:endParaRPr>
          </a:p>
          <a:p>
            <a:pPr eaLnBrk="1" hangingPunct="1"/>
            <a:r>
              <a:rPr lang="en-US">
                <a:latin typeface="Georgia" charset="0"/>
              </a:rPr>
              <a:t>1924, Indian Citizenship Act made them citizens of the US and states where they reside. </a:t>
            </a:r>
          </a:p>
          <a:p>
            <a:pPr eaLnBrk="1" hangingPunct="1"/>
            <a:r>
              <a:rPr lang="en-US">
                <a:latin typeface="Georgia" charset="0"/>
              </a:rPr>
              <a:t>Indian Civil Rights Act of 1968 includes protecting the </a:t>
            </a:r>
            <a:r>
              <a:rPr lang="ja-JP" altLang="en-US">
                <a:latin typeface="Georgia" charset="0"/>
              </a:rPr>
              <a:t>“</a:t>
            </a:r>
            <a:r>
              <a:rPr lang="en-US" altLang="ja-JP">
                <a:latin typeface="Georgia" charset="0"/>
              </a:rPr>
              <a:t>sovereignty of each tribal government.</a:t>
            </a:r>
            <a:r>
              <a:rPr lang="ja-JP" altLang="en-US">
                <a:latin typeface="Georgia" charset="0"/>
              </a:rPr>
              <a:t>”</a:t>
            </a:r>
            <a:r>
              <a:rPr lang="en-US" altLang="ja-JP">
                <a:latin typeface="Georgia" charset="0"/>
              </a:rPr>
              <a:t> </a:t>
            </a:r>
            <a:endParaRPr lang="en-US">
              <a:latin typeface="Georgia" charset="0"/>
            </a:endParaRP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1" y="609600"/>
            <a:ext cx="1539875" cy="192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42541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a:solidFill>
                  <a:srgbClr val="8E7C5C"/>
                </a:solidFill>
                <a:latin typeface="Georgia" charset="0"/>
              </a:rPr>
              <a:t>What is Dual National Citizenship?</a:t>
            </a:r>
          </a:p>
        </p:txBody>
      </p:sp>
      <p:sp>
        <p:nvSpPr>
          <p:cNvPr id="29698" name="Content Placeholder 2"/>
          <p:cNvSpPr>
            <a:spLocks noGrp="1"/>
          </p:cNvSpPr>
          <p:nvPr>
            <p:ph sz="quarter" idx="1"/>
          </p:nvPr>
        </p:nvSpPr>
        <p:spPr>
          <a:xfrm>
            <a:off x="1828801" y="1524000"/>
            <a:ext cx="3889375" cy="4572000"/>
          </a:xfrm>
        </p:spPr>
        <p:txBody>
          <a:bodyPr/>
          <a:lstStyle/>
          <a:p>
            <a:pPr eaLnBrk="1" hangingPunct="1"/>
            <a:r>
              <a:rPr lang="en-US">
                <a:latin typeface="Georgia" charset="0"/>
              </a:rPr>
              <a:t>Being a citizen of two countries</a:t>
            </a:r>
          </a:p>
          <a:p>
            <a:pPr eaLnBrk="1" hangingPunct="1"/>
            <a:r>
              <a:rPr lang="en-US">
                <a:latin typeface="Georgia" charset="0"/>
              </a:rPr>
              <a:t>Children of American citizens who are born abroad are American</a:t>
            </a:r>
          </a:p>
          <a:p>
            <a:pPr eaLnBrk="1" hangingPunct="1"/>
            <a:r>
              <a:rPr lang="en-US">
                <a:latin typeface="Georgia" charset="0"/>
              </a:rPr>
              <a:t>Dual citizenship for Americans is not currently addressed by law.</a:t>
            </a:r>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71600"/>
            <a:ext cx="3524250" cy="5030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68267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a:solidFill>
                  <a:srgbClr val="8E7C5C"/>
                </a:solidFill>
                <a:latin typeface="Georgia" charset="0"/>
              </a:rPr>
              <a:t>How May US Citizenship be Lost?</a:t>
            </a:r>
          </a:p>
        </p:txBody>
      </p:sp>
      <p:sp>
        <p:nvSpPr>
          <p:cNvPr id="31746" name="Content Placeholder 2"/>
          <p:cNvSpPr>
            <a:spLocks noGrp="1"/>
          </p:cNvSpPr>
          <p:nvPr>
            <p:ph sz="quarter" idx="1"/>
          </p:nvPr>
        </p:nvSpPr>
        <p:spPr>
          <a:xfrm>
            <a:off x="1825625" y="1527175"/>
            <a:ext cx="8504238" cy="4572000"/>
          </a:xfrm>
        </p:spPr>
        <p:txBody>
          <a:bodyPr/>
          <a:lstStyle/>
          <a:p>
            <a:pPr eaLnBrk="1" hangingPunct="1"/>
            <a:r>
              <a:rPr lang="en-US">
                <a:latin typeface="Georgia" charset="0"/>
              </a:rPr>
              <a:t>Supreme Court held that stripping natural-born citizens of their citizenship is cruel and unusual punishment, therefore illegal to do</a:t>
            </a:r>
          </a:p>
          <a:p>
            <a:pPr eaLnBrk="1" hangingPunct="1"/>
            <a:r>
              <a:rPr lang="en-US">
                <a:latin typeface="Georgia" charset="0"/>
              </a:rPr>
              <a:t>Giving up US citizenship is a </a:t>
            </a:r>
            <a:r>
              <a:rPr lang="ja-JP" altLang="en-US">
                <a:latin typeface="Georgia" charset="0"/>
              </a:rPr>
              <a:t>“</a:t>
            </a:r>
            <a:r>
              <a:rPr lang="en-US" altLang="ja-JP">
                <a:latin typeface="Georgia" charset="0"/>
              </a:rPr>
              <a:t>natural and inherent right of the people</a:t>
            </a:r>
            <a:r>
              <a:rPr lang="ja-JP" altLang="en-US">
                <a:latin typeface="Georgia" charset="0"/>
              </a:rPr>
              <a:t>”</a:t>
            </a:r>
            <a:endParaRPr lang="en-US" altLang="ja-JP">
              <a:latin typeface="Georgia" charset="0"/>
            </a:endParaRPr>
          </a:p>
          <a:p>
            <a:pPr eaLnBrk="1" hangingPunct="1"/>
            <a:r>
              <a:rPr lang="en-US">
                <a:latin typeface="Georgia" charset="0"/>
              </a:rPr>
              <a:t>US citizenship may be revoked for:</a:t>
            </a:r>
          </a:p>
          <a:p>
            <a:pPr lvl="1" eaLnBrk="1" hangingPunct="1"/>
            <a:r>
              <a:rPr lang="en-US">
                <a:latin typeface="Georgia" charset="0"/>
              </a:rPr>
              <a:t>Becoming a naturalized citizen elsewhere</a:t>
            </a:r>
          </a:p>
          <a:p>
            <a:pPr lvl="1" eaLnBrk="1" hangingPunct="1"/>
            <a:r>
              <a:rPr lang="en-US">
                <a:latin typeface="Georgia" charset="0"/>
              </a:rPr>
              <a:t>Swearing an oath of allegiance to another country</a:t>
            </a:r>
          </a:p>
          <a:p>
            <a:pPr lvl="1" eaLnBrk="1" hangingPunct="1"/>
            <a:r>
              <a:rPr lang="en-US">
                <a:latin typeface="Georgia" charset="0"/>
              </a:rPr>
              <a:t>Renouncing citizenship formally</a:t>
            </a:r>
          </a:p>
          <a:p>
            <a:pPr lvl="1" eaLnBrk="1" hangingPunct="1"/>
            <a:r>
              <a:rPr lang="en-US">
                <a:latin typeface="Georgia" charset="0"/>
              </a:rPr>
              <a:t>Being convicted of the crime of treason</a:t>
            </a:r>
          </a:p>
          <a:p>
            <a:pPr eaLnBrk="1" hangingPunct="1"/>
            <a:endParaRPr lang="en-US">
              <a:latin typeface="Georgia" charset="0"/>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014" y="5029201"/>
            <a:ext cx="2840037" cy="1719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48333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0" y="228600"/>
            <a:ext cx="6286500" cy="838200"/>
          </a:xfrm>
        </p:spPr>
        <p:txBody>
          <a:bodyPr>
            <a:normAutofit fontScale="90000"/>
          </a:bodyPr>
          <a:lstStyle/>
          <a:p>
            <a:pPr eaLnBrk="1" fontAlgn="auto" hangingPunct="1">
              <a:spcAft>
                <a:spcPts val="0"/>
              </a:spcAft>
              <a:defRPr/>
            </a:pPr>
            <a:r>
              <a:rPr lang="en-US" dirty="0" smtClean="0">
                <a:ea typeface="+mj-ea"/>
                <a:cs typeface="+mj-cs"/>
              </a:rPr>
              <a:t>What are the Rights of Citizens and </a:t>
            </a:r>
            <a:br>
              <a:rPr lang="en-US" dirty="0" smtClean="0">
                <a:ea typeface="+mj-ea"/>
                <a:cs typeface="+mj-cs"/>
              </a:rPr>
            </a:br>
            <a:r>
              <a:rPr lang="en-US" dirty="0" smtClean="0">
                <a:ea typeface="+mj-ea"/>
                <a:cs typeface="+mj-cs"/>
              </a:rPr>
              <a:t>Permanent Residents?</a:t>
            </a:r>
            <a:endParaRPr lang="en-US" dirty="0">
              <a:ea typeface="+mj-ea"/>
              <a:cs typeface="+mj-cs"/>
            </a:endParaRPr>
          </a:p>
        </p:txBody>
      </p:sp>
      <p:sp>
        <p:nvSpPr>
          <p:cNvPr id="32770" name="Content Placeholder 2"/>
          <p:cNvSpPr>
            <a:spLocks noGrp="1"/>
          </p:cNvSpPr>
          <p:nvPr>
            <p:ph sz="quarter" idx="1"/>
          </p:nvPr>
        </p:nvSpPr>
        <p:spPr>
          <a:xfrm>
            <a:off x="1825625" y="1895475"/>
            <a:ext cx="8504238" cy="4203700"/>
          </a:xfrm>
        </p:spPr>
        <p:txBody>
          <a:bodyPr/>
          <a:lstStyle/>
          <a:p>
            <a:pPr eaLnBrk="1" hangingPunct="1"/>
            <a:r>
              <a:rPr lang="en-US">
                <a:latin typeface="Georgia" charset="0"/>
              </a:rPr>
              <a:t>Usually, only citizens can hold public office</a:t>
            </a:r>
          </a:p>
          <a:p>
            <a:pPr lvl="1" eaLnBrk="1" hangingPunct="1"/>
            <a:r>
              <a:rPr lang="en-US">
                <a:latin typeface="Georgia" charset="0"/>
              </a:rPr>
              <a:t>Residency requirements usually accompany citizenship requirements for holding office</a:t>
            </a:r>
          </a:p>
          <a:p>
            <a:pPr lvl="1" eaLnBrk="1" hangingPunct="1"/>
            <a:r>
              <a:rPr lang="en-US">
                <a:latin typeface="Georgia" charset="0"/>
              </a:rPr>
              <a:t>Only the president must be a natural born citizen of the US</a:t>
            </a:r>
          </a:p>
          <a:p>
            <a:pPr eaLnBrk="1" hangingPunct="1"/>
            <a:r>
              <a:rPr lang="en-US">
                <a:latin typeface="Georgia" charset="0"/>
              </a:rPr>
              <a:t>Only citizens can vote</a:t>
            </a:r>
          </a:p>
          <a:p>
            <a:pPr lvl="1" eaLnBrk="1" hangingPunct="1"/>
            <a:r>
              <a:rPr lang="en-US">
                <a:latin typeface="Georgia" charset="0"/>
              </a:rPr>
              <a:t>Territories such as Puerto Rico do not vote in national elections in their territorial homes</a:t>
            </a:r>
          </a:p>
          <a:p>
            <a:pPr lvl="1" eaLnBrk="1" hangingPunct="1"/>
            <a:r>
              <a:rPr lang="en-US">
                <a:latin typeface="Georgia" charset="0"/>
              </a:rPr>
              <a:t>Many states revoke voting rights of convicted felons.</a:t>
            </a:r>
          </a:p>
          <a:p>
            <a:pPr eaLnBrk="1" hangingPunct="1"/>
            <a:r>
              <a:rPr lang="en-US">
                <a:latin typeface="Georgia" charset="0"/>
              </a:rPr>
              <a:t>Most other rights are the same for both</a:t>
            </a:r>
          </a:p>
        </p:txBody>
      </p:sp>
      <p:pic>
        <p:nvPicPr>
          <p:cNvPr id="32771" name="Picture 2" descr="http://ts3.mm.bing.net/images/thumbnail.aspx?q=1253143287146&amp;id=78c78456210b5a8eafacc81bf728f293&amp;url=http%3a%2f%2fwww.messinglawoffices.com%2fdocimages%2frippedoff%2fi-551old77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1"/>
            <a:ext cx="2857500"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71374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228600"/>
            <a:ext cx="8534400" cy="914400"/>
          </a:xfrm>
        </p:spPr>
        <p:txBody>
          <a:bodyPr>
            <a:normAutofit fontScale="90000"/>
          </a:bodyPr>
          <a:lstStyle/>
          <a:p>
            <a:pPr eaLnBrk="1" fontAlgn="auto" hangingPunct="1">
              <a:spcAft>
                <a:spcPts val="0"/>
              </a:spcAft>
              <a:defRPr/>
            </a:pPr>
            <a:r>
              <a:rPr lang="en-US" dirty="0" smtClean="0">
                <a:ea typeface="+mj-ea"/>
                <a:cs typeface="+mj-cs"/>
              </a:rPr>
              <a:t>What are the Responsibilities of Citizens and Resident Aliens?</a:t>
            </a:r>
            <a:endParaRPr lang="en-US" dirty="0">
              <a:ea typeface="+mj-ea"/>
              <a:cs typeface="+mj-cs"/>
            </a:endParaRPr>
          </a:p>
        </p:txBody>
      </p:sp>
      <p:sp>
        <p:nvSpPr>
          <p:cNvPr id="33794" name="Content Placeholder 2"/>
          <p:cNvSpPr>
            <a:spLocks noGrp="1"/>
          </p:cNvSpPr>
          <p:nvPr>
            <p:ph sz="quarter" idx="1"/>
          </p:nvPr>
        </p:nvSpPr>
        <p:spPr>
          <a:xfrm>
            <a:off x="1825625" y="1527175"/>
            <a:ext cx="8504238" cy="4572000"/>
          </a:xfrm>
        </p:spPr>
        <p:txBody>
          <a:bodyPr/>
          <a:lstStyle/>
          <a:p>
            <a:pPr eaLnBrk="1" hangingPunct="1"/>
            <a:r>
              <a:rPr lang="en-US">
                <a:latin typeface="Georgia" charset="0"/>
              </a:rPr>
              <a:t>Everyone has a duty to obey the laws and pay taxes</a:t>
            </a:r>
          </a:p>
          <a:p>
            <a:pPr eaLnBrk="1" hangingPunct="1"/>
            <a:r>
              <a:rPr lang="en-US">
                <a:latin typeface="Georgia" charset="0"/>
              </a:rPr>
              <a:t>Citizens have additional responsibilities:</a:t>
            </a:r>
          </a:p>
          <a:p>
            <a:pPr lvl="1" eaLnBrk="1" hangingPunct="1"/>
            <a:r>
              <a:rPr lang="en-US">
                <a:latin typeface="Georgia" charset="0"/>
              </a:rPr>
              <a:t>Voting</a:t>
            </a:r>
          </a:p>
          <a:p>
            <a:pPr lvl="1" eaLnBrk="1" hangingPunct="1"/>
            <a:r>
              <a:rPr lang="en-US">
                <a:latin typeface="Georgia" charset="0"/>
              </a:rPr>
              <a:t>Serving on juries</a:t>
            </a:r>
          </a:p>
          <a:p>
            <a:pPr lvl="1" eaLnBrk="1" hangingPunct="1"/>
            <a:endParaRPr lang="en-US">
              <a:latin typeface="Georgia" charset="0"/>
            </a:endParaRP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776" y="2971801"/>
            <a:ext cx="4079875" cy="256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3796" name="Picture 4" descr="http://ts4.mm.bing.net/images/thumbnail.aspx?q=1304746988491&amp;id=3b9352aaaa43e4e43b9967f3d60a18ea&amp;url=http%3a%2f%2fus.123rf.com%2f400wm%2f400%2f400%2fkonstantinos%2fkonstantinos0703%2fkonstantinos070300013%2f803363-people-waiting-in-line-to-vo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429000"/>
            <a:ext cx="29718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30818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p:txBody>
          <a:bodyPr/>
          <a:lstStyle/>
          <a:p>
            <a:pPr eaLnBrk="1" hangingPunct="1"/>
            <a:r>
              <a:rPr lang="en-US">
                <a:solidFill>
                  <a:srgbClr val="8E7C5C"/>
                </a:solidFill>
                <a:latin typeface="Georgia" charset="0"/>
              </a:rPr>
              <a:t>Lesson 33 Purpose</a:t>
            </a:r>
          </a:p>
        </p:txBody>
      </p:sp>
      <p:sp>
        <p:nvSpPr>
          <p:cNvPr id="20482" name="Content Placeholder 4"/>
          <p:cNvSpPr>
            <a:spLocks noGrp="1"/>
          </p:cNvSpPr>
          <p:nvPr>
            <p:ph sz="quarter" idx="1"/>
          </p:nvPr>
        </p:nvSpPr>
        <p:spPr>
          <a:xfrm>
            <a:off x="1825625" y="1527175"/>
            <a:ext cx="8504238" cy="4572000"/>
          </a:xfrm>
        </p:spPr>
        <p:txBody>
          <a:bodyPr/>
          <a:lstStyle/>
          <a:p>
            <a:pPr eaLnBrk="1" hangingPunct="1"/>
            <a:r>
              <a:rPr lang="en-US">
                <a:latin typeface="Georgia" charset="0"/>
              </a:rPr>
              <a:t>This lesson discusses citizenship, how ideas about it have changed in the US, naturalization, dual citizenship and responsibilities of citizens and resident aliens. </a:t>
            </a:r>
          </a:p>
          <a:p>
            <a:pPr eaLnBrk="1" hangingPunct="1"/>
            <a:r>
              <a:rPr lang="en-US">
                <a:latin typeface="Georgia" charset="0"/>
              </a:rPr>
              <a:t>Participation in government through the electoral process tacitly gives agreement to be governed by the Constitution. Most people at some point take an oath to support and defend the Constitution—in the military, as a juror, lawyer, teacher, or other way. This lesson discusses these ways.</a:t>
            </a:r>
          </a:p>
        </p:txBody>
      </p:sp>
    </p:spTree>
    <p:extLst>
      <p:ext uri="{BB962C8B-B14F-4D97-AF65-F5344CB8AC3E}">
        <p14:creationId xmlns:p14="http://schemas.microsoft.com/office/powerpoint/2010/main" val="503901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z="3600">
                <a:solidFill>
                  <a:srgbClr val="8E7C5C"/>
                </a:solidFill>
                <a:latin typeface="Georgia" charset="0"/>
              </a:rPr>
              <a:t>Lesson 33 Objectives</a:t>
            </a:r>
          </a:p>
        </p:txBody>
      </p:sp>
      <p:sp>
        <p:nvSpPr>
          <p:cNvPr id="3" name="Content Placeholder 2"/>
          <p:cNvSpPr>
            <a:spLocks noGrp="1"/>
          </p:cNvSpPr>
          <p:nvPr>
            <p:ph sz="quarter" idx="1"/>
          </p:nvPr>
        </p:nvSpPr>
        <p:spPr>
          <a:xfrm>
            <a:off x="1825625" y="1527175"/>
            <a:ext cx="8504238" cy="4572000"/>
          </a:xfrm>
        </p:spPr>
        <p:txBody>
          <a:bodyPr>
            <a:normAutofit fontScale="92500" lnSpcReduction="10000"/>
          </a:bodyPr>
          <a:lstStyle/>
          <a:p>
            <a:pPr marL="274320" indent="-274320" eaLnBrk="1" fontAlgn="auto" hangingPunct="1">
              <a:spcAft>
                <a:spcPts val="0"/>
              </a:spcAft>
              <a:buFont typeface="Wingdings 2"/>
              <a:buChar char=""/>
              <a:defRPr/>
            </a:pPr>
            <a:r>
              <a:rPr lang="en-US" sz="2800" i="1" dirty="0">
                <a:ea typeface="+mn-ea"/>
                <a:cs typeface="+mn-cs"/>
              </a:rPr>
              <a:t>Explain some of the most important </a:t>
            </a:r>
            <a:r>
              <a:rPr lang="en-US" sz="2800" i="1" dirty="0">
                <a:ea typeface="+mn-ea"/>
                <a:cs typeface="+mn-cs"/>
              </a:rPr>
              <a:t>legal </a:t>
            </a:r>
            <a:r>
              <a:rPr lang="en-US" sz="2800" i="1" dirty="0">
                <a:ea typeface="+mn-ea"/>
                <a:cs typeface="+mn-cs"/>
              </a:rPr>
              <a:t>rights and obligations of citizens.</a:t>
            </a:r>
            <a:endParaRPr lang="en-US" sz="2400" dirty="0">
              <a:ea typeface="+mn-ea"/>
              <a:cs typeface="+mn-cs"/>
            </a:endParaRPr>
          </a:p>
          <a:p>
            <a:pPr marL="274320" indent="-274320" eaLnBrk="1" fontAlgn="auto" hangingPunct="1">
              <a:spcAft>
                <a:spcPts val="0"/>
              </a:spcAft>
              <a:buFont typeface="Wingdings 2"/>
              <a:buChar char=""/>
              <a:defRPr/>
            </a:pPr>
            <a:r>
              <a:rPr lang="en-US" sz="2800" i="1" dirty="0">
                <a:ea typeface="+mn-ea"/>
                <a:cs typeface="+mn-cs"/>
              </a:rPr>
              <a:t>Explain some of the most important moral rights and obligations of citizens.</a:t>
            </a:r>
            <a:endParaRPr lang="en-US" sz="2400" dirty="0">
              <a:ea typeface="+mn-ea"/>
              <a:cs typeface="+mn-cs"/>
            </a:endParaRPr>
          </a:p>
          <a:p>
            <a:pPr marL="274320" indent="-274320" eaLnBrk="1" fontAlgn="auto" hangingPunct="1">
              <a:spcAft>
                <a:spcPts val="0"/>
              </a:spcAft>
              <a:buFont typeface="Wingdings 2"/>
              <a:buChar char=""/>
              <a:defRPr/>
            </a:pPr>
            <a:r>
              <a:rPr lang="en-US" sz="2800" i="1" dirty="0">
                <a:ea typeface="+mn-ea"/>
                <a:cs typeface="+mn-cs"/>
              </a:rPr>
              <a:t>Explain the different ways one may become an American citizen.</a:t>
            </a:r>
            <a:endParaRPr lang="en-US" sz="2400" dirty="0">
              <a:ea typeface="+mn-ea"/>
              <a:cs typeface="+mn-cs"/>
            </a:endParaRPr>
          </a:p>
          <a:p>
            <a:pPr marL="274320" indent="-274320" eaLnBrk="1" fontAlgn="auto" hangingPunct="1">
              <a:spcAft>
                <a:spcPts val="0"/>
              </a:spcAft>
              <a:buFont typeface="Wingdings 2"/>
              <a:buChar char=""/>
              <a:defRPr/>
            </a:pPr>
            <a:r>
              <a:rPr lang="en-US" sz="2800" i="1" dirty="0">
                <a:ea typeface="+mn-ea"/>
                <a:cs typeface="+mn-cs"/>
              </a:rPr>
              <a:t>Evaluate, take, and defend positions on </a:t>
            </a:r>
            <a:endParaRPr lang="en-US" sz="2400" dirty="0">
              <a:ea typeface="+mn-ea"/>
              <a:cs typeface="+mn-cs"/>
            </a:endParaRPr>
          </a:p>
          <a:p>
            <a:pPr marL="548640" lvl="1" indent="-274320" eaLnBrk="1" fontAlgn="auto" hangingPunct="1">
              <a:spcAft>
                <a:spcPts val="0"/>
              </a:spcAft>
              <a:buFont typeface="Wingdings"/>
              <a:buChar char=""/>
              <a:defRPr/>
            </a:pPr>
            <a:r>
              <a:rPr lang="en-US" sz="2400" i="1" dirty="0">
                <a:solidFill>
                  <a:schemeClr val="tx1"/>
                </a:solidFill>
                <a:ea typeface="+mn-ea"/>
              </a:rPr>
              <a:t>How American citizenship was defined before the 14</a:t>
            </a:r>
            <a:r>
              <a:rPr lang="en-US" sz="2400" i="1" baseline="30000" dirty="0">
                <a:solidFill>
                  <a:schemeClr val="tx1"/>
                </a:solidFill>
                <a:ea typeface="+mn-ea"/>
              </a:rPr>
              <a:t>th</a:t>
            </a:r>
            <a:r>
              <a:rPr lang="en-US" sz="2400" i="1" dirty="0">
                <a:solidFill>
                  <a:schemeClr val="tx1"/>
                </a:solidFill>
                <a:ea typeface="+mn-ea"/>
              </a:rPr>
              <a:t> and later amendments.</a:t>
            </a:r>
            <a:endParaRPr lang="en-US" sz="2000" dirty="0">
              <a:solidFill>
                <a:schemeClr val="tx1"/>
              </a:solidFill>
              <a:ea typeface="+mn-ea"/>
            </a:endParaRPr>
          </a:p>
          <a:p>
            <a:pPr marL="548640" lvl="1" indent="-274320" eaLnBrk="1" fontAlgn="auto" hangingPunct="1">
              <a:spcAft>
                <a:spcPts val="0"/>
              </a:spcAft>
              <a:buFont typeface="Wingdings"/>
              <a:buChar char=""/>
              <a:defRPr/>
            </a:pPr>
            <a:r>
              <a:rPr lang="en-US" sz="2400" i="1" dirty="0">
                <a:solidFill>
                  <a:schemeClr val="tx1"/>
                </a:solidFill>
                <a:ea typeface="+mn-ea"/>
              </a:rPr>
              <a:t>How the rights and responsibilities of citizens differ from those of naturalized aliens</a:t>
            </a:r>
            <a:endParaRPr lang="en-US" sz="2000" dirty="0">
              <a:solidFill>
                <a:schemeClr val="tx1"/>
              </a:solidFill>
              <a:ea typeface="+mn-ea"/>
            </a:endParaRPr>
          </a:p>
          <a:p>
            <a:pPr marL="274320" indent="-274320" eaLnBrk="1" fontAlgn="auto" hangingPunct="1">
              <a:spcAft>
                <a:spcPts val="0"/>
              </a:spcAft>
              <a:buFont typeface="Wingdings 2"/>
              <a:buChar char=""/>
              <a:defRPr/>
            </a:pPr>
            <a:endParaRPr lang="en-US" dirty="0">
              <a:ea typeface="+mn-ea"/>
              <a:cs typeface="+mn-cs"/>
            </a:endParaRPr>
          </a:p>
        </p:txBody>
      </p:sp>
    </p:spTree>
    <p:extLst>
      <p:ext uri="{BB962C8B-B14F-4D97-AF65-F5344CB8AC3E}">
        <p14:creationId xmlns:p14="http://schemas.microsoft.com/office/powerpoint/2010/main" val="1548658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3200">
                <a:solidFill>
                  <a:srgbClr val="8E7C5C"/>
                </a:solidFill>
                <a:latin typeface="Georgia" charset="0"/>
              </a:rPr>
              <a:t>Lesson 33 Terms &amp; Concepts</a:t>
            </a:r>
            <a:endParaRPr lang="en-US">
              <a:solidFill>
                <a:srgbClr val="8E7C5C"/>
              </a:solidFill>
              <a:latin typeface="Georgia" charset="0"/>
            </a:endParaRPr>
          </a:p>
        </p:txBody>
      </p:sp>
      <p:sp>
        <p:nvSpPr>
          <p:cNvPr id="22530" name="Content Placeholder 2"/>
          <p:cNvSpPr>
            <a:spLocks noGrp="1"/>
          </p:cNvSpPr>
          <p:nvPr>
            <p:ph sz="quarter" idx="1"/>
          </p:nvPr>
        </p:nvSpPr>
        <p:spPr>
          <a:xfrm>
            <a:off x="1676400" y="1527176"/>
            <a:ext cx="8991600" cy="4949825"/>
          </a:xfrm>
        </p:spPr>
        <p:txBody>
          <a:bodyPr/>
          <a:lstStyle/>
          <a:p>
            <a:pPr eaLnBrk="1" hangingPunct="1">
              <a:lnSpc>
                <a:spcPct val="90000"/>
              </a:lnSpc>
            </a:pPr>
            <a:r>
              <a:rPr lang="en-US" sz="2500" b="1">
                <a:latin typeface="Georgia" charset="0"/>
              </a:rPr>
              <a:t>Alien </a:t>
            </a:r>
            <a:endParaRPr lang="en-US" sz="2500">
              <a:latin typeface="Georgia" charset="0"/>
            </a:endParaRPr>
          </a:p>
          <a:p>
            <a:pPr lvl="1" eaLnBrk="1" hangingPunct="1">
              <a:lnSpc>
                <a:spcPct val="90000"/>
              </a:lnSpc>
            </a:pPr>
            <a:r>
              <a:rPr lang="en-US" sz="2000">
                <a:latin typeface="Georgia" charset="0"/>
              </a:rPr>
              <a:t>A person not living in the country of his/her citizenship; foreign-born resident  </a:t>
            </a:r>
          </a:p>
          <a:p>
            <a:pPr lvl="1" eaLnBrk="1" hangingPunct="1">
              <a:lnSpc>
                <a:spcPct val="90000"/>
              </a:lnSpc>
              <a:buFont typeface="Wingdings" charset="0"/>
              <a:buNone/>
            </a:pPr>
            <a:endParaRPr lang="en-US" sz="2000">
              <a:latin typeface="Georgia" charset="0"/>
            </a:endParaRPr>
          </a:p>
          <a:p>
            <a:pPr eaLnBrk="1" hangingPunct="1">
              <a:lnSpc>
                <a:spcPct val="90000"/>
              </a:lnSpc>
            </a:pPr>
            <a:r>
              <a:rPr lang="en-US" sz="2500" b="1">
                <a:latin typeface="Georgia" charset="0"/>
              </a:rPr>
              <a:t>Citizen</a:t>
            </a:r>
          </a:p>
          <a:p>
            <a:pPr lvl="1" eaLnBrk="1" hangingPunct="1">
              <a:lnSpc>
                <a:spcPct val="90000"/>
              </a:lnSpc>
            </a:pPr>
            <a:r>
              <a:rPr lang="en-US" sz="2000">
                <a:latin typeface="Georgia" charset="0"/>
              </a:rPr>
              <a:t>Legal member of a nation, country, or other organized, self-governing political community, such as a state</a:t>
            </a:r>
          </a:p>
          <a:p>
            <a:pPr lvl="1" eaLnBrk="1" hangingPunct="1">
              <a:lnSpc>
                <a:spcPct val="90000"/>
              </a:lnSpc>
              <a:buFont typeface="Wingdings" charset="0"/>
              <a:buNone/>
            </a:pPr>
            <a:endParaRPr lang="en-US" sz="2000">
              <a:latin typeface="Georgia" charset="0"/>
            </a:endParaRPr>
          </a:p>
          <a:p>
            <a:pPr eaLnBrk="1" hangingPunct="1">
              <a:lnSpc>
                <a:spcPct val="90000"/>
              </a:lnSpc>
            </a:pPr>
            <a:r>
              <a:rPr lang="en-US" sz="2500" b="1">
                <a:latin typeface="Georgia" charset="0"/>
              </a:rPr>
              <a:t>Denaturalization</a:t>
            </a:r>
            <a:r>
              <a:rPr lang="en-US" sz="2500">
                <a:latin typeface="Georgia" charset="0"/>
              </a:rPr>
              <a:t> </a:t>
            </a:r>
          </a:p>
          <a:p>
            <a:pPr lvl="1" eaLnBrk="1" hangingPunct="1">
              <a:lnSpc>
                <a:spcPct val="90000"/>
              </a:lnSpc>
            </a:pPr>
            <a:r>
              <a:rPr lang="en-US" sz="2000">
                <a:latin typeface="Georgia" charset="0"/>
              </a:rPr>
              <a:t>To lose or renounce one</a:t>
            </a:r>
            <a:r>
              <a:rPr lang="ja-JP" altLang="en-US" sz="2000">
                <a:latin typeface="Georgia" charset="0"/>
              </a:rPr>
              <a:t>’</a:t>
            </a:r>
            <a:r>
              <a:rPr lang="en-US" altLang="ja-JP" sz="2000">
                <a:latin typeface="Georgia" charset="0"/>
              </a:rPr>
              <a:t>s citizenship; a legal process</a:t>
            </a:r>
          </a:p>
          <a:p>
            <a:pPr lvl="1" eaLnBrk="1" hangingPunct="1">
              <a:lnSpc>
                <a:spcPct val="90000"/>
              </a:lnSpc>
              <a:buFont typeface="Wingdings" charset="0"/>
              <a:buNone/>
            </a:pPr>
            <a:endParaRPr lang="en-US" sz="2000">
              <a:latin typeface="Georgia" charset="0"/>
            </a:endParaRPr>
          </a:p>
          <a:p>
            <a:pPr eaLnBrk="1" hangingPunct="1">
              <a:lnSpc>
                <a:spcPct val="90000"/>
              </a:lnSpc>
            </a:pPr>
            <a:r>
              <a:rPr lang="en-US" sz="2500" b="1">
                <a:latin typeface="Georgia" charset="0"/>
              </a:rPr>
              <a:t>Dual national citizenship</a:t>
            </a:r>
            <a:endParaRPr lang="en-US" sz="2500">
              <a:latin typeface="Georgia" charset="0"/>
            </a:endParaRPr>
          </a:p>
          <a:p>
            <a:pPr lvl="1" eaLnBrk="1" hangingPunct="1">
              <a:lnSpc>
                <a:spcPct val="90000"/>
              </a:lnSpc>
            </a:pPr>
            <a:r>
              <a:rPr lang="en-US" sz="2000">
                <a:latin typeface="Georgia" charset="0"/>
              </a:rPr>
              <a:t>To be a legal citizen of two or more countries at the same time</a:t>
            </a:r>
          </a:p>
        </p:txBody>
      </p:sp>
    </p:spTree>
    <p:extLst>
      <p:ext uri="{BB962C8B-B14F-4D97-AF65-F5344CB8AC3E}">
        <p14:creationId xmlns:p14="http://schemas.microsoft.com/office/powerpoint/2010/main" val="801859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z="3600">
                <a:solidFill>
                  <a:srgbClr val="8E7C5C"/>
                </a:solidFill>
                <a:latin typeface="Georgia" charset="0"/>
              </a:rPr>
              <a:t>Lesson 33 Terms &amp; Concepts</a:t>
            </a:r>
            <a:endParaRPr lang="en-US">
              <a:solidFill>
                <a:srgbClr val="8E7C5C"/>
              </a:solidFill>
              <a:latin typeface="Georgia" charset="0"/>
            </a:endParaRPr>
          </a:p>
        </p:txBody>
      </p:sp>
      <p:sp>
        <p:nvSpPr>
          <p:cNvPr id="23554" name="Content Placeholder 2"/>
          <p:cNvSpPr>
            <a:spLocks noGrp="1"/>
          </p:cNvSpPr>
          <p:nvPr>
            <p:ph sz="quarter" idx="1"/>
          </p:nvPr>
        </p:nvSpPr>
        <p:spPr>
          <a:xfrm>
            <a:off x="1752600" y="1527176"/>
            <a:ext cx="8763000" cy="4873625"/>
          </a:xfrm>
        </p:spPr>
        <p:txBody>
          <a:bodyPr/>
          <a:lstStyle/>
          <a:p>
            <a:pPr eaLnBrk="1" hangingPunct="1">
              <a:lnSpc>
                <a:spcPct val="80000"/>
              </a:lnSpc>
            </a:pPr>
            <a:r>
              <a:rPr lang="en-US" sz="2300" b="1">
                <a:latin typeface="Georgia" charset="0"/>
              </a:rPr>
              <a:t>Enlightened self-interest</a:t>
            </a:r>
            <a:endParaRPr lang="en-US" sz="2300">
              <a:latin typeface="Georgia" charset="0"/>
            </a:endParaRPr>
          </a:p>
          <a:p>
            <a:pPr lvl="1" eaLnBrk="1" hangingPunct="1">
              <a:lnSpc>
                <a:spcPct val="80000"/>
              </a:lnSpc>
            </a:pPr>
            <a:r>
              <a:rPr lang="en-US" sz="1900">
                <a:latin typeface="Georgia" charset="0"/>
              </a:rPr>
              <a:t>Philosophy of ethics stating people who act to further interests of others ultimately serve their own self-interest</a:t>
            </a:r>
          </a:p>
          <a:p>
            <a:pPr eaLnBrk="1" hangingPunct="1">
              <a:lnSpc>
                <a:spcPct val="80000"/>
              </a:lnSpc>
            </a:pPr>
            <a:r>
              <a:rPr lang="en-US" sz="2300" b="1">
                <a:latin typeface="Georgia" charset="0"/>
              </a:rPr>
              <a:t>E pluribus unum</a:t>
            </a:r>
            <a:r>
              <a:rPr lang="en-US" sz="2300">
                <a:latin typeface="Georgia" charset="0"/>
              </a:rPr>
              <a:t> </a:t>
            </a:r>
          </a:p>
          <a:p>
            <a:pPr lvl="1" eaLnBrk="1" hangingPunct="1">
              <a:lnSpc>
                <a:spcPct val="80000"/>
              </a:lnSpc>
            </a:pPr>
            <a:r>
              <a:rPr lang="en-US" sz="1900">
                <a:latin typeface="Georgia" charset="0"/>
              </a:rPr>
              <a:t>Latin: Out of many, one  </a:t>
            </a:r>
          </a:p>
          <a:p>
            <a:pPr eaLnBrk="1" hangingPunct="1">
              <a:lnSpc>
                <a:spcPct val="80000"/>
              </a:lnSpc>
            </a:pPr>
            <a:r>
              <a:rPr lang="en-US" sz="2300" b="1">
                <a:latin typeface="Georgia" charset="0"/>
              </a:rPr>
              <a:t>Jus sanguinis</a:t>
            </a:r>
            <a:endParaRPr lang="en-US" sz="2300">
              <a:latin typeface="Georgia" charset="0"/>
            </a:endParaRPr>
          </a:p>
          <a:p>
            <a:pPr lvl="1" eaLnBrk="1" hangingPunct="1">
              <a:lnSpc>
                <a:spcPct val="80000"/>
              </a:lnSpc>
            </a:pPr>
            <a:r>
              <a:rPr lang="en-US" sz="1900">
                <a:latin typeface="Georgia" charset="0"/>
              </a:rPr>
              <a:t>Right by which nationality or citizenship can be recognized to any individual born to a parent who is a national or citizen of that state</a:t>
            </a:r>
          </a:p>
          <a:p>
            <a:pPr eaLnBrk="1" hangingPunct="1">
              <a:lnSpc>
                <a:spcPct val="80000"/>
              </a:lnSpc>
            </a:pPr>
            <a:r>
              <a:rPr lang="en-US" sz="2300" b="1">
                <a:latin typeface="Georgia" charset="0"/>
              </a:rPr>
              <a:t>Jus soli</a:t>
            </a:r>
            <a:r>
              <a:rPr lang="en-US" sz="2300">
                <a:latin typeface="Georgia" charset="0"/>
              </a:rPr>
              <a:t> </a:t>
            </a:r>
          </a:p>
          <a:p>
            <a:pPr lvl="1" eaLnBrk="1" hangingPunct="1">
              <a:lnSpc>
                <a:spcPct val="80000"/>
              </a:lnSpc>
            </a:pPr>
            <a:r>
              <a:rPr lang="en-US" sz="1900">
                <a:latin typeface="Georgia" charset="0"/>
              </a:rPr>
              <a:t>  Right by which nationality or citizenship can be recognized to any individual born in the territory of the related state</a:t>
            </a:r>
          </a:p>
          <a:p>
            <a:pPr eaLnBrk="1" hangingPunct="1">
              <a:lnSpc>
                <a:spcPct val="80000"/>
              </a:lnSpc>
            </a:pPr>
            <a:r>
              <a:rPr lang="en-US" sz="2300" b="1">
                <a:latin typeface="Georgia" charset="0"/>
              </a:rPr>
              <a:t>Naturalization </a:t>
            </a:r>
            <a:r>
              <a:rPr lang="en-US" sz="2300">
                <a:latin typeface="Georgia" charset="0"/>
              </a:rPr>
              <a:t> </a:t>
            </a:r>
          </a:p>
          <a:p>
            <a:pPr lvl="1" eaLnBrk="1" hangingPunct="1">
              <a:lnSpc>
                <a:spcPct val="80000"/>
              </a:lnSpc>
            </a:pPr>
            <a:r>
              <a:rPr lang="en-US" sz="1900">
                <a:latin typeface="Georgia" charset="0"/>
              </a:rPr>
              <a:t>To be come a citizen of a country not of one</a:t>
            </a:r>
            <a:r>
              <a:rPr lang="ja-JP" altLang="en-US" sz="1900">
                <a:latin typeface="Georgia" charset="0"/>
              </a:rPr>
              <a:t>’</a:t>
            </a:r>
            <a:r>
              <a:rPr lang="en-US" altLang="ja-JP" sz="1900">
                <a:latin typeface="Georgia" charset="0"/>
              </a:rPr>
              <a:t>s birth, legal process</a:t>
            </a:r>
          </a:p>
          <a:p>
            <a:pPr eaLnBrk="1" hangingPunct="1">
              <a:lnSpc>
                <a:spcPct val="80000"/>
              </a:lnSpc>
            </a:pPr>
            <a:r>
              <a:rPr lang="en-US" sz="2300" b="1">
                <a:latin typeface="Georgia" charset="0"/>
              </a:rPr>
              <a:t>Resident Alien</a:t>
            </a:r>
            <a:endParaRPr lang="en-US" sz="2300">
              <a:latin typeface="Georgia" charset="0"/>
            </a:endParaRPr>
          </a:p>
          <a:p>
            <a:pPr lvl="1" eaLnBrk="1" hangingPunct="1">
              <a:lnSpc>
                <a:spcPct val="80000"/>
              </a:lnSpc>
            </a:pPr>
            <a:r>
              <a:rPr lang="en-US" sz="1900">
                <a:latin typeface="Georgia" charset="0"/>
              </a:rPr>
              <a:t>A noncitizen who lives in a country legally not of one</a:t>
            </a:r>
            <a:r>
              <a:rPr lang="ja-JP" altLang="en-US" sz="1900">
                <a:latin typeface="Georgia" charset="0"/>
              </a:rPr>
              <a:t>’</a:t>
            </a:r>
            <a:r>
              <a:rPr lang="en-US" altLang="ja-JP" sz="1900">
                <a:latin typeface="Georgia" charset="0"/>
              </a:rPr>
              <a:t>s birth</a:t>
            </a:r>
            <a:endParaRPr lang="en-US" sz="1900">
              <a:latin typeface="Georgia" charset="0"/>
            </a:endParaRPr>
          </a:p>
        </p:txBody>
      </p:sp>
    </p:spTree>
    <p:extLst>
      <p:ext uri="{BB962C8B-B14F-4D97-AF65-F5344CB8AC3E}">
        <p14:creationId xmlns:p14="http://schemas.microsoft.com/office/powerpoint/2010/main" val="1400546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ea typeface="+mj-ea"/>
                <a:cs typeface="+mj-cs"/>
              </a:rPr>
              <a:t>How have Americans Thought of Citizenship?</a:t>
            </a:r>
            <a:endParaRPr lang="en-US" dirty="0">
              <a:ea typeface="+mj-ea"/>
              <a:cs typeface="+mj-cs"/>
            </a:endParaRPr>
          </a:p>
        </p:txBody>
      </p:sp>
      <p:sp>
        <p:nvSpPr>
          <p:cNvPr id="24578" name="Content Placeholder 2"/>
          <p:cNvSpPr>
            <a:spLocks noGrp="1"/>
          </p:cNvSpPr>
          <p:nvPr>
            <p:ph sz="quarter" idx="1"/>
          </p:nvPr>
        </p:nvSpPr>
        <p:spPr>
          <a:xfrm>
            <a:off x="1825626" y="1527176"/>
            <a:ext cx="8461375" cy="5178425"/>
          </a:xfrm>
        </p:spPr>
        <p:txBody>
          <a:bodyPr/>
          <a:lstStyle/>
          <a:p>
            <a:pPr eaLnBrk="1" hangingPunct="1"/>
            <a:r>
              <a:rPr lang="en-US">
                <a:latin typeface="Georgia" charset="0"/>
              </a:rPr>
              <a:t>Commonwealths: a self-governing community in which members are expected to serve the good of all. </a:t>
            </a:r>
          </a:p>
          <a:p>
            <a:pPr eaLnBrk="1" hangingPunct="1"/>
            <a:r>
              <a:rPr lang="en-US">
                <a:latin typeface="Georgia" charset="0"/>
              </a:rPr>
              <a:t>The Founders counted on citizens as self-sufficient individuals capable of meeting most of their own needs and would thrive in a system of limited government</a:t>
            </a: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1" y="3886200"/>
            <a:ext cx="3578225"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2317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228600"/>
            <a:ext cx="8534400" cy="914400"/>
          </a:xfrm>
        </p:spPr>
        <p:txBody>
          <a:bodyPr>
            <a:normAutofit fontScale="90000"/>
          </a:bodyPr>
          <a:lstStyle/>
          <a:p>
            <a:pPr eaLnBrk="1" fontAlgn="auto" hangingPunct="1">
              <a:spcAft>
                <a:spcPts val="0"/>
              </a:spcAft>
              <a:defRPr/>
            </a:pPr>
            <a:r>
              <a:rPr lang="en-US" dirty="0" smtClean="0">
                <a:ea typeface="+mj-ea"/>
                <a:cs typeface="+mj-cs"/>
              </a:rPr>
              <a:t>How did </a:t>
            </a:r>
            <a:r>
              <a:rPr lang="en-US" dirty="0" err="1" smtClean="0">
                <a:ea typeface="+mj-ea"/>
                <a:cs typeface="+mj-cs"/>
              </a:rPr>
              <a:t>deTocqueville</a:t>
            </a:r>
            <a:r>
              <a:rPr lang="en-US" dirty="0" smtClean="0">
                <a:ea typeface="+mj-ea"/>
                <a:cs typeface="+mj-cs"/>
              </a:rPr>
              <a:t> Connect Good Citizenship with Self-Interest in the United States?</a:t>
            </a:r>
            <a:endParaRPr lang="en-US" dirty="0">
              <a:ea typeface="+mj-ea"/>
              <a:cs typeface="+mj-cs"/>
            </a:endParaRPr>
          </a:p>
        </p:txBody>
      </p:sp>
      <p:sp>
        <p:nvSpPr>
          <p:cNvPr id="3" name="Content Placeholder 2"/>
          <p:cNvSpPr>
            <a:spLocks noGrp="1"/>
          </p:cNvSpPr>
          <p:nvPr>
            <p:ph sz="quarter" idx="1"/>
          </p:nvPr>
        </p:nvSpPr>
        <p:spPr>
          <a:xfrm>
            <a:off x="1825626" y="1527176"/>
            <a:ext cx="4194175" cy="4873625"/>
          </a:xfrm>
        </p:spPr>
        <p:txBody>
          <a:bodyPr>
            <a:normAutofit fontScale="85000" lnSpcReduction="20000"/>
          </a:bodyPr>
          <a:lstStyle/>
          <a:p>
            <a:pPr marL="274320" indent="-274320" eaLnBrk="1" fontAlgn="auto" hangingPunct="1">
              <a:spcAft>
                <a:spcPts val="0"/>
              </a:spcAft>
              <a:buFont typeface="Wingdings 2"/>
              <a:buChar char=""/>
              <a:defRPr/>
            </a:pPr>
            <a:r>
              <a:rPr lang="en-US" i="1" dirty="0" smtClean="0">
                <a:ea typeface="+mn-ea"/>
                <a:cs typeface="+mn-cs"/>
              </a:rPr>
              <a:t>Democracy in America</a:t>
            </a:r>
          </a:p>
          <a:p>
            <a:pPr marL="274320" indent="-274320" eaLnBrk="1" fontAlgn="auto" hangingPunct="1">
              <a:spcAft>
                <a:spcPts val="0"/>
              </a:spcAft>
              <a:buFont typeface="Wingdings 2"/>
              <a:buChar char=""/>
              <a:defRPr/>
            </a:pPr>
            <a:r>
              <a:rPr lang="en-US" dirty="0" smtClean="0">
                <a:ea typeface="+mn-ea"/>
                <a:cs typeface="+mn-cs"/>
              </a:rPr>
              <a:t>While impressed with equality of opportunity in American society</a:t>
            </a:r>
          </a:p>
          <a:p>
            <a:pPr marL="274320" indent="-274320" eaLnBrk="1" fontAlgn="auto" hangingPunct="1">
              <a:spcAft>
                <a:spcPts val="0"/>
              </a:spcAft>
              <a:buFont typeface="Wingdings 2"/>
              <a:buChar char=""/>
              <a:defRPr/>
            </a:pPr>
            <a:r>
              <a:rPr lang="en-US" dirty="0" smtClean="0">
                <a:ea typeface="+mn-ea"/>
                <a:cs typeface="+mn-cs"/>
              </a:rPr>
              <a:t>Wondered how a society so devoted to materialism and pursuit of individual self-interest could produce civic spirit needed for self-government</a:t>
            </a:r>
          </a:p>
          <a:p>
            <a:pPr marL="274320" indent="-274320" eaLnBrk="1" fontAlgn="auto" hangingPunct="1">
              <a:spcAft>
                <a:spcPts val="0"/>
              </a:spcAft>
              <a:buFont typeface="Wingdings 2"/>
              <a:buChar char=""/>
              <a:defRPr/>
            </a:pPr>
            <a:r>
              <a:rPr lang="en-US" dirty="0" smtClean="0">
                <a:ea typeface="+mn-ea"/>
                <a:cs typeface="+mn-cs"/>
              </a:rPr>
              <a:t>He argued they found a way to bridge the gap between classical republican virtue and natural rights self-interest</a:t>
            </a:r>
          </a:p>
          <a:p>
            <a:pPr marL="274320" indent="-274320" eaLnBrk="1" fontAlgn="auto" hangingPunct="1">
              <a:spcAft>
                <a:spcPts val="0"/>
              </a:spcAft>
              <a:buFont typeface="Wingdings 2"/>
              <a:buChar char=""/>
              <a:defRPr/>
            </a:pPr>
            <a:r>
              <a:rPr lang="en-US" dirty="0" smtClean="0">
                <a:ea typeface="+mn-ea"/>
                <a:cs typeface="+mn-cs"/>
              </a:rPr>
              <a:t>Quote on 245</a:t>
            </a:r>
          </a:p>
          <a:p>
            <a:pPr marL="274320" indent="-274320" eaLnBrk="1" fontAlgn="auto" hangingPunct="1">
              <a:spcAft>
                <a:spcPts val="0"/>
              </a:spcAft>
              <a:buFont typeface="Wingdings 2"/>
              <a:buChar char=""/>
              <a:defRPr/>
            </a:pPr>
            <a:endParaRPr lang="en-US" i="1" dirty="0" smtClean="0">
              <a:ea typeface="+mn-ea"/>
              <a:cs typeface="+mn-cs"/>
            </a:endParaRPr>
          </a:p>
        </p:txBody>
      </p:sp>
      <p:pic>
        <p:nvPicPr>
          <p:cNvPr id="235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525" y="2133600"/>
            <a:ext cx="4535488"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49088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1"/>
            <a:ext cx="8534400" cy="758825"/>
          </a:xfrm>
        </p:spPr>
        <p:txBody>
          <a:bodyPr>
            <a:normAutofit fontScale="90000"/>
          </a:bodyPr>
          <a:lstStyle/>
          <a:p>
            <a:pPr eaLnBrk="1" fontAlgn="auto" hangingPunct="1">
              <a:spcAft>
                <a:spcPts val="0"/>
              </a:spcAft>
              <a:defRPr/>
            </a:pPr>
            <a:r>
              <a:rPr lang="en-US" dirty="0" smtClean="0">
                <a:ea typeface="+mj-ea"/>
                <a:cs typeface="+mj-cs"/>
              </a:rPr>
              <a:t>How Have Ideas about Citizenship Changed in the United States?</a:t>
            </a:r>
            <a:endParaRPr lang="en-US" dirty="0">
              <a:ea typeface="+mj-ea"/>
              <a:cs typeface="+mj-cs"/>
            </a:endParaRPr>
          </a:p>
        </p:txBody>
      </p:sp>
      <p:sp>
        <p:nvSpPr>
          <p:cNvPr id="26626" name="Content Placeholder 2"/>
          <p:cNvSpPr>
            <a:spLocks noGrp="1"/>
          </p:cNvSpPr>
          <p:nvPr>
            <p:ph sz="quarter" idx="1"/>
          </p:nvPr>
        </p:nvSpPr>
        <p:spPr>
          <a:xfrm>
            <a:off x="1825626" y="1527176"/>
            <a:ext cx="4651375" cy="4645025"/>
          </a:xfrm>
        </p:spPr>
        <p:txBody>
          <a:bodyPr/>
          <a:lstStyle/>
          <a:p>
            <a:pPr eaLnBrk="1" hangingPunct="1"/>
            <a:r>
              <a:rPr lang="en-US" sz="2500">
                <a:latin typeface="Georgia" charset="0"/>
              </a:rPr>
              <a:t>From British subjects to colonial citizens</a:t>
            </a:r>
          </a:p>
          <a:p>
            <a:pPr eaLnBrk="1" hangingPunct="1"/>
            <a:r>
              <a:rPr lang="en-US" sz="2500">
                <a:latin typeface="Georgia" charset="0"/>
              </a:rPr>
              <a:t>To a particular state and eventually to the </a:t>
            </a:r>
            <a:r>
              <a:rPr lang="ja-JP" altLang="en-US" sz="2500">
                <a:latin typeface="Georgia" charset="0"/>
              </a:rPr>
              <a:t>“</a:t>
            </a:r>
            <a:r>
              <a:rPr lang="en-US" altLang="ja-JP" sz="2500">
                <a:latin typeface="Georgia" charset="0"/>
              </a:rPr>
              <a:t>united</a:t>
            </a:r>
            <a:r>
              <a:rPr lang="ja-JP" altLang="en-US" sz="2500">
                <a:latin typeface="Georgia" charset="0"/>
              </a:rPr>
              <a:t>”</a:t>
            </a:r>
            <a:r>
              <a:rPr lang="en-US" altLang="ja-JP" sz="2500">
                <a:latin typeface="Georgia" charset="0"/>
              </a:rPr>
              <a:t> states</a:t>
            </a:r>
          </a:p>
          <a:p>
            <a:pPr eaLnBrk="1" hangingPunct="1"/>
            <a:r>
              <a:rPr lang="en-US" sz="2500">
                <a:latin typeface="Georgia" charset="0"/>
              </a:rPr>
              <a:t>Philadelphia Convention delegates left citizenship issue to the states; 1787 Constitution, then the Articles of Confederation 1781-1788 continued to do so</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447800"/>
            <a:ext cx="35052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70631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228600"/>
            <a:ext cx="8534400" cy="838200"/>
          </a:xfrm>
        </p:spPr>
        <p:txBody>
          <a:bodyPr>
            <a:normAutofit fontScale="90000"/>
          </a:bodyPr>
          <a:lstStyle/>
          <a:p>
            <a:pPr eaLnBrk="1" fontAlgn="auto" hangingPunct="1">
              <a:spcAft>
                <a:spcPts val="0"/>
              </a:spcAft>
              <a:defRPr/>
            </a:pPr>
            <a:r>
              <a:rPr lang="en-US" dirty="0" smtClean="0">
                <a:ea typeface="+mj-ea"/>
                <a:cs typeface="+mj-cs"/>
              </a:rPr>
              <a:t>Who are Naturalized Citizens and What Should be the Criteria for Naturalization?</a:t>
            </a:r>
            <a:endParaRPr lang="en-US" dirty="0">
              <a:ea typeface="+mj-ea"/>
              <a:cs typeface="+mj-cs"/>
            </a:endParaRPr>
          </a:p>
        </p:txBody>
      </p:sp>
      <p:sp>
        <p:nvSpPr>
          <p:cNvPr id="3" name="Content Placeholder 2"/>
          <p:cNvSpPr>
            <a:spLocks noGrp="1"/>
          </p:cNvSpPr>
          <p:nvPr>
            <p:ph sz="quarter" idx="1"/>
          </p:nvPr>
        </p:nvSpPr>
        <p:spPr>
          <a:xfrm>
            <a:off x="1825625" y="1527176"/>
            <a:ext cx="8504238" cy="5026025"/>
          </a:xfrm>
        </p:spPr>
        <p:txBody>
          <a:bodyPr>
            <a:normAutofit fontScale="92500"/>
          </a:bodyPr>
          <a:lstStyle/>
          <a:p>
            <a:pPr marL="274320" indent="-274320" eaLnBrk="1" fontAlgn="auto" hangingPunct="1">
              <a:spcAft>
                <a:spcPts val="0"/>
              </a:spcAft>
              <a:buFont typeface="Wingdings 2"/>
              <a:buChar char=""/>
              <a:defRPr/>
            </a:pPr>
            <a:r>
              <a:rPr lang="en-US" dirty="0" smtClean="0">
                <a:ea typeface="+mn-ea"/>
                <a:cs typeface="+mn-cs"/>
              </a:rPr>
              <a:t>Naturalization is a legal process to become a US citizen. </a:t>
            </a:r>
          </a:p>
          <a:p>
            <a:pPr marL="274320" indent="-274320" eaLnBrk="1" fontAlgn="auto" hangingPunct="1">
              <a:spcAft>
                <a:spcPts val="0"/>
              </a:spcAft>
              <a:buFont typeface="Wingdings 2"/>
              <a:buChar char=""/>
              <a:defRPr/>
            </a:pPr>
            <a:r>
              <a:rPr lang="en-US" dirty="0" smtClean="0">
                <a:ea typeface="+mn-ea"/>
                <a:cs typeface="+mn-cs"/>
              </a:rPr>
              <a:t>It can be granted to individuals or entire populations by statute or treaty.</a:t>
            </a:r>
          </a:p>
          <a:p>
            <a:pPr marL="274320" indent="-274320" eaLnBrk="1" fontAlgn="auto" hangingPunct="1">
              <a:spcAft>
                <a:spcPts val="0"/>
              </a:spcAft>
              <a:buFont typeface="Wingdings 2"/>
              <a:buChar char=""/>
              <a:defRPr/>
            </a:pPr>
            <a:r>
              <a:rPr lang="en-US" dirty="0" smtClean="0">
                <a:ea typeface="+mn-ea"/>
                <a:cs typeface="+mn-cs"/>
              </a:rPr>
              <a:t>It is tied to immigration policy</a:t>
            </a:r>
          </a:p>
          <a:p>
            <a:pPr marL="274320" indent="-274320" eaLnBrk="1" fontAlgn="auto" hangingPunct="1">
              <a:spcAft>
                <a:spcPts val="0"/>
              </a:spcAft>
              <a:buFont typeface="Wingdings 2"/>
              <a:buChar char=""/>
              <a:defRPr/>
            </a:pPr>
            <a:r>
              <a:rPr lang="en-US" dirty="0" smtClean="0">
                <a:ea typeface="+mn-ea"/>
                <a:cs typeface="+mn-cs"/>
              </a:rPr>
              <a:t>Only lawfully admitted aliens can become citizens</a:t>
            </a:r>
          </a:p>
          <a:p>
            <a:pPr marL="548640" lvl="1" indent="-274320" eaLnBrk="1" fontAlgn="auto" hangingPunct="1">
              <a:spcAft>
                <a:spcPts val="0"/>
              </a:spcAft>
              <a:buFont typeface="Wingdings"/>
              <a:buChar char=""/>
              <a:defRPr/>
            </a:pPr>
            <a:r>
              <a:rPr lang="en-US" dirty="0" smtClean="0">
                <a:ea typeface="+mn-ea"/>
              </a:rPr>
              <a:t>At least 18 years old</a:t>
            </a:r>
          </a:p>
          <a:p>
            <a:pPr marL="548640" lvl="1" indent="-274320" eaLnBrk="1" fontAlgn="auto" hangingPunct="1">
              <a:spcAft>
                <a:spcPts val="0"/>
              </a:spcAft>
              <a:buFont typeface="Wingdings"/>
              <a:buChar char=""/>
              <a:defRPr/>
            </a:pPr>
            <a:r>
              <a:rPr lang="en-US" dirty="0" smtClean="0">
                <a:ea typeface="+mn-ea"/>
              </a:rPr>
              <a:t>Resided in US continuously for at least five years</a:t>
            </a:r>
          </a:p>
          <a:p>
            <a:pPr marL="548640" lvl="1" indent="-274320" eaLnBrk="1" fontAlgn="auto" hangingPunct="1">
              <a:spcAft>
                <a:spcPts val="0"/>
              </a:spcAft>
              <a:buFont typeface="Wingdings"/>
              <a:buChar char=""/>
              <a:defRPr/>
            </a:pPr>
            <a:r>
              <a:rPr lang="en-US" dirty="0" smtClean="0">
                <a:ea typeface="+mn-ea"/>
              </a:rPr>
              <a:t>Good moral character</a:t>
            </a:r>
          </a:p>
          <a:p>
            <a:pPr marL="548640" lvl="1" indent="-274320" eaLnBrk="1" fontAlgn="auto" hangingPunct="1">
              <a:spcAft>
                <a:spcPts val="0"/>
              </a:spcAft>
              <a:buFont typeface="Wingdings"/>
              <a:buChar char=""/>
              <a:defRPr/>
            </a:pPr>
            <a:r>
              <a:rPr lang="en-US" dirty="0" smtClean="0">
                <a:ea typeface="+mn-ea"/>
              </a:rPr>
              <a:t>Can read, write, speak, and understand English</a:t>
            </a:r>
          </a:p>
          <a:p>
            <a:pPr marL="548640" lvl="1" indent="-274320" eaLnBrk="1" fontAlgn="auto" hangingPunct="1">
              <a:spcAft>
                <a:spcPts val="0"/>
              </a:spcAft>
              <a:buFont typeface="Wingdings"/>
              <a:buChar char=""/>
              <a:defRPr/>
            </a:pPr>
            <a:r>
              <a:rPr lang="en-US" dirty="0" smtClean="0">
                <a:ea typeface="+mn-ea"/>
              </a:rPr>
              <a:t>Demonstrate a belief in and commitment to the US Constitution principles</a:t>
            </a:r>
          </a:p>
          <a:p>
            <a:pPr marL="548640" lvl="1" indent="-274320" eaLnBrk="1" fontAlgn="auto" hangingPunct="1">
              <a:spcAft>
                <a:spcPts val="0"/>
              </a:spcAft>
              <a:buFont typeface="Wingdings"/>
              <a:buChar char=""/>
              <a:defRPr/>
            </a:pPr>
            <a:r>
              <a:rPr lang="en-US" dirty="0" smtClean="0">
                <a:ea typeface="+mn-ea"/>
              </a:rPr>
              <a:t>Take the Oath of Allegiance</a:t>
            </a:r>
          </a:p>
          <a:p>
            <a:pPr marL="274320" indent="-274320" eaLnBrk="1" fontAlgn="auto" hangingPunct="1">
              <a:spcAft>
                <a:spcPts val="0"/>
              </a:spcAft>
              <a:buFont typeface="Wingdings 2"/>
              <a:buChar char=""/>
              <a:defRPr/>
            </a:pPr>
            <a:endParaRPr lang="en-US" dirty="0" smtClean="0">
              <a:ea typeface="+mn-ea"/>
              <a:cs typeface="+mn-cs"/>
            </a:endParaRPr>
          </a:p>
          <a:p>
            <a:pPr marL="274320" indent="-274320" eaLnBrk="1" fontAlgn="auto" hangingPunct="1">
              <a:spcAft>
                <a:spcPts val="0"/>
              </a:spcAft>
              <a:buFont typeface="Wingdings 2"/>
              <a:buChar char=""/>
              <a:defRPr/>
            </a:pPr>
            <a:endParaRPr lang="en-US" dirty="0" smtClean="0">
              <a:ea typeface="+mn-ea"/>
              <a:cs typeface="+mn-cs"/>
            </a:endParaRPr>
          </a:p>
        </p:txBody>
      </p:sp>
      <p:pic>
        <p:nvPicPr>
          <p:cNvPr id="25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2971801"/>
            <a:ext cx="1208088" cy="179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397409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750</Words>
  <Application>Microsoft Macintosh PowerPoint</Application>
  <PresentationFormat>Widescreen</PresentationFormat>
  <Paragraphs>91</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Georgia</vt:lpstr>
      <vt:lpstr>ＭＳ Ｐゴシック</vt:lpstr>
      <vt:lpstr>Wingdings</vt:lpstr>
      <vt:lpstr>Wingdings 2</vt:lpstr>
      <vt:lpstr>Arial</vt:lpstr>
      <vt:lpstr>Civic</vt:lpstr>
      <vt:lpstr>PowerPoint Presentation</vt:lpstr>
      <vt:lpstr>Lesson 33 Purpose</vt:lpstr>
      <vt:lpstr>Lesson 33 Objectives</vt:lpstr>
      <vt:lpstr>Lesson 33 Terms &amp; Concepts</vt:lpstr>
      <vt:lpstr>Lesson 33 Terms &amp; Concepts</vt:lpstr>
      <vt:lpstr>How have Americans Thought of Citizenship?</vt:lpstr>
      <vt:lpstr>How did deTocqueville Connect Good Citizenship with Self-Interest in the United States?</vt:lpstr>
      <vt:lpstr>How Have Ideas about Citizenship Changed in the United States?</vt:lpstr>
      <vt:lpstr>Who are Naturalized Citizens and What Should be the Criteria for Naturalization?</vt:lpstr>
      <vt:lpstr>How has Citizenship Status of Native Americans Evolved?</vt:lpstr>
      <vt:lpstr>What is Dual National Citizenship?</vt:lpstr>
      <vt:lpstr>How May US Citizenship be Lost?</vt:lpstr>
      <vt:lpstr>What are the Rights of Citizens and  Permanent Residents?</vt:lpstr>
      <vt:lpstr>What are the Responsibilities of Citizens and Resident Aliens?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2017-08-17T20:37:29Z</dcterms:created>
  <dcterms:modified xsi:type="dcterms:W3CDTF">2017-08-17T20:37:51Z</dcterms:modified>
</cp:coreProperties>
</file>