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A4660-1F25-3D43-82E2-632779A5BD5C}"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C3B0E-F890-7C43-9F33-FB7C864AC947}" type="slidenum">
              <a:rPr lang="en-US" smtClean="0"/>
              <a:t>‹#›</a:t>
            </a:fld>
            <a:endParaRPr lang="en-US"/>
          </a:p>
        </p:txBody>
      </p:sp>
    </p:spTree>
    <p:extLst>
      <p:ext uri="{BB962C8B-B14F-4D97-AF65-F5344CB8AC3E}">
        <p14:creationId xmlns:p14="http://schemas.microsoft.com/office/powerpoint/2010/main" val="311208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7911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416CA3-4B9C-48FF-8ABC-42DDB72ABD7C}"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1F497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D75461-A89E-497C-B1A5-E166D85CB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D75461-A89E-497C-B1A5-E166D85CB70F}"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8D75461-A89E-497C-B1A5-E166D85CB70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66383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 Id="rId3" Type="http://schemas.openxmlformats.org/officeDocument/2006/relationships/hyperlink" Target="http://www.amnestyusa.org/death-penalty/death-penalty-in-states/page.do?id=110115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0"/>
            <a:ext cx="4267200" cy="4678204"/>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32:</a:t>
            </a:r>
            <a:endParaRPr lang="en-US" sz="4000" dirty="0">
              <a:solidFill>
                <a:prstClr val="black"/>
              </a:solidFill>
            </a:endParaRPr>
          </a:p>
          <a:p>
            <a:r>
              <a:rPr lang="en-US" sz="4000" i="1" dirty="0">
                <a:solidFill>
                  <a:prstClr val="black"/>
                </a:solidFill>
              </a:rPr>
              <a:t>How Do the Fifth, Sixth, and Eighth Amendments Protect Rights Within the Judicial System?</a:t>
            </a:r>
          </a:p>
          <a:p>
            <a:endParaRPr lang="en-US" i="1" dirty="0">
              <a:solidFill>
                <a:prstClr val="black"/>
              </a:solidFill>
            </a:endParaRPr>
          </a:p>
        </p:txBody>
      </p:sp>
      <p:pic>
        <p:nvPicPr>
          <p:cNvPr id="5" name="Picture 4" descr="0809webwtphs_lsn32.jpg"/>
          <p:cNvPicPr>
            <a:picLocks noChangeAspect="1"/>
          </p:cNvPicPr>
          <p:nvPr/>
        </p:nvPicPr>
        <p:blipFill>
          <a:blip r:embed="rId2" cstate="print"/>
          <a:stretch>
            <a:fillRect/>
          </a:stretch>
        </p:blipFill>
        <p:spPr>
          <a:xfrm>
            <a:off x="6400800" y="381000"/>
            <a:ext cx="3939436" cy="56388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8294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524001"/>
            <a:ext cx="6324600" cy="4525963"/>
          </a:xfrm>
        </p:spPr>
        <p:txBody>
          <a:bodyPr/>
          <a:lstStyle/>
          <a:p>
            <a:r>
              <a:rPr lang="en-US" dirty="0" smtClean="0"/>
              <a:t>Compulsory Process and Confrontation</a:t>
            </a:r>
          </a:p>
          <a:p>
            <a:pPr lvl="1"/>
            <a:r>
              <a:rPr lang="en-US" dirty="0" smtClean="0"/>
              <a:t>Defendants can require accusers to appear in court and be questioned.  Cross-examining witnesses tests the truth of their written statements. </a:t>
            </a:r>
          </a:p>
          <a:p>
            <a:r>
              <a:rPr lang="en-US" dirty="0" smtClean="0"/>
              <a:t>Impartial Jury in State &amp; District Where Crime Was Committed</a:t>
            </a:r>
          </a:p>
          <a:p>
            <a:pPr lvl="1"/>
            <a:r>
              <a:rPr lang="en-US" dirty="0" smtClean="0"/>
              <a:t>Jury trial protects against unfounded charges and biased/complacent/eccentric judges.  </a:t>
            </a:r>
            <a:endParaRPr lang="en-US" dirty="0"/>
          </a:p>
        </p:txBody>
      </p:sp>
      <p:sp>
        <p:nvSpPr>
          <p:cNvPr id="3" name="Title 2"/>
          <p:cNvSpPr>
            <a:spLocks noGrp="1"/>
          </p:cNvSpPr>
          <p:nvPr>
            <p:ph type="title"/>
          </p:nvPr>
        </p:nvSpPr>
        <p:spPr/>
        <p:txBody>
          <a:bodyPr>
            <a:normAutofit fontScale="90000"/>
          </a:bodyPr>
          <a:lstStyle/>
          <a:p>
            <a:r>
              <a:rPr lang="en-US" dirty="0" smtClean="0"/>
              <a:t>5</a:t>
            </a:r>
            <a:r>
              <a:rPr lang="en-US" baseline="30000" dirty="0" smtClean="0"/>
              <a:t>th</a:t>
            </a:r>
            <a:r>
              <a:rPr lang="en-US" dirty="0" smtClean="0"/>
              <a:t> and 6</a:t>
            </a:r>
            <a:r>
              <a:rPr lang="en-US" baseline="30000" dirty="0" smtClean="0"/>
              <a:t>th</a:t>
            </a:r>
            <a:r>
              <a:rPr lang="en-US" dirty="0" smtClean="0"/>
              <a:t> Amendment Protections During Trial</a:t>
            </a:r>
            <a:endParaRPr lang="en-US" dirty="0"/>
          </a:p>
        </p:txBody>
      </p:sp>
      <p:pic>
        <p:nvPicPr>
          <p:cNvPr id="4098" name="Picture 2" descr="http://graphics8.nytimes.com/images/2010/09/15/arts/design/15lawyers-ss-slide-AI6U/15lawyers-ss-slide-AI6U-popup.jpg"/>
          <p:cNvPicPr>
            <a:picLocks noChangeAspect="1" noChangeArrowheads="1"/>
          </p:cNvPicPr>
          <p:nvPr/>
        </p:nvPicPr>
        <p:blipFill>
          <a:blip r:embed="rId2" cstate="print"/>
          <a:srcRect/>
          <a:stretch>
            <a:fillRect/>
          </a:stretch>
        </p:blipFill>
        <p:spPr bwMode="auto">
          <a:xfrm>
            <a:off x="7740548" y="1828800"/>
            <a:ext cx="2927452" cy="4343400"/>
          </a:xfrm>
          <a:prstGeom prst="rect">
            <a:avLst/>
          </a:prstGeom>
          <a:ln>
            <a:noFill/>
          </a:ln>
          <a:effectLst>
            <a:softEdge rad="112500"/>
          </a:effectLst>
        </p:spPr>
      </p:pic>
    </p:spTree>
    <p:extLst>
      <p:ext uri="{BB962C8B-B14F-4D97-AF65-F5344CB8AC3E}">
        <p14:creationId xmlns:p14="http://schemas.microsoft.com/office/powerpoint/2010/main" val="87634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1"/>
            <a:ext cx="8229600" cy="4525963"/>
          </a:xfrm>
        </p:spPr>
        <p:txBody>
          <a:bodyPr>
            <a:normAutofit lnSpcReduction="10000"/>
          </a:bodyPr>
          <a:lstStyle/>
          <a:p>
            <a:r>
              <a:rPr lang="en-US" dirty="0" smtClean="0"/>
              <a:t>Jury trials not required for petty offenses. </a:t>
            </a:r>
          </a:p>
          <a:p>
            <a:r>
              <a:rPr lang="en-US" dirty="0" smtClean="0"/>
              <a:t>Historically 12 members, but Court has permitted juries as small as 6 in cases not involving death penalty.</a:t>
            </a:r>
          </a:p>
          <a:p>
            <a:r>
              <a:rPr lang="en-US" dirty="0" smtClean="0"/>
              <a:t>Court has upheld state laws that require less-than-unanimous (12-member) verdicts if no death penalty involved.</a:t>
            </a:r>
          </a:p>
          <a:p>
            <a:r>
              <a:rPr lang="en-US" dirty="0" smtClean="0"/>
              <a:t>Court has struck down laws</a:t>
            </a:r>
          </a:p>
          <a:p>
            <a:pPr>
              <a:buNone/>
            </a:pPr>
            <a:r>
              <a:rPr lang="en-US" dirty="0" smtClean="0"/>
              <a:t>   discriminating against prospective</a:t>
            </a:r>
          </a:p>
          <a:p>
            <a:pPr>
              <a:buNone/>
            </a:pPr>
            <a:r>
              <a:rPr lang="en-US" dirty="0" smtClean="0"/>
              <a:t>    jurors on basis of gender, race, </a:t>
            </a:r>
          </a:p>
          <a:p>
            <a:pPr>
              <a:buNone/>
            </a:pPr>
            <a:r>
              <a:rPr lang="en-US" dirty="0" smtClean="0"/>
              <a:t>    and religion.  </a:t>
            </a:r>
            <a:endParaRPr lang="en-US" dirty="0"/>
          </a:p>
        </p:txBody>
      </p:sp>
      <p:sp>
        <p:nvSpPr>
          <p:cNvPr id="3" name="Title 2"/>
          <p:cNvSpPr>
            <a:spLocks noGrp="1"/>
          </p:cNvSpPr>
          <p:nvPr>
            <p:ph type="title"/>
          </p:nvPr>
        </p:nvSpPr>
        <p:spPr/>
        <p:txBody>
          <a:bodyPr/>
          <a:lstStyle/>
          <a:p>
            <a:r>
              <a:rPr lang="en-US" dirty="0" smtClean="0"/>
              <a:t>Jury Trials</a:t>
            </a:r>
            <a:endParaRPr lang="en-US" dirty="0"/>
          </a:p>
        </p:txBody>
      </p:sp>
      <p:pic>
        <p:nvPicPr>
          <p:cNvPr id="1026" name="Picture 2" descr="http://adriandayton.com/wp-content/uploads/2009/11/jury-picture.jpg"/>
          <p:cNvPicPr>
            <a:picLocks noChangeAspect="1" noChangeArrowheads="1"/>
          </p:cNvPicPr>
          <p:nvPr/>
        </p:nvPicPr>
        <p:blipFill>
          <a:blip r:embed="rId2" cstate="print"/>
          <a:srcRect/>
          <a:stretch>
            <a:fillRect/>
          </a:stretch>
        </p:blipFill>
        <p:spPr bwMode="auto">
          <a:xfrm>
            <a:off x="7220038" y="4343400"/>
            <a:ext cx="3447963" cy="2286000"/>
          </a:xfrm>
          <a:prstGeom prst="rect">
            <a:avLst/>
          </a:prstGeom>
          <a:ln>
            <a:noFill/>
          </a:ln>
          <a:effectLst>
            <a:softEdge rad="112500"/>
          </a:effectLst>
        </p:spPr>
      </p:pic>
    </p:spTree>
    <p:extLst>
      <p:ext uri="{BB962C8B-B14F-4D97-AF65-F5344CB8AC3E}">
        <p14:creationId xmlns:p14="http://schemas.microsoft.com/office/powerpoint/2010/main" val="1260067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371601"/>
            <a:ext cx="8763000" cy="4525963"/>
          </a:xfrm>
        </p:spPr>
        <p:txBody>
          <a:bodyPr>
            <a:normAutofit/>
          </a:bodyPr>
          <a:lstStyle/>
          <a:p>
            <a:r>
              <a:rPr lang="en-US" dirty="0" smtClean="0"/>
              <a:t>No Double Jeopardy</a:t>
            </a:r>
          </a:p>
          <a:p>
            <a:pPr lvl="1"/>
            <a:r>
              <a:rPr lang="en-US" dirty="0" smtClean="0"/>
              <a:t>If acquitted, </a:t>
            </a:r>
            <a:r>
              <a:rPr lang="en-US" dirty="0" err="1" smtClean="0"/>
              <a:t>gov’t</a:t>
            </a:r>
            <a:r>
              <a:rPr lang="en-US" dirty="0" smtClean="0"/>
              <a:t> cannot prosecute again for the same crime.  However, can be tried in both Fed &amp; State court if conduct violates laws of both. </a:t>
            </a:r>
          </a:p>
          <a:p>
            <a:r>
              <a:rPr lang="en-US" dirty="0" smtClean="0"/>
              <a:t>No Excessive Fines</a:t>
            </a:r>
          </a:p>
          <a:p>
            <a:pPr lvl="1"/>
            <a:r>
              <a:rPr lang="en-US" dirty="0" smtClean="0"/>
              <a:t>Fines must be reasonable in relation to crime and must not deprive defendant of equal protection of the laws. (14</a:t>
            </a:r>
            <a:r>
              <a:rPr lang="en-US" baseline="30000" dirty="0" smtClean="0"/>
              <a:t>th</a:t>
            </a:r>
            <a:r>
              <a:rPr lang="en-US" dirty="0" smtClean="0"/>
              <a:t>)</a:t>
            </a:r>
          </a:p>
          <a:p>
            <a:r>
              <a:rPr lang="en-US" dirty="0" smtClean="0"/>
              <a:t>No Cruel &amp; Unusual Punishment</a:t>
            </a:r>
          </a:p>
          <a:p>
            <a:pPr lvl="1"/>
            <a:r>
              <a:rPr lang="en-US" dirty="0" smtClean="0"/>
              <a:t>Prohibits tortuous punishments of 18</a:t>
            </a:r>
            <a:r>
              <a:rPr lang="en-US" baseline="30000" dirty="0" smtClean="0"/>
              <a:t>th</a:t>
            </a:r>
            <a:r>
              <a:rPr lang="en-US" dirty="0" smtClean="0"/>
              <a:t> c.</a:t>
            </a:r>
          </a:p>
          <a:p>
            <a:pPr lvl="1"/>
            <a:r>
              <a:rPr lang="en-US" b="1" dirty="0" err="1" smtClean="0"/>
              <a:t>Trop</a:t>
            </a:r>
            <a:r>
              <a:rPr lang="en-US" b="1" dirty="0" smtClean="0"/>
              <a:t> v. Dulles (1958) </a:t>
            </a:r>
            <a:r>
              <a:rPr lang="en-US" dirty="0" smtClean="0"/>
              <a:t>– cannot strip citizenship from natural born citizens. </a:t>
            </a:r>
            <a:endParaRPr lang="en-US" dirty="0"/>
          </a:p>
        </p:txBody>
      </p:sp>
      <p:sp>
        <p:nvSpPr>
          <p:cNvPr id="3" name="Title 2"/>
          <p:cNvSpPr>
            <a:spLocks noGrp="1"/>
          </p:cNvSpPr>
          <p:nvPr>
            <p:ph type="title"/>
          </p:nvPr>
        </p:nvSpPr>
        <p:spPr>
          <a:xfrm>
            <a:off x="1981200" y="228600"/>
            <a:ext cx="8229600" cy="1143000"/>
          </a:xfrm>
        </p:spPr>
        <p:txBody>
          <a:bodyPr>
            <a:normAutofit fontScale="90000"/>
          </a:bodyPr>
          <a:lstStyle/>
          <a:p>
            <a:r>
              <a:rPr lang="en-US" dirty="0" smtClean="0"/>
              <a:t>5</a:t>
            </a:r>
            <a:r>
              <a:rPr lang="en-US" baseline="30000" dirty="0" smtClean="0"/>
              <a:t>th</a:t>
            </a:r>
            <a:r>
              <a:rPr lang="en-US" dirty="0" smtClean="0"/>
              <a:t> and 8</a:t>
            </a:r>
            <a:r>
              <a:rPr lang="en-US" baseline="30000" dirty="0" smtClean="0"/>
              <a:t>th</a:t>
            </a:r>
            <a:r>
              <a:rPr lang="en-US" dirty="0" smtClean="0"/>
              <a:t> Amendment Protections After Trial</a:t>
            </a:r>
            <a:endParaRPr lang="en-US" dirty="0"/>
          </a:p>
        </p:txBody>
      </p:sp>
    </p:spTree>
    <p:extLst>
      <p:ext uri="{BB962C8B-B14F-4D97-AF65-F5344CB8AC3E}">
        <p14:creationId xmlns:p14="http://schemas.microsoft.com/office/powerpoint/2010/main" val="162027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0"/>
            <a:ext cx="8229600" cy="4800600"/>
          </a:xfrm>
        </p:spPr>
        <p:txBody>
          <a:bodyPr>
            <a:normAutofit/>
          </a:bodyPr>
          <a:lstStyle/>
          <a:p>
            <a:r>
              <a:rPr lang="en-US" dirty="0" smtClean="0"/>
              <a:t>Court has ruled that death penalty is constitutionally acceptable. </a:t>
            </a:r>
          </a:p>
          <a:p>
            <a:r>
              <a:rPr lang="en-US" dirty="0" smtClean="0"/>
              <a:t>Cases of interest…</a:t>
            </a:r>
          </a:p>
          <a:p>
            <a:pPr lvl="1"/>
            <a:r>
              <a:rPr lang="en-US" dirty="0" smtClean="0"/>
              <a:t>Furman v. Georgia (1972)</a:t>
            </a:r>
          </a:p>
          <a:p>
            <a:pPr lvl="2"/>
            <a:r>
              <a:rPr lang="en-US" dirty="0" smtClean="0"/>
              <a:t>Standards needed for jury</a:t>
            </a:r>
          </a:p>
          <a:p>
            <a:pPr lvl="1"/>
            <a:r>
              <a:rPr lang="en-US" dirty="0" smtClean="0"/>
              <a:t>Coker v. Georgia (1977)</a:t>
            </a:r>
          </a:p>
          <a:p>
            <a:pPr lvl="2"/>
            <a:r>
              <a:rPr lang="en-US" dirty="0" smtClean="0"/>
              <a:t>Death penalty for rape unconstitutional</a:t>
            </a:r>
          </a:p>
          <a:p>
            <a:pPr lvl="1"/>
            <a:r>
              <a:rPr lang="en-US" dirty="0" smtClean="0"/>
              <a:t>Roper v. Simmons (2005)</a:t>
            </a:r>
          </a:p>
          <a:p>
            <a:pPr lvl="2"/>
            <a:r>
              <a:rPr lang="en-US" dirty="0" smtClean="0"/>
              <a:t>Death penalty for those under 18 </a:t>
            </a:r>
          </a:p>
          <a:p>
            <a:pPr lvl="2">
              <a:buNone/>
            </a:pPr>
            <a:r>
              <a:rPr lang="en-US" dirty="0" smtClean="0"/>
              <a:t>  (when crime committed) is </a:t>
            </a:r>
          </a:p>
          <a:p>
            <a:pPr lvl="2">
              <a:buNone/>
            </a:pPr>
            <a:r>
              <a:rPr lang="en-US" dirty="0" smtClean="0"/>
              <a:t>   unconstitutional</a:t>
            </a:r>
            <a:br>
              <a:rPr lang="en-US" dirty="0" smtClean="0"/>
            </a:br>
            <a:endParaRPr lang="en-US" dirty="0" smtClean="0"/>
          </a:p>
          <a:p>
            <a:pPr lvl="2">
              <a:buNone/>
            </a:pPr>
            <a:endParaRPr lang="en-US" dirty="0"/>
          </a:p>
        </p:txBody>
      </p:sp>
      <p:sp>
        <p:nvSpPr>
          <p:cNvPr id="3" name="Title 2"/>
          <p:cNvSpPr>
            <a:spLocks noGrp="1"/>
          </p:cNvSpPr>
          <p:nvPr>
            <p:ph type="title"/>
          </p:nvPr>
        </p:nvSpPr>
        <p:spPr/>
        <p:txBody>
          <a:bodyPr>
            <a:normAutofit/>
          </a:bodyPr>
          <a:lstStyle/>
          <a:p>
            <a:r>
              <a:rPr lang="en-US" dirty="0" smtClean="0"/>
              <a:t>The Capital Punishment Controversy</a:t>
            </a:r>
            <a:endParaRPr lang="en-US" dirty="0"/>
          </a:p>
        </p:txBody>
      </p:sp>
      <p:pic>
        <p:nvPicPr>
          <p:cNvPr id="2052" name="Picture 4" descr="http://img.timeinc.net/time/quotes/2009/10/1020_death_penalty.jpg"/>
          <p:cNvPicPr>
            <a:picLocks noChangeAspect="1" noChangeArrowheads="1"/>
          </p:cNvPicPr>
          <p:nvPr/>
        </p:nvPicPr>
        <p:blipFill>
          <a:blip r:embed="rId2" cstate="print"/>
          <a:srcRect/>
          <a:stretch>
            <a:fillRect/>
          </a:stretch>
        </p:blipFill>
        <p:spPr bwMode="auto">
          <a:xfrm>
            <a:off x="7162800" y="2057401"/>
            <a:ext cx="3505200" cy="4324351"/>
          </a:xfrm>
          <a:prstGeom prst="rect">
            <a:avLst/>
          </a:prstGeom>
          <a:ln>
            <a:noFill/>
          </a:ln>
          <a:effectLst>
            <a:softEdge rad="112500"/>
          </a:effectLst>
        </p:spPr>
      </p:pic>
    </p:spTree>
    <p:extLst>
      <p:ext uri="{BB962C8B-B14F-4D97-AF65-F5344CB8AC3E}">
        <p14:creationId xmlns:p14="http://schemas.microsoft.com/office/powerpoint/2010/main" val="195141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Capital Punishment Controversy</a:t>
            </a:r>
            <a:endParaRPr lang="en-US" dirty="0"/>
          </a:p>
        </p:txBody>
      </p:sp>
      <p:pic>
        <p:nvPicPr>
          <p:cNvPr id="4" name="Picture 2" descr="States' Death Penalty Laws"/>
          <p:cNvPicPr>
            <a:picLocks noChangeAspect="1" noChangeArrowheads="1"/>
          </p:cNvPicPr>
          <p:nvPr/>
        </p:nvPicPr>
        <p:blipFill>
          <a:blip r:embed="rId2" cstate="print"/>
          <a:srcRect/>
          <a:stretch>
            <a:fillRect/>
          </a:stretch>
        </p:blipFill>
        <p:spPr bwMode="auto">
          <a:xfrm>
            <a:off x="1905000" y="1524000"/>
            <a:ext cx="8382000" cy="4128448"/>
          </a:xfrm>
          <a:prstGeom prst="rect">
            <a:avLst/>
          </a:prstGeom>
          <a:noFill/>
        </p:spPr>
      </p:pic>
      <p:sp>
        <p:nvSpPr>
          <p:cNvPr id="5" name="Rectangle 4"/>
          <p:cNvSpPr/>
          <p:nvPr/>
        </p:nvSpPr>
        <p:spPr>
          <a:xfrm>
            <a:off x="6629400" y="5934670"/>
            <a:ext cx="4038600" cy="923330"/>
          </a:xfrm>
          <a:prstGeom prst="rect">
            <a:avLst/>
          </a:prstGeom>
        </p:spPr>
        <p:txBody>
          <a:bodyPr wrap="square">
            <a:spAutoFit/>
          </a:bodyPr>
          <a:lstStyle/>
          <a:p>
            <a:r>
              <a:rPr lang="en-US" dirty="0">
                <a:solidFill>
                  <a:prstClr val="black"/>
                </a:solidFill>
                <a:hlinkClick r:id="rId3"/>
              </a:rPr>
              <a:t>http://www.amnestyusa.org/death-penalty/death-penalty-in-states/page.do?id=1101153</a:t>
            </a:r>
            <a:endParaRPr lang="en-US" dirty="0">
              <a:solidFill>
                <a:prstClr val="black"/>
              </a:solidFill>
            </a:endParaRPr>
          </a:p>
        </p:txBody>
      </p:sp>
    </p:spTree>
    <p:extLst>
      <p:ext uri="{BB962C8B-B14F-4D97-AF65-F5344CB8AC3E}">
        <p14:creationId xmlns:p14="http://schemas.microsoft.com/office/powerpoint/2010/main" val="109272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371600"/>
            <a:ext cx="8763000" cy="5029200"/>
          </a:xfrm>
        </p:spPr>
        <p:txBody>
          <a:bodyPr>
            <a:normAutofit/>
          </a:bodyPr>
          <a:lstStyle/>
          <a:p>
            <a:r>
              <a:rPr lang="en-US" dirty="0" smtClean="0"/>
              <a:t>This lesson explores how the 5</a:t>
            </a:r>
            <a:r>
              <a:rPr lang="en-US" baseline="30000" dirty="0" smtClean="0"/>
              <a:t>th</a:t>
            </a:r>
            <a:r>
              <a:rPr lang="en-US" dirty="0" smtClean="0"/>
              <a:t>, 6</a:t>
            </a:r>
            <a:r>
              <a:rPr lang="en-US" baseline="30000" dirty="0" smtClean="0"/>
              <a:t>th</a:t>
            </a:r>
            <a:r>
              <a:rPr lang="en-US" dirty="0" smtClean="0"/>
              <a:t>, and 8</a:t>
            </a:r>
            <a:r>
              <a:rPr lang="en-US" baseline="30000" dirty="0" smtClean="0"/>
              <a:t>th</a:t>
            </a:r>
            <a:r>
              <a:rPr lang="en-US" dirty="0" smtClean="0"/>
              <a:t> Amendments protect the rights of accused criminals before and during trial.</a:t>
            </a:r>
          </a:p>
          <a:p>
            <a:r>
              <a:rPr lang="en-US" dirty="0" smtClean="0"/>
              <a:t>This lesson also explores the rights of those who have been convicted of crimes.</a:t>
            </a:r>
            <a:endParaRPr lang="en-US" dirty="0"/>
          </a:p>
        </p:txBody>
      </p:sp>
      <p:sp>
        <p:nvSpPr>
          <p:cNvPr id="3" name="Title 2"/>
          <p:cNvSpPr>
            <a:spLocks noGrp="1"/>
          </p:cNvSpPr>
          <p:nvPr>
            <p:ph type="title"/>
          </p:nvPr>
        </p:nvSpPr>
        <p:spPr/>
        <p:txBody>
          <a:bodyPr>
            <a:normAutofit/>
          </a:bodyPr>
          <a:lstStyle/>
          <a:p>
            <a:r>
              <a:rPr lang="en-US" sz="4000" dirty="0"/>
              <a:t>Purpose</a:t>
            </a:r>
            <a:endParaRPr lang="en-US" sz="4000" dirty="0"/>
          </a:p>
        </p:txBody>
      </p:sp>
    </p:spTree>
    <p:extLst>
      <p:ext uri="{BB962C8B-B14F-4D97-AF65-F5344CB8AC3E}">
        <p14:creationId xmlns:p14="http://schemas.microsoft.com/office/powerpoint/2010/main" val="199326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2600" y="1143000"/>
            <a:ext cx="8763000" cy="5181600"/>
          </a:xfrm>
        </p:spPr>
        <p:txBody>
          <a:bodyPr>
            <a:normAutofit/>
          </a:bodyPr>
          <a:lstStyle/>
          <a:p>
            <a:r>
              <a:rPr lang="en-US" i="1" dirty="0" smtClean="0"/>
              <a:t>Explain the 5</a:t>
            </a:r>
            <a:r>
              <a:rPr lang="en-US" i="1" baseline="30000" dirty="0" smtClean="0"/>
              <a:t>th</a:t>
            </a:r>
            <a:r>
              <a:rPr lang="en-US" i="1" dirty="0" smtClean="0"/>
              <a:t> and 6</a:t>
            </a:r>
            <a:r>
              <a:rPr lang="en-US" i="1" baseline="30000" dirty="0" smtClean="0"/>
              <a:t>th</a:t>
            </a:r>
            <a:r>
              <a:rPr lang="en-US" i="1" dirty="0" smtClean="0"/>
              <a:t> Amendment guarantees regarding indictments, double jeopardy, and due process. </a:t>
            </a:r>
          </a:p>
          <a:p>
            <a:r>
              <a:rPr lang="en-US" i="1" dirty="0" smtClean="0"/>
              <a:t>Identify the rights protected by the 6</a:t>
            </a:r>
            <a:r>
              <a:rPr lang="en-US" i="1" baseline="30000" dirty="0" smtClean="0"/>
              <a:t>th</a:t>
            </a:r>
            <a:r>
              <a:rPr lang="en-US" i="1" dirty="0" smtClean="0"/>
              <a:t> Amendment, particularly the right to counsel. </a:t>
            </a:r>
          </a:p>
          <a:p>
            <a:r>
              <a:rPr lang="en-US" i="1" dirty="0" smtClean="0"/>
              <a:t>Describe the 8</a:t>
            </a:r>
            <a:r>
              <a:rPr lang="en-US" i="1" baseline="30000" dirty="0" smtClean="0"/>
              <a:t>th</a:t>
            </a:r>
            <a:r>
              <a:rPr lang="en-US" i="1" dirty="0" smtClean="0"/>
              <a:t> Amendment provisions about bail and punishment.</a:t>
            </a:r>
          </a:p>
          <a:p>
            <a:r>
              <a:rPr lang="en-US" i="1" dirty="0" smtClean="0"/>
              <a:t>Evaluate, take, and defend positions on the death penalty. </a:t>
            </a:r>
          </a:p>
          <a:p>
            <a:endParaRPr lang="en-US" i="1" dirty="0"/>
          </a:p>
        </p:txBody>
      </p:sp>
      <p:sp>
        <p:nvSpPr>
          <p:cNvPr id="4" name="Title 3"/>
          <p:cNvSpPr>
            <a:spLocks noGrp="1"/>
          </p:cNvSpPr>
          <p:nvPr>
            <p:ph type="title"/>
          </p:nvPr>
        </p:nvSpPr>
        <p:spPr>
          <a:xfrm>
            <a:off x="1828800" y="0"/>
            <a:ext cx="8229600" cy="1143000"/>
          </a:xfrm>
        </p:spPr>
        <p:txBody>
          <a:bodyPr>
            <a:normAutofit/>
          </a:bodyPr>
          <a:lstStyle/>
          <a:p>
            <a:r>
              <a:rPr lang="en-US" sz="4000" dirty="0"/>
              <a:t>Objectives</a:t>
            </a:r>
            <a:endParaRPr lang="en-US" sz="4000" dirty="0"/>
          </a:p>
        </p:txBody>
      </p:sp>
    </p:spTree>
    <p:extLst>
      <p:ext uri="{BB962C8B-B14F-4D97-AF65-F5344CB8AC3E}">
        <p14:creationId xmlns:p14="http://schemas.microsoft.com/office/powerpoint/2010/main" val="213606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0" y="1066800"/>
            <a:ext cx="9144000" cy="5330952"/>
          </a:xfrm>
        </p:spPr>
        <p:txBody>
          <a:bodyPr>
            <a:normAutofit fontScale="70000" lnSpcReduction="20000"/>
          </a:bodyPr>
          <a:lstStyle/>
          <a:p>
            <a:pPr>
              <a:buNone/>
            </a:pPr>
            <a:r>
              <a:rPr lang="en-US" b="1" dirty="0" smtClean="0"/>
              <a:t>	 bail</a:t>
            </a:r>
            <a:r>
              <a:rPr lang="en-US" dirty="0" smtClean="0"/>
              <a:t> </a:t>
            </a:r>
            <a:br>
              <a:rPr lang="en-US" dirty="0" smtClean="0"/>
            </a:br>
            <a:r>
              <a:rPr lang="en-US" dirty="0" smtClean="0"/>
              <a:t/>
            </a:r>
            <a:br>
              <a:rPr lang="en-US" dirty="0" smtClean="0"/>
            </a:br>
            <a:r>
              <a:rPr lang="en-US" dirty="0" smtClean="0"/>
              <a:t>Money or other security given to obtain an arrested person's release from legal custody, which is forfeited if the individual subsequently fails to appear before the court for trial.   </a:t>
            </a:r>
            <a:br>
              <a:rPr lang="en-US" dirty="0" smtClean="0"/>
            </a:br>
            <a:r>
              <a:rPr lang="en-US" dirty="0" smtClean="0"/>
              <a:t/>
            </a:r>
            <a:br>
              <a:rPr lang="en-US" dirty="0" smtClean="0"/>
            </a:br>
            <a:r>
              <a:rPr lang="en-US" b="1" dirty="0" smtClean="0"/>
              <a:t>capital punishment</a:t>
            </a:r>
            <a:r>
              <a:rPr lang="en-US" dirty="0" smtClean="0"/>
              <a:t> </a:t>
            </a:r>
            <a:br>
              <a:rPr lang="en-US" dirty="0" smtClean="0"/>
            </a:br>
            <a:r>
              <a:rPr lang="en-US" dirty="0" smtClean="0"/>
              <a:t/>
            </a:r>
            <a:br>
              <a:rPr lang="en-US" dirty="0" smtClean="0"/>
            </a:br>
            <a:r>
              <a:rPr lang="en-US" dirty="0" smtClean="0"/>
              <a:t>The use of the death penalty by a judicial system.  </a:t>
            </a:r>
            <a:br>
              <a:rPr lang="en-US" dirty="0" smtClean="0"/>
            </a:br>
            <a:r>
              <a:rPr lang="en-US" dirty="0" smtClean="0"/>
              <a:t/>
            </a:r>
            <a:br>
              <a:rPr lang="en-US" dirty="0" smtClean="0"/>
            </a:br>
            <a:r>
              <a:rPr lang="en-US" b="1" dirty="0" smtClean="0"/>
              <a:t>cruel and unusual punishment</a:t>
            </a:r>
            <a:r>
              <a:rPr lang="en-US" dirty="0" smtClean="0"/>
              <a:t> </a:t>
            </a:r>
            <a:br>
              <a:rPr lang="en-US" dirty="0" smtClean="0"/>
            </a:br>
            <a:r>
              <a:rPr lang="en-US" dirty="0" smtClean="0"/>
              <a:t/>
            </a:r>
            <a:br>
              <a:rPr lang="en-US" dirty="0" smtClean="0"/>
            </a:br>
            <a:r>
              <a:rPr lang="en-US" dirty="0" smtClean="0"/>
              <a:t>A criminal sanction or penalty that is not in accord with the moral standards of a humane and compassionate society. The Eighth Amendment prohibits such punishments.   </a:t>
            </a:r>
            <a:br>
              <a:rPr lang="en-US" dirty="0" smtClean="0"/>
            </a:br>
            <a:r>
              <a:rPr lang="en-US" dirty="0" smtClean="0"/>
              <a:t/>
            </a:r>
            <a:br>
              <a:rPr lang="en-US" dirty="0" smtClean="0"/>
            </a:br>
            <a:r>
              <a:rPr lang="en-US" b="1" dirty="0" smtClean="0"/>
              <a:t>double jeopardy</a:t>
            </a:r>
            <a:r>
              <a:rPr lang="en-US" dirty="0" smtClean="0"/>
              <a:t> </a:t>
            </a:r>
            <a:br>
              <a:rPr lang="en-US" dirty="0" smtClean="0"/>
            </a:br>
            <a:r>
              <a:rPr lang="en-US" dirty="0" smtClean="0"/>
              <a:t/>
            </a:r>
            <a:br>
              <a:rPr lang="en-US" dirty="0" smtClean="0"/>
            </a:br>
            <a:r>
              <a:rPr lang="en-US" dirty="0" smtClean="0"/>
              <a:t>The provision in the Fifth Amendment to the U.S. Constitution that a person may not be tried twice for the same crime.   </a:t>
            </a:r>
            <a:br>
              <a:rPr lang="en-US" dirty="0" smtClean="0"/>
            </a:br>
            <a:endParaRPr lang="en-US" dirty="0"/>
          </a:p>
        </p:txBody>
      </p:sp>
      <p:sp>
        <p:nvSpPr>
          <p:cNvPr id="3" name="Title 2"/>
          <p:cNvSpPr>
            <a:spLocks noGrp="1"/>
          </p:cNvSpPr>
          <p:nvPr>
            <p:ph type="title"/>
          </p:nvPr>
        </p:nvSpPr>
        <p:spPr>
          <a:xfrm>
            <a:off x="2057400" y="-152400"/>
            <a:ext cx="8229600" cy="1143000"/>
          </a:xfrm>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105071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0" y="1066800"/>
            <a:ext cx="9144000" cy="5330952"/>
          </a:xfrm>
        </p:spPr>
        <p:txBody>
          <a:bodyPr>
            <a:normAutofit fontScale="70000" lnSpcReduction="20000"/>
          </a:bodyPr>
          <a:lstStyle/>
          <a:p>
            <a:pPr>
              <a:buNone/>
            </a:pPr>
            <a:r>
              <a:rPr lang="en-US" b="1" dirty="0" smtClean="0"/>
              <a:t>	grand jury</a:t>
            </a:r>
            <a:r>
              <a:rPr lang="en-US" dirty="0" smtClean="0"/>
              <a:t> </a:t>
            </a:r>
            <a:br>
              <a:rPr lang="en-US" dirty="0" smtClean="0"/>
            </a:br>
            <a:r>
              <a:rPr lang="en-US" dirty="0" smtClean="0"/>
              <a:t/>
            </a:r>
            <a:br>
              <a:rPr lang="en-US" dirty="0" smtClean="0"/>
            </a:br>
            <a:r>
              <a:rPr lang="en-US" dirty="0" smtClean="0"/>
              <a:t>A panel of jurors designated to inquire into alleged violations of the law in order to ascertain whether the evidence is sufficient to warrant trial. Contrasted with the "petite jury," usually composed of twelve people, of an ordinary trial. </a:t>
            </a:r>
            <a:br>
              <a:rPr lang="en-US" dirty="0" smtClean="0"/>
            </a:br>
            <a:r>
              <a:rPr lang="en-US" dirty="0" smtClean="0"/>
              <a:t/>
            </a:r>
            <a:br>
              <a:rPr lang="en-US" dirty="0" smtClean="0"/>
            </a:br>
            <a:r>
              <a:rPr lang="en-US" b="1" dirty="0" smtClean="0"/>
              <a:t>indictment</a:t>
            </a:r>
            <a:r>
              <a:rPr lang="en-US" dirty="0" smtClean="0"/>
              <a:t> </a:t>
            </a:r>
            <a:br>
              <a:rPr lang="en-US" dirty="0" smtClean="0"/>
            </a:br>
            <a:r>
              <a:rPr lang="en-US" dirty="0" smtClean="0"/>
              <a:t/>
            </a:r>
            <a:br>
              <a:rPr lang="en-US" dirty="0" smtClean="0"/>
            </a:br>
            <a:r>
              <a:rPr lang="en-US" dirty="0" smtClean="0"/>
              <a:t>A formal charge by a grand jury accusing a person of having committed a crime.    </a:t>
            </a:r>
            <a:br>
              <a:rPr lang="en-US" dirty="0" smtClean="0"/>
            </a:br>
            <a:r>
              <a:rPr lang="en-US" dirty="0" smtClean="0"/>
              <a:t/>
            </a:r>
            <a:br>
              <a:rPr lang="en-US" dirty="0" smtClean="0"/>
            </a:br>
            <a:r>
              <a:rPr lang="en-US" b="1" dirty="0" smtClean="0"/>
              <a:t>plea agreement</a:t>
            </a:r>
            <a:r>
              <a:rPr lang="en-US" dirty="0" smtClean="0"/>
              <a:t> </a:t>
            </a:r>
            <a:br>
              <a:rPr lang="en-US" dirty="0" smtClean="0"/>
            </a:br>
            <a:r>
              <a:rPr lang="en-US" dirty="0" smtClean="0"/>
              <a:t/>
            </a:r>
            <a:br>
              <a:rPr lang="en-US" dirty="0" smtClean="0"/>
            </a:br>
            <a:r>
              <a:rPr lang="en-US" dirty="0" smtClean="0"/>
              <a:t>Pleading guilty to a lesser crime than that charged by a prosecutor.   </a:t>
            </a:r>
            <a:br>
              <a:rPr lang="en-US" dirty="0" smtClean="0"/>
            </a:br>
            <a:r>
              <a:rPr lang="en-US" dirty="0" smtClean="0"/>
              <a:t/>
            </a:r>
            <a:br>
              <a:rPr lang="en-US" dirty="0" smtClean="0"/>
            </a:br>
            <a:r>
              <a:rPr lang="en-US" b="1" dirty="0" smtClean="0"/>
              <a:t>right to counsel</a:t>
            </a:r>
            <a:r>
              <a:rPr lang="en-US" dirty="0" smtClean="0"/>
              <a:t> </a:t>
            </a:r>
            <a:br>
              <a:rPr lang="en-US" dirty="0" smtClean="0"/>
            </a:br>
            <a:r>
              <a:rPr lang="en-US" dirty="0" smtClean="0"/>
              <a:t/>
            </a:r>
            <a:br>
              <a:rPr lang="en-US" dirty="0" smtClean="0"/>
            </a:br>
            <a:r>
              <a:rPr lang="en-US" dirty="0" smtClean="0"/>
              <a:t>Part of the right to a fair trial, allowing for the defendant to be assisted by an attorney, and if the defendant cannot afford counsel, requiring that the state appoint an attorney or pay the defendant's legal fees.   </a:t>
            </a:r>
            <a:br>
              <a:rPr lang="en-US" dirty="0" smtClean="0"/>
            </a:br>
            <a:endParaRPr lang="en-US" dirty="0"/>
          </a:p>
        </p:txBody>
      </p:sp>
      <p:sp>
        <p:nvSpPr>
          <p:cNvPr id="3" name="Title 2"/>
          <p:cNvSpPr>
            <a:spLocks noGrp="1"/>
          </p:cNvSpPr>
          <p:nvPr>
            <p:ph type="title"/>
          </p:nvPr>
        </p:nvSpPr>
        <p:spPr>
          <a:xfrm>
            <a:off x="2057400" y="-152400"/>
            <a:ext cx="8229600" cy="1143000"/>
          </a:xfrm>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68995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9"/>
            <a:ext cx="6400800" cy="4525963"/>
          </a:xfrm>
        </p:spPr>
        <p:txBody>
          <a:bodyPr/>
          <a:lstStyle/>
          <a:p>
            <a:r>
              <a:rPr lang="en-US" dirty="0" smtClean="0"/>
              <a:t>A Fundamental Premise</a:t>
            </a:r>
          </a:p>
          <a:p>
            <a:pPr lvl="1"/>
            <a:r>
              <a:rPr lang="en-US" dirty="0" smtClean="0"/>
              <a:t>Person accused of a crime is innocent until government proves guilt beyond a reasonable doubt. </a:t>
            </a:r>
          </a:p>
          <a:p>
            <a:pPr lvl="1"/>
            <a:r>
              <a:rPr lang="en-US" dirty="0" smtClean="0"/>
              <a:t>Procedural rules designed to protect the innocent. </a:t>
            </a:r>
          </a:p>
          <a:p>
            <a:pPr lvl="1"/>
            <a:r>
              <a:rPr lang="en-US" dirty="0" smtClean="0"/>
              <a:t>Although some guilty remain free, it is considered a small price to pay to avoid mistakenly convicting the innocent.</a:t>
            </a:r>
          </a:p>
          <a:p>
            <a:pPr lvl="1"/>
            <a:r>
              <a:rPr lang="en-US" dirty="0" smtClean="0"/>
              <a:t>Procedural right important because criminal law pits the power of the government against the individual. </a:t>
            </a:r>
            <a:endParaRPr lang="en-US" dirty="0"/>
          </a:p>
        </p:txBody>
      </p:sp>
      <p:sp>
        <p:nvSpPr>
          <p:cNvPr id="3" name="Title 2"/>
          <p:cNvSpPr>
            <a:spLocks noGrp="1"/>
          </p:cNvSpPr>
          <p:nvPr>
            <p:ph type="title"/>
          </p:nvPr>
        </p:nvSpPr>
        <p:spPr/>
        <p:txBody>
          <a:bodyPr>
            <a:normAutofit fontScale="90000"/>
          </a:bodyPr>
          <a:lstStyle/>
          <a:p>
            <a:r>
              <a:rPr lang="en-US" dirty="0" smtClean="0"/>
              <a:t>Importance of </a:t>
            </a:r>
            <a:br>
              <a:rPr lang="en-US" dirty="0" smtClean="0"/>
            </a:br>
            <a:r>
              <a:rPr lang="en-US" dirty="0" smtClean="0"/>
              <a:t>Procedural Justice</a:t>
            </a:r>
            <a:endParaRPr lang="en-US" dirty="0"/>
          </a:p>
        </p:txBody>
      </p:sp>
      <p:pic>
        <p:nvPicPr>
          <p:cNvPr id="8194" name="Picture 2" descr="http://www.powerschapman.com/Practice/images/criminal_law.jpg"/>
          <p:cNvPicPr>
            <a:picLocks noChangeAspect="1" noChangeArrowheads="1"/>
          </p:cNvPicPr>
          <p:nvPr/>
        </p:nvPicPr>
        <p:blipFill>
          <a:blip r:embed="rId2" cstate="print"/>
          <a:srcRect/>
          <a:stretch>
            <a:fillRect/>
          </a:stretch>
        </p:blipFill>
        <p:spPr bwMode="auto">
          <a:xfrm>
            <a:off x="7717780" y="3429000"/>
            <a:ext cx="2950221" cy="2667000"/>
          </a:xfrm>
          <a:prstGeom prst="rect">
            <a:avLst/>
          </a:prstGeom>
          <a:ln>
            <a:noFill/>
          </a:ln>
          <a:effectLst>
            <a:softEdge rad="112500"/>
          </a:effectLst>
        </p:spPr>
      </p:pic>
    </p:spTree>
    <p:extLst>
      <p:ext uri="{BB962C8B-B14F-4D97-AF65-F5344CB8AC3E}">
        <p14:creationId xmlns:p14="http://schemas.microsoft.com/office/powerpoint/2010/main" val="175644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9"/>
            <a:ext cx="8839200" cy="4525963"/>
          </a:xfrm>
        </p:spPr>
        <p:txBody>
          <a:bodyPr/>
          <a:lstStyle/>
          <a:p>
            <a:r>
              <a:rPr lang="en-US" dirty="0" smtClean="0"/>
              <a:t>Pretrial Protections</a:t>
            </a:r>
          </a:p>
          <a:p>
            <a:pPr lvl="1"/>
            <a:r>
              <a:rPr lang="en-US" dirty="0" smtClean="0"/>
              <a:t>Indictment</a:t>
            </a:r>
          </a:p>
          <a:p>
            <a:pPr lvl="2"/>
            <a:r>
              <a:rPr lang="en-US" dirty="0" smtClean="0"/>
              <a:t>Formal statement of charges requires so defendant knows how to prepare a defense (unless reach plea agreement)</a:t>
            </a:r>
          </a:p>
          <a:p>
            <a:pPr lvl="2"/>
            <a:r>
              <a:rPr lang="en-US" dirty="0" smtClean="0"/>
              <a:t>Grand jury decides whether </a:t>
            </a:r>
            <a:r>
              <a:rPr lang="en-US" dirty="0" err="1" smtClean="0"/>
              <a:t>gov’t</a:t>
            </a:r>
            <a:r>
              <a:rPr lang="en-US" dirty="0" smtClean="0"/>
              <a:t> has strong enough case to proceed with trial.  (applies only to cases in federal court)</a:t>
            </a:r>
          </a:p>
          <a:p>
            <a:pPr lvl="2"/>
            <a:r>
              <a:rPr lang="en-US" dirty="0" smtClean="0"/>
              <a:t>Most states rely on preliminary hearings where judge decides</a:t>
            </a:r>
          </a:p>
          <a:p>
            <a:pPr lvl="1"/>
            <a:r>
              <a:rPr lang="en-US" dirty="0" smtClean="0"/>
              <a:t>Bail</a:t>
            </a:r>
          </a:p>
          <a:p>
            <a:pPr lvl="2"/>
            <a:r>
              <a:rPr lang="en-US" dirty="0" smtClean="0"/>
              <a:t>Release before trial helps them prepare for defense and avoids punishing innocent suspects. (not all suspects granted bail)</a:t>
            </a:r>
          </a:p>
          <a:p>
            <a:pPr lvl="2"/>
            <a:r>
              <a:rPr lang="en-US" dirty="0" smtClean="0"/>
              <a:t>8</a:t>
            </a:r>
            <a:r>
              <a:rPr lang="en-US" baseline="30000" dirty="0" smtClean="0"/>
              <a:t>th</a:t>
            </a:r>
            <a:r>
              <a:rPr lang="en-US" dirty="0" smtClean="0"/>
              <a:t> Amendment prohibits “excessive bail”</a:t>
            </a:r>
            <a:endParaRPr lang="en-US" dirty="0"/>
          </a:p>
        </p:txBody>
      </p:sp>
      <p:sp>
        <p:nvSpPr>
          <p:cNvPr id="3" name="Title 2"/>
          <p:cNvSpPr>
            <a:spLocks noGrp="1"/>
          </p:cNvSpPr>
          <p:nvPr>
            <p:ph type="title"/>
          </p:nvPr>
        </p:nvSpPr>
        <p:spPr>
          <a:xfrm>
            <a:off x="1981200" y="274638"/>
            <a:ext cx="8686800" cy="1143000"/>
          </a:xfrm>
        </p:spPr>
        <p:txBody>
          <a:bodyPr>
            <a:normAutofit fontScale="90000"/>
          </a:bodyPr>
          <a:lstStyle/>
          <a:p>
            <a:r>
              <a:rPr lang="en-US" dirty="0" smtClean="0"/>
              <a:t>5</a:t>
            </a:r>
            <a:r>
              <a:rPr lang="en-US" baseline="30000" dirty="0" smtClean="0"/>
              <a:t>th</a:t>
            </a:r>
            <a:r>
              <a:rPr lang="en-US" dirty="0" smtClean="0"/>
              <a:t>, 6</a:t>
            </a:r>
            <a:r>
              <a:rPr lang="en-US" baseline="30000" dirty="0" smtClean="0"/>
              <a:t>th</a:t>
            </a:r>
            <a:r>
              <a:rPr lang="en-US" dirty="0" smtClean="0"/>
              <a:t>, and 8</a:t>
            </a:r>
            <a:r>
              <a:rPr lang="en-US" baseline="30000" dirty="0" smtClean="0"/>
              <a:t>th</a:t>
            </a:r>
            <a:r>
              <a:rPr lang="en-US" dirty="0" smtClean="0"/>
              <a:t> Amendment Protection of Rights Before Trial</a:t>
            </a:r>
            <a:endParaRPr lang="en-US" dirty="0"/>
          </a:p>
        </p:txBody>
      </p:sp>
      <p:pic>
        <p:nvPicPr>
          <p:cNvPr id="7170" name="Picture 2" descr="http://pinellasnewsboy.com/files/2009/05/money-bags.jpg"/>
          <p:cNvPicPr>
            <a:picLocks noChangeAspect="1" noChangeArrowheads="1"/>
          </p:cNvPicPr>
          <p:nvPr/>
        </p:nvPicPr>
        <p:blipFill>
          <a:blip r:embed="rId2" cstate="print"/>
          <a:srcRect/>
          <a:stretch>
            <a:fillRect/>
          </a:stretch>
        </p:blipFill>
        <p:spPr bwMode="auto">
          <a:xfrm>
            <a:off x="8991600" y="5181600"/>
            <a:ext cx="1676400" cy="1676400"/>
          </a:xfrm>
          <a:prstGeom prst="rect">
            <a:avLst/>
          </a:prstGeom>
          <a:noFill/>
        </p:spPr>
      </p:pic>
    </p:spTree>
    <p:extLst>
      <p:ext uri="{BB962C8B-B14F-4D97-AF65-F5344CB8AC3E}">
        <p14:creationId xmlns:p14="http://schemas.microsoft.com/office/powerpoint/2010/main" val="132413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1"/>
            <a:ext cx="8229600" cy="4525963"/>
          </a:xfrm>
        </p:spPr>
        <p:txBody>
          <a:bodyPr/>
          <a:lstStyle/>
          <a:p>
            <a:pPr lvl="1"/>
            <a:r>
              <a:rPr lang="en-US" dirty="0" smtClean="0"/>
              <a:t>Counsel</a:t>
            </a:r>
          </a:p>
          <a:p>
            <a:pPr lvl="2"/>
            <a:r>
              <a:rPr lang="en-US" dirty="0" smtClean="0"/>
              <a:t>6</a:t>
            </a:r>
            <a:r>
              <a:rPr lang="en-US" baseline="30000" dirty="0" smtClean="0"/>
              <a:t>th</a:t>
            </a:r>
            <a:r>
              <a:rPr lang="en-US" dirty="0" smtClean="0"/>
              <a:t> Amendment guarantees right to counsel during questioning, while preparing for trial, and during trial.</a:t>
            </a:r>
          </a:p>
          <a:p>
            <a:pPr lvl="2"/>
            <a:r>
              <a:rPr lang="en-US" b="1" i="1" dirty="0" smtClean="0"/>
              <a:t>Gideon v. Wainwright, 1963</a:t>
            </a:r>
          </a:p>
          <a:p>
            <a:pPr lvl="3"/>
            <a:r>
              <a:rPr lang="en-US" dirty="0" smtClean="0"/>
              <a:t>Counsel provided if suspect cannot afford to pay</a:t>
            </a:r>
          </a:p>
          <a:p>
            <a:pPr lvl="2"/>
            <a:r>
              <a:rPr lang="en-US" dirty="0" smtClean="0"/>
              <a:t>Complexity of adversarial system requires use of lawyers</a:t>
            </a:r>
          </a:p>
          <a:p>
            <a:pPr lvl="2"/>
            <a:r>
              <a:rPr lang="en-US" dirty="0" smtClean="0"/>
              <a:t>Extending the Right to Counsel</a:t>
            </a:r>
          </a:p>
          <a:p>
            <a:pPr lvl="3"/>
            <a:r>
              <a:rPr lang="en-US" dirty="0" smtClean="0"/>
              <a:t>Every person accused of a felony</a:t>
            </a:r>
          </a:p>
          <a:p>
            <a:pPr lvl="3"/>
            <a:r>
              <a:rPr lang="en-US" dirty="0" smtClean="0"/>
              <a:t>Those too poor to afford them</a:t>
            </a:r>
          </a:p>
          <a:p>
            <a:pPr lvl="1"/>
            <a:endParaRPr lang="en-US" dirty="0"/>
          </a:p>
        </p:txBody>
      </p:sp>
      <p:sp>
        <p:nvSpPr>
          <p:cNvPr id="3" name="Title 2"/>
          <p:cNvSpPr>
            <a:spLocks noGrp="1"/>
          </p:cNvSpPr>
          <p:nvPr>
            <p:ph type="title"/>
          </p:nvPr>
        </p:nvSpPr>
        <p:spPr/>
        <p:txBody>
          <a:bodyPr>
            <a:normAutofit fontScale="90000"/>
          </a:bodyPr>
          <a:lstStyle/>
          <a:p>
            <a:r>
              <a:rPr lang="en-US" dirty="0" smtClean="0"/>
              <a:t>5</a:t>
            </a:r>
            <a:r>
              <a:rPr lang="en-US" baseline="30000" dirty="0" smtClean="0"/>
              <a:t>th</a:t>
            </a:r>
            <a:r>
              <a:rPr lang="en-US" dirty="0" smtClean="0"/>
              <a:t>, 6</a:t>
            </a:r>
            <a:r>
              <a:rPr lang="en-US" baseline="30000" dirty="0" smtClean="0"/>
              <a:t>th</a:t>
            </a:r>
            <a:r>
              <a:rPr lang="en-US" dirty="0" smtClean="0"/>
              <a:t>, and 8</a:t>
            </a:r>
            <a:r>
              <a:rPr lang="en-US" baseline="30000" dirty="0" smtClean="0"/>
              <a:t>th</a:t>
            </a:r>
            <a:r>
              <a:rPr lang="en-US" dirty="0" smtClean="0"/>
              <a:t> Amendment Protection of Rights Before Trial</a:t>
            </a:r>
            <a:endParaRPr lang="en-US" dirty="0"/>
          </a:p>
        </p:txBody>
      </p:sp>
      <p:pic>
        <p:nvPicPr>
          <p:cNvPr id="6146" name="Picture 2" descr="http://www.browarddefender.org/PDlogo.JPG"/>
          <p:cNvPicPr>
            <a:picLocks noChangeAspect="1" noChangeArrowheads="1"/>
          </p:cNvPicPr>
          <p:nvPr/>
        </p:nvPicPr>
        <p:blipFill>
          <a:blip r:embed="rId2" cstate="print"/>
          <a:srcRect/>
          <a:stretch>
            <a:fillRect/>
          </a:stretch>
        </p:blipFill>
        <p:spPr bwMode="auto">
          <a:xfrm>
            <a:off x="7620000" y="3615780"/>
            <a:ext cx="3048000" cy="3242220"/>
          </a:xfrm>
          <a:prstGeom prst="rect">
            <a:avLst/>
          </a:prstGeom>
          <a:noFill/>
        </p:spPr>
      </p:pic>
    </p:spTree>
    <p:extLst>
      <p:ext uri="{BB962C8B-B14F-4D97-AF65-F5344CB8AC3E}">
        <p14:creationId xmlns:p14="http://schemas.microsoft.com/office/powerpoint/2010/main" val="30125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Speedy, Public Trial</a:t>
            </a:r>
          </a:p>
          <a:p>
            <a:pPr lvl="1"/>
            <a:r>
              <a:rPr lang="en-US" dirty="0" smtClean="0"/>
              <a:t>Diminishes the possibility that evidence will disappear or witnesses memories will fade</a:t>
            </a:r>
          </a:p>
          <a:p>
            <a:pPr lvl="1"/>
            <a:r>
              <a:rPr lang="en-US" dirty="0" smtClean="0"/>
              <a:t>Safeguards against courts being used as instruments of persecution</a:t>
            </a:r>
          </a:p>
          <a:p>
            <a:pPr lvl="1"/>
            <a:r>
              <a:rPr lang="en-US" dirty="0" smtClean="0"/>
              <a:t>Grants opportunity for public to become more informed</a:t>
            </a:r>
          </a:p>
          <a:p>
            <a:pPr lvl="1"/>
            <a:r>
              <a:rPr lang="en-US" dirty="0" smtClean="0"/>
              <a:t>However, judge can order some proceedings closed if it makes it impossible for defendant to receive a fair trial.</a:t>
            </a:r>
          </a:p>
          <a:p>
            <a:r>
              <a:rPr lang="en-US" dirty="0" smtClean="0"/>
              <a:t> Right to Counsel</a:t>
            </a:r>
          </a:p>
          <a:p>
            <a:pPr lvl="1"/>
            <a:r>
              <a:rPr lang="en-US" dirty="0" smtClean="0"/>
              <a:t>Although, defendant can waive right to counsel</a:t>
            </a:r>
            <a:endParaRPr lang="en-US" dirty="0"/>
          </a:p>
        </p:txBody>
      </p:sp>
      <p:sp>
        <p:nvSpPr>
          <p:cNvPr id="3" name="Title 2"/>
          <p:cNvSpPr>
            <a:spLocks noGrp="1"/>
          </p:cNvSpPr>
          <p:nvPr>
            <p:ph type="title"/>
          </p:nvPr>
        </p:nvSpPr>
        <p:spPr/>
        <p:txBody>
          <a:bodyPr>
            <a:normAutofit fontScale="90000"/>
          </a:bodyPr>
          <a:lstStyle/>
          <a:p>
            <a:r>
              <a:rPr lang="en-US" dirty="0" smtClean="0"/>
              <a:t>5</a:t>
            </a:r>
            <a:r>
              <a:rPr lang="en-US" baseline="30000" dirty="0" smtClean="0"/>
              <a:t>th</a:t>
            </a:r>
            <a:r>
              <a:rPr lang="en-US" dirty="0" smtClean="0"/>
              <a:t> and 6</a:t>
            </a:r>
            <a:r>
              <a:rPr lang="en-US" baseline="30000" dirty="0" smtClean="0"/>
              <a:t>th</a:t>
            </a:r>
            <a:r>
              <a:rPr lang="en-US" dirty="0" smtClean="0"/>
              <a:t> Amendment Protections During Trial</a:t>
            </a:r>
            <a:endParaRPr lang="en-US" dirty="0"/>
          </a:p>
        </p:txBody>
      </p:sp>
    </p:spTree>
    <p:extLst>
      <p:ext uri="{BB962C8B-B14F-4D97-AF65-F5344CB8AC3E}">
        <p14:creationId xmlns:p14="http://schemas.microsoft.com/office/powerpoint/2010/main" val="1567828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1F497D"/>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713</Words>
  <Application>Microsoft Macintosh PowerPoint</Application>
  <PresentationFormat>Widescreen</PresentationFormat>
  <Paragraphs>81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Georgia</vt:lpstr>
      <vt:lpstr>Verdana</vt:lpstr>
      <vt:lpstr>Wingdings 2</vt:lpstr>
      <vt:lpstr>Wingdings 3</vt:lpstr>
      <vt:lpstr>Concourse</vt:lpstr>
      <vt:lpstr>PowerPoint Presentation</vt:lpstr>
      <vt:lpstr>Purpose</vt:lpstr>
      <vt:lpstr>Objectives</vt:lpstr>
      <vt:lpstr>Terms to Know</vt:lpstr>
      <vt:lpstr>Terms to Know</vt:lpstr>
      <vt:lpstr>Importance of  Procedural Justice</vt:lpstr>
      <vt:lpstr>5th, 6th, and 8th Amendment Protection of Rights Before Trial</vt:lpstr>
      <vt:lpstr>5th, 6th, and 8th Amendment Protection of Rights Before Trial</vt:lpstr>
      <vt:lpstr>5th and 6th Amendment Protections During Trial</vt:lpstr>
      <vt:lpstr>5th and 6th Amendment Protections During Trial</vt:lpstr>
      <vt:lpstr>Jury Trials</vt:lpstr>
      <vt:lpstr>5th and 8th Amendment Protections After Trial</vt:lpstr>
      <vt:lpstr>The Capital Punishment Controversy</vt:lpstr>
      <vt:lpstr>The Capital Punishment Controversy</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2017-08-17T20:29:14Z</dcterms:created>
  <dcterms:modified xsi:type="dcterms:W3CDTF">2017-08-17T20:29:35Z</dcterms:modified>
</cp:coreProperties>
</file>