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3AC11-5A48-6C4C-BC16-D7BBB6A5DADD}" type="datetimeFigureOut">
              <a:rPr lang="en-US" smtClean="0"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9F80-9A4C-3449-8A79-91FC3C31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2C51-05F9-4138-9A0E-805C79E7590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3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03C1A-D886-4EC8-85DD-4A07AD8B183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9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1F497D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D75461-A89E-497C-B1A5-E166D85CB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7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609600"/>
            <a:ext cx="4038600" cy="4801314"/>
          </a:xfrm>
          <a:prstGeom prst="rect">
            <a:avLst/>
          </a:prstGeom>
          <a:solidFill>
            <a:schemeClr val="accent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Lesson 31:</a:t>
            </a:r>
            <a:endParaRPr lang="en-US" sz="3600" dirty="0">
              <a:solidFill>
                <a:prstClr val="black"/>
              </a:solidFill>
            </a:endParaRPr>
          </a:p>
          <a:p>
            <a:r>
              <a:rPr lang="en-US" sz="3600" i="1">
                <a:solidFill>
                  <a:prstClr val="black"/>
                </a:solidFill>
              </a:rPr>
              <a:t>How Do </a:t>
            </a:r>
            <a:r>
              <a:rPr lang="en-US" sz="3600" i="1" dirty="0">
                <a:solidFill>
                  <a:prstClr val="black"/>
                </a:solidFill>
              </a:rPr>
              <a:t>the Fourth and Fifth Amendments Protect Against Unreasonable Law Enforcement Procedures?</a:t>
            </a:r>
          </a:p>
          <a:p>
            <a:endParaRPr lang="en-US" i="1" dirty="0">
              <a:solidFill>
                <a:prstClr val="black"/>
              </a:solidFill>
            </a:endParaRPr>
          </a:p>
        </p:txBody>
      </p:sp>
      <p:pic>
        <p:nvPicPr>
          <p:cNvPr id="5" name="Picture 4" descr="0809webwtphs_lsn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57201"/>
            <a:ext cx="3848100" cy="55080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117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2954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if Official Break the Law Regarding Warrants?</a:t>
            </a:r>
          </a:p>
          <a:p>
            <a:pPr lvl="1"/>
            <a:r>
              <a:rPr lang="en-US" b="1" i="1" dirty="0" smtClean="0"/>
              <a:t>Weeks v. US (1914)</a:t>
            </a:r>
          </a:p>
          <a:p>
            <a:pPr lvl="2"/>
            <a:r>
              <a:rPr lang="en-US" dirty="0" smtClean="0"/>
              <a:t>Prevents use of illegally obtains evidence during trial</a:t>
            </a:r>
          </a:p>
          <a:p>
            <a:pPr lvl="1"/>
            <a:r>
              <a:rPr lang="en-US" dirty="0" smtClean="0"/>
              <a:t>Exclusionary rule discourages officers from breaking the law</a:t>
            </a:r>
          </a:p>
          <a:p>
            <a:pPr lvl="1"/>
            <a:r>
              <a:rPr lang="en-US" b="1" i="1" dirty="0" err="1" smtClean="0"/>
              <a:t>Mapp</a:t>
            </a:r>
            <a:r>
              <a:rPr lang="en-US" b="1" i="1" dirty="0" smtClean="0"/>
              <a:t> v. Ohio (1961)</a:t>
            </a:r>
          </a:p>
          <a:p>
            <a:pPr lvl="2"/>
            <a:r>
              <a:rPr lang="en-US" dirty="0" smtClean="0"/>
              <a:t>Exclusionary rule extended to criminal trials in state courts</a:t>
            </a:r>
          </a:p>
          <a:p>
            <a:pPr lvl="2"/>
            <a:r>
              <a:rPr lang="en-US" dirty="0" smtClean="0"/>
              <a:t>Critics argue it ties the hands of police and is too high a price to pay for violations of 4</a:t>
            </a:r>
            <a:r>
              <a:rPr lang="en-US" baseline="30000" dirty="0" smtClean="0"/>
              <a:t>th</a:t>
            </a:r>
            <a:r>
              <a:rPr lang="en-US" dirty="0" smtClean="0"/>
              <a:t> amendment. </a:t>
            </a:r>
          </a:p>
          <a:p>
            <a:pPr lvl="1"/>
            <a:r>
              <a:rPr lang="en-US" dirty="0" smtClean="0"/>
              <a:t>Modifications since 1961</a:t>
            </a:r>
          </a:p>
          <a:p>
            <a:pPr lvl="2"/>
            <a:r>
              <a:rPr lang="en-US" dirty="0" smtClean="0"/>
              <a:t>If officials relied in good faith upon</a:t>
            </a:r>
          </a:p>
          <a:p>
            <a:pPr lvl="2">
              <a:buNone/>
            </a:pPr>
            <a:r>
              <a:rPr lang="en-US" dirty="0" smtClean="0"/>
              <a:t>   defective search warrant</a:t>
            </a:r>
          </a:p>
          <a:p>
            <a:pPr lvl="2"/>
            <a:r>
              <a:rPr lang="en-US" dirty="0" smtClean="0"/>
              <a:t>“Inevitable discovery” rule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Exclusionary Rule</a:t>
            </a:r>
            <a:endParaRPr lang="en-US" dirty="0"/>
          </a:p>
        </p:txBody>
      </p:sp>
      <p:pic>
        <p:nvPicPr>
          <p:cNvPr id="20482" name="Picture 2" descr="http://blog.nj.com/njv_guest_blog/2009/05/large_police-search-seiz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8250" y="4419601"/>
            <a:ext cx="3669751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629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00201"/>
            <a:ext cx="8763000" cy="4525963"/>
          </a:xfrm>
        </p:spPr>
        <p:txBody>
          <a:bodyPr/>
          <a:lstStyle/>
          <a:p>
            <a:r>
              <a:rPr lang="en-US" dirty="0" smtClean="0"/>
              <a:t>Proposals To Replace Exclusionary Rule</a:t>
            </a:r>
          </a:p>
          <a:p>
            <a:pPr lvl="1"/>
            <a:r>
              <a:rPr lang="en-US" dirty="0" smtClean="0"/>
              <a:t>Departmental Discipline</a:t>
            </a:r>
          </a:p>
          <a:p>
            <a:pPr lvl="2"/>
            <a:r>
              <a:rPr lang="en-US" dirty="0" smtClean="0"/>
              <a:t>Independent boards investigate and impose discipline</a:t>
            </a:r>
          </a:p>
          <a:p>
            <a:pPr lvl="1"/>
            <a:r>
              <a:rPr lang="en-US" dirty="0" smtClean="0"/>
              <a:t>Civilian Review Boards</a:t>
            </a:r>
          </a:p>
          <a:p>
            <a:pPr lvl="2"/>
            <a:r>
              <a:rPr lang="en-US" dirty="0" smtClean="0"/>
              <a:t>Appointed by local </a:t>
            </a:r>
            <a:r>
              <a:rPr lang="en-US" dirty="0" err="1" smtClean="0"/>
              <a:t>gov’t</a:t>
            </a:r>
            <a:r>
              <a:rPr lang="en-US" dirty="0" smtClean="0"/>
              <a:t>, investigates, then recommends appropriate action to agency or suggests prosecution</a:t>
            </a:r>
          </a:p>
          <a:p>
            <a:pPr lvl="1"/>
            <a:r>
              <a:rPr lang="en-US" dirty="0" smtClean="0"/>
              <a:t>Civil Suits</a:t>
            </a:r>
          </a:p>
          <a:p>
            <a:pPr lvl="2"/>
            <a:r>
              <a:rPr lang="en-US" dirty="0" smtClean="0"/>
              <a:t>Individuals who feel rights have been violated can sue officers or agencies for money damages in civil court.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Alternatives to the </a:t>
            </a:r>
            <a:br>
              <a:rPr lang="en-US" dirty="0" smtClean="0"/>
            </a:br>
            <a:r>
              <a:rPr lang="en-US" dirty="0" smtClean="0"/>
              <a:t>Exclusionary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5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447800"/>
            <a:ext cx="81534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Warrants “Unsuited to School Environment”</a:t>
            </a:r>
          </a:p>
          <a:p>
            <a:pPr lvl="1"/>
            <a:r>
              <a:rPr lang="en-US" dirty="0" smtClean="0"/>
              <a:t>School officials are guardians of students, not law enforcement officers. </a:t>
            </a:r>
          </a:p>
          <a:p>
            <a:pPr lvl="1"/>
            <a:r>
              <a:rPr lang="en-US" dirty="0" smtClean="0"/>
              <a:t>Searches in schools must be determined </a:t>
            </a:r>
            <a:r>
              <a:rPr lang="en-US" i="1" dirty="0" smtClean="0"/>
              <a:t>reasonable</a:t>
            </a:r>
          </a:p>
          <a:p>
            <a:pPr lvl="2"/>
            <a:r>
              <a:rPr lang="en-US" i="1" dirty="0" smtClean="0"/>
              <a:t>Specific facts, together with rational inferences from those facts, justified the intrusion</a:t>
            </a:r>
          </a:p>
          <a:p>
            <a:pPr lvl="2"/>
            <a:r>
              <a:rPr lang="en-US" i="1" dirty="0" smtClean="0"/>
              <a:t>Search was reasonably related in scope to circumstances justifying it (</a:t>
            </a:r>
            <a:r>
              <a:rPr lang="en-US" b="1" i="1" dirty="0" smtClean="0"/>
              <a:t>TLO v. New Jersey, </a:t>
            </a:r>
            <a:r>
              <a:rPr lang="en-US" b="1" dirty="0" smtClean="0"/>
              <a:t>1985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“Reasonableness” Standard in Other Settings</a:t>
            </a:r>
          </a:p>
          <a:p>
            <a:pPr lvl="1"/>
            <a:r>
              <a:rPr lang="en-US" dirty="0" smtClean="0"/>
              <a:t>Random drug testing of public employees and </a:t>
            </a:r>
          </a:p>
          <a:p>
            <a:pPr lvl="1">
              <a:buNone/>
            </a:pPr>
            <a:r>
              <a:rPr lang="en-US" dirty="0" smtClean="0"/>
              <a:t>   students participating in extracurricular sports. </a:t>
            </a:r>
          </a:p>
          <a:p>
            <a:pPr lvl="1"/>
            <a:r>
              <a:rPr lang="en-US" dirty="0" smtClean="0"/>
              <a:t>Searches of homes of people on probation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Warrants and Probable Cause Are Not Required</a:t>
            </a:r>
            <a:endParaRPr lang="en-US" dirty="0"/>
          </a:p>
        </p:txBody>
      </p:sp>
      <p:pic>
        <p:nvPicPr>
          <p:cNvPr id="18434" name="Picture 2" descr="http://www.occuhealthsolutions.com/I-400%20Instrument%20t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6641" y="4419600"/>
            <a:ext cx="1991359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784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00201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Right Not To Incriminate Oneself</a:t>
            </a:r>
          </a:p>
          <a:p>
            <a:pPr lvl="1"/>
            <a:r>
              <a:rPr lang="en-US" dirty="0" smtClean="0"/>
              <a:t>Defendant cannot be forced to testify at trial.</a:t>
            </a:r>
          </a:p>
          <a:p>
            <a:pPr lvl="1"/>
            <a:r>
              <a:rPr lang="en-US" dirty="0" smtClean="0"/>
              <a:t>If they choose to, must answer all questions asked.</a:t>
            </a:r>
          </a:p>
          <a:p>
            <a:pPr lvl="1"/>
            <a:r>
              <a:rPr lang="en-US" dirty="0" smtClean="0"/>
              <a:t>Other who testify do not have to answer questions that would incriminate themselves unless offered </a:t>
            </a:r>
            <a:r>
              <a:rPr lang="en-US" i="1" dirty="0" smtClean="0"/>
              <a:t>use immunity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carries the burden of proof, so defendant should not be forced to reveal incriminating facts. </a:t>
            </a:r>
          </a:p>
          <a:p>
            <a:pPr lvl="1"/>
            <a:r>
              <a:rPr lang="en-US" dirty="0" smtClean="0"/>
              <a:t>Protection applies in any public proceeding in which info obtained could tie a person to criminal activity.</a:t>
            </a:r>
          </a:p>
          <a:p>
            <a:pPr lvl="1"/>
            <a:r>
              <a:rPr lang="en-US" dirty="0" smtClean="0"/>
              <a:t>Unless there is a privilege the law respects (doctor-patient), no one can refuse to testify on grounds that it might incriminate someone else.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5</a:t>
            </a:r>
            <a:r>
              <a:rPr lang="en-US" baseline="30000" dirty="0" smtClean="0"/>
              <a:t>th</a:t>
            </a:r>
            <a:r>
              <a:rPr lang="en-US" dirty="0" smtClean="0"/>
              <a:t> Amendment’s Provisions Against Self-Incrimination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39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371601"/>
            <a:ext cx="8229600" cy="4525963"/>
          </a:xfrm>
        </p:spPr>
        <p:txBody>
          <a:bodyPr/>
          <a:lstStyle/>
          <a:p>
            <a:r>
              <a:rPr lang="en-US" dirty="0" smtClean="0"/>
              <a:t>Under </a:t>
            </a:r>
            <a:r>
              <a:rPr lang="en-US" i="1" dirty="0" smtClean="0"/>
              <a:t>Miranda</a:t>
            </a:r>
            <a:r>
              <a:rPr lang="en-US" dirty="0" smtClean="0"/>
              <a:t>, officers must warn suspects that</a:t>
            </a:r>
          </a:p>
          <a:p>
            <a:pPr lvl="1"/>
            <a:r>
              <a:rPr lang="en-US" dirty="0" smtClean="0"/>
              <a:t>They have the right to remain silent</a:t>
            </a:r>
          </a:p>
          <a:p>
            <a:pPr lvl="1"/>
            <a:r>
              <a:rPr lang="en-US" dirty="0" smtClean="0"/>
              <a:t>They have right to an attorney when being questioned</a:t>
            </a:r>
          </a:p>
          <a:p>
            <a:pPr lvl="1"/>
            <a:r>
              <a:rPr lang="en-US" dirty="0" smtClean="0"/>
              <a:t>Anything they say may be used against them in court</a:t>
            </a:r>
          </a:p>
          <a:p>
            <a:pPr lvl="1"/>
            <a:r>
              <a:rPr lang="en-US" dirty="0" smtClean="0"/>
              <a:t>If they can’t afford an attorney, one will be provided</a:t>
            </a:r>
          </a:p>
          <a:p>
            <a:r>
              <a:rPr lang="en-US" dirty="0" smtClean="0"/>
              <a:t>If Miranda Rule is Violated, Evidence is Excluded</a:t>
            </a:r>
          </a:p>
          <a:p>
            <a:r>
              <a:rPr lang="en-US" b="1" i="1" dirty="0" smtClean="0"/>
              <a:t>Dickerson v. US, 2000 </a:t>
            </a:r>
          </a:p>
          <a:p>
            <a:pPr lvl="1"/>
            <a:r>
              <a:rPr lang="en-US" dirty="0" smtClean="0"/>
              <a:t>Reaffirmed Miranda ruling,</a:t>
            </a:r>
          </a:p>
          <a:p>
            <a:pPr lvl="1">
              <a:buNone/>
            </a:pPr>
            <a:r>
              <a:rPr lang="en-US" dirty="0" smtClean="0"/>
              <a:t> could not be overruled by an act</a:t>
            </a:r>
          </a:p>
          <a:p>
            <a:pPr lvl="1">
              <a:buNone/>
            </a:pPr>
            <a:r>
              <a:rPr lang="en-US" dirty="0" smtClean="0"/>
              <a:t> of Congress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Miranda Rule</a:t>
            </a:r>
            <a:endParaRPr lang="en-US" dirty="0"/>
          </a:p>
        </p:txBody>
      </p:sp>
      <p:pic>
        <p:nvPicPr>
          <p:cNvPr id="15362" name="Picture 2" descr="http://3.bp.blogspot.com/_ijwCK_tD3vU/St4yZq_woNI/AAAAAAAAADY/u0gU0vNyxH4/s400/miranda_rights_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2478" y="3886200"/>
            <a:ext cx="4435523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222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Amendment limits the powers of government officials to search and seize individuals, their homes, their papers, and other property. </a:t>
            </a:r>
          </a:p>
          <a:p>
            <a:r>
              <a:rPr lang="en-US" dirty="0" smtClean="0"/>
              <a:t>The 5</a:t>
            </a:r>
            <a:r>
              <a:rPr lang="en-US" baseline="30000" dirty="0" smtClean="0"/>
              <a:t>th</a:t>
            </a:r>
            <a:r>
              <a:rPr lang="en-US" dirty="0" smtClean="0"/>
              <a:t> Amendment contains protections for criminal defendants, including protection from self-incrimination. </a:t>
            </a:r>
          </a:p>
          <a:p>
            <a:r>
              <a:rPr lang="en-US" dirty="0" smtClean="0"/>
              <a:t>This lesson focuses on these protections and examines how and why they were important to the Framers.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Purpose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047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371601"/>
            <a:ext cx="8458200" cy="4864291"/>
          </a:xfrm>
        </p:spPr>
        <p:txBody>
          <a:bodyPr>
            <a:normAutofit/>
          </a:bodyPr>
          <a:lstStyle/>
          <a:p>
            <a:r>
              <a:rPr lang="en-US" i="1" dirty="0" smtClean="0"/>
              <a:t>Explain the purpose and history of the 4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 and issues raised by its interpretation.</a:t>
            </a:r>
          </a:p>
          <a:p>
            <a:r>
              <a:rPr lang="en-US" i="1" dirty="0" smtClean="0"/>
              <a:t>Explain the importance of the 5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 provision against self-incrimination. </a:t>
            </a:r>
          </a:p>
          <a:p>
            <a:r>
              <a:rPr lang="en-US" i="1" dirty="0" smtClean="0"/>
              <a:t>Evaluate, take, and defend positions on contemporary issues involving the 4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 and self-incrimination. 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Objectives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470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Terms to Know</a:t>
            </a:r>
            <a:endParaRPr lang="en-US" sz="4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524000" y="914400"/>
            <a:ext cx="9144000" cy="5181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indent="-256032">
              <a:spcBef>
                <a:spcPts val="400"/>
              </a:spcBef>
              <a:buClr>
                <a:srgbClr val="1F497D"/>
              </a:buClr>
              <a:buSzPct val="68000"/>
              <a:defRPr/>
            </a:pPr>
            <a:r>
              <a:rPr lang="en-US" sz="1600" b="1" dirty="0">
                <a:solidFill>
                  <a:prstClr val="black"/>
                </a:solidFill>
              </a:rPr>
              <a:t>	</a:t>
            </a:r>
            <a:r>
              <a:rPr lang="en-US" sz="1600" b="1" dirty="0">
                <a:solidFill>
                  <a:prstClr val="black"/>
                </a:solidFill>
              </a:rPr>
              <a:t> affidavit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 formally sworn statement.  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exclusionary rule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The rule established by the U.S. Supreme Court that evidence unconstitutionally gathered by law enforcement officers may not be used against a defendant in a trial.   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probable cause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Reasonable grounds for presuming that a crime has been or is in the process of being committed. Provided for in the Fourth Amendment.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reasonableness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Quality of what a rational and fair-minded person might say.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right against self-incrimination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 guarantee found in the Fifth Amendment against being compelled in any criminal case to be a witness against oneself.  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 </a:t>
            </a:r>
            <a:endParaRPr lang="en-US" sz="27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Terms to Know</a:t>
            </a:r>
            <a:endParaRPr lang="en-US" sz="4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752600" y="914400"/>
            <a:ext cx="8915400" cy="518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search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In the context of American constitutional law, intrusion into someone's privacy.  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seizure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In the context of U.S. constitutional law, interference with a person's property or freedom of movement.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use immunity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 guarantee government prosecutors give to a witness to not use the witness's self-incriminating compelled testimony as evidence against the witness in a subsequent criminal prosecution. A witness who receives use immunity may still be prosecuted, but based only on evidence not gathered from the protected testimony.  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warrant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An order by a judge authorizing a police officer to make an arrest or search or perform some other designated act.   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9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English Common Law</a:t>
            </a:r>
          </a:p>
          <a:p>
            <a:pPr lvl="1"/>
            <a:r>
              <a:rPr lang="en-US" dirty="0" smtClean="0"/>
              <a:t>Americans inherit principle that a “man’s home is his castle.”</a:t>
            </a:r>
          </a:p>
          <a:p>
            <a:pPr lvl="1"/>
            <a:r>
              <a:rPr lang="en-US" dirty="0" smtClean="0"/>
              <a:t>Common law prohibited open-ended general warrants known as “hunting licenses.”</a:t>
            </a:r>
          </a:p>
          <a:p>
            <a:r>
              <a:rPr lang="en-US" dirty="0" smtClean="0"/>
              <a:t> Colonial Experience</a:t>
            </a:r>
          </a:p>
          <a:p>
            <a:pPr lvl="1"/>
            <a:r>
              <a:rPr lang="en-US" dirty="0" smtClean="0"/>
              <a:t>Parliament issued general warrants to collect taxes, recover stolen goods, and persecute smugglers (Hancock)</a:t>
            </a:r>
          </a:p>
          <a:p>
            <a:pPr lvl="1"/>
            <a:r>
              <a:rPr lang="en-US" dirty="0" smtClean="0"/>
              <a:t>Colonial objections helped spur Revolution</a:t>
            </a:r>
          </a:p>
          <a:p>
            <a:pPr lvl="1"/>
            <a:r>
              <a:rPr lang="en-US" dirty="0" smtClean="0"/>
              <a:t>Anti-Federalists protest lack of protection </a:t>
            </a:r>
          </a:p>
          <a:p>
            <a:pPr lvl="1">
              <a:buNone/>
            </a:pPr>
            <a:r>
              <a:rPr lang="en-US" dirty="0" smtClean="0"/>
              <a:t>  against such general warrants in body of </a:t>
            </a:r>
          </a:p>
          <a:p>
            <a:pPr lvl="1">
              <a:buNone/>
            </a:pPr>
            <a:r>
              <a:rPr lang="en-US" dirty="0" smtClean="0"/>
              <a:t>   Constitution.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Amendment’s History</a:t>
            </a:r>
            <a:endParaRPr lang="en-US" dirty="0"/>
          </a:p>
        </p:txBody>
      </p:sp>
      <p:pic>
        <p:nvPicPr>
          <p:cNvPr id="24578" name="Picture 2" descr="http://cdn-www.cracked.com/phpimages/article/0/6/8/19068.jpg?v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150" y="4781550"/>
            <a:ext cx="2990850" cy="207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171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524001"/>
            <a:ext cx="8686800" cy="4525963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Prohibits general warrants</a:t>
            </a:r>
          </a:p>
          <a:p>
            <a:pPr lvl="1"/>
            <a:r>
              <a:rPr lang="en-US" dirty="0" smtClean="0"/>
              <a:t>Probable cause necessary to obtain a warrant</a:t>
            </a:r>
          </a:p>
          <a:p>
            <a:pPr lvl="1"/>
            <a:r>
              <a:rPr lang="en-US" dirty="0" smtClean="0"/>
              <a:t>Requires judge to determine whether probable cause exists</a:t>
            </a:r>
          </a:p>
          <a:p>
            <a:pPr lvl="1"/>
            <a:r>
              <a:rPr lang="en-US" dirty="0" smtClean="0"/>
              <a:t>Requires applications for warrants to “particularly” describe the “place to be searched and persons or things to be seized.”</a:t>
            </a:r>
          </a:p>
          <a:p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Prohibits the “most effective weapon in the arsenal of every arbitrary government.”  - Justice Robert Jackson</a:t>
            </a:r>
          </a:p>
          <a:p>
            <a:pPr lvl="1"/>
            <a:r>
              <a:rPr lang="en-US" dirty="0" smtClean="0"/>
              <a:t>Protects reasonable expectations of privacy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Amendment’s </a:t>
            </a:r>
            <a:br>
              <a:rPr lang="en-US" dirty="0" smtClean="0"/>
            </a:br>
            <a:r>
              <a:rPr lang="en-US" dirty="0" smtClean="0"/>
              <a:t>Purpose and Importance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5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524001"/>
            <a:ext cx="8229600" cy="4525963"/>
          </a:xfrm>
        </p:spPr>
        <p:txBody>
          <a:bodyPr/>
          <a:lstStyle/>
          <a:p>
            <a:r>
              <a:rPr lang="en-US" dirty="0" smtClean="0"/>
              <a:t>An Ongoing Challenge</a:t>
            </a:r>
          </a:p>
          <a:p>
            <a:pPr lvl="1"/>
            <a:r>
              <a:rPr lang="en-US" dirty="0" smtClean="0"/>
              <a:t>Striking a balance between society’s need for order/safety and the individual’s right to autonomy / privacy</a:t>
            </a:r>
          </a:p>
          <a:p>
            <a:pPr lvl="1"/>
            <a:r>
              <a:rPr lang="en-US" dirty="0" smtClean="0"/>
              <a:t>Importance considerations:</a:t>
            </a:r>
          </a:p>
          <a:p>
            <a:pPr lvl="2"/>
            <a:r>
              <a:rPr lang="en-US" dirty="0" smtClean="0"/>
              <a:t>When is a warrant required?</a:t>
            </a:r>
          </a:p>
          <a:p>
            <a:pPr lvl="2"/>
            <a:r>
              <a:rPr lang="en-US" dirty="0" smtClean="0"/>
              <a:t>What is probable cause and when is it required?</a:t>
            </a:r>
          </a:p>
          <a:p>
            <a:pPr lvl="2"/>
            <a:r>
              <a:rPr lang="en-US" dirty="0" smtClean="0"/>
              <a:t>How should 4</a:t>
            </a:r>
            <a:r>
              <a:rPr lang="en-US" baseline="30000" dirty="0" smtClean="0"/>
              <a:t>th</a:t>
            </a:r>
            <a:r>
              <a:rPr lang="en-US" dirty="0" smtClean="0"/>
              <a:t> Amendment be enforced?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Interpreting and Applying the Fourth Amendment</a:t>
            </a:r>
            <a:endParaRPr lang="en-US" dirty="0"/>
          </a:p>
        </p:txBody>
      </p:sp>
      <p:pic>
        <p:nvPicPr>
          <p:cNvPr id="22530" name="Picture 2" descr="http://www.blogcdn.com/www.engadget.com/media/2008/03/3-10-08-tsa-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1" y="4305622"/>
            <a:ext cx="3400425" cy="2552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320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447801"/>
            <a:ext cx="8229600" cy="4525963"/>
          </a:xfrm>
        </p:spPr>
        <p:txBody>
          <a:bodyPr/>
          <a:lstStyle/>
          <a:p>
            <a:r>
              <a:rPr lang="en-US" dirty="0" smtClean="0"/>
              <a:t>Protecting Individuals From Arbitrary Actions</a:t>
            </a:r>
          </a:p>
          <a:p>
            <a:pPr lvl="1"/>
            <a:r>
              <a:rPr lang="en-US" dirty="0" smtClean="0"/>
              <a:t>Officials must submit a detailed affidavit to judge</a:t>
            </a:r>
          </a:p>
          <a:p>
            <a:pPr lvl="1"/>
            <a:r>
              <a:rPr lang="en-US" dirty="0" smtClean="0"/>
              <a:t>Probable cause means enough evidence for a reasonable person to believe it is likely that an illegal act is being or has been committed.</a:t>
            </a:r>
          </a:p>
          <a:p>
            <a:pPr lvl="2"/>
            <a:r>
              <a:rPr lang="en-US" dirty="0" smtClean="0"/>
              <a:t>But does not require absolute certainty</a:t>
            </a:r>
          </a:p>
          <a:p>
            <a:r>
              <a:rPr lang="en-US" dirty="0" smtClean="0"/>
              <a:t>Examples of Exceptions to Warrant Requirements</a:t>
            </a:r>
          </a:p>
          <a:p>
            <a:pPr lvl="1"/>
            <a:r>
              <a:rPr lang="en-US" dirty="0" smtClean="0"/>
              <a:t>Police are at the scene of a violent crime or robbery in progress (“In Hot Pursuit”)</a:t>
            </a:r>
          </a:p>
          <a:p>
            <a:pPr lvl="1"/>
            <a:r>
              <a:rPr lang="en-US" dirty="0" smtClean="0"/>
              <a:t>If person consents to search or seizure</a:t>
            </a:r>
          </a:p>
          <a:p>
            <a:pPr lvl="1"/>
            <a:r>
              <a:rPr lang="en-US" dirty="0" smtClean="0"/>
              <a:t>Evidence is “in plain sight” of official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Warrants and Probable Cause</a:t>
            </a:r>
            <a:endParaRPr lang="en-US" dirty="0"/>
          </a:p>
        </p:txBody>
      </p:sp>
      <p:pic>
        <p:nvPicPr>
          <p:cNvPr id="21506" name="Picture 2" descr="http://kelliegoins.files.wordpress.com/2009/08/police-car-chase1.jpg?w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758690"/>
            <a:ext cx="2895600" cy="2099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9120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1F497D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Macintosh PowerPoint</Application>
  <PresentationFormat>Widescreen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Georgia</vt:lpstr>
      <vt:lpstr>Verdana</vt:lpstr>
      <vt:lpstr>Wingdings 2</vt:lpstr>
      <vt:lpstr>Wingdings 3</vt:lpstr>
      <vt:lpstr>Concourse</vt:lpstr>
      <vt:lpstr>PowerPoint Presentation</vt:lpstr>
      <vt:lpstr>Purpose</vt:lpstr>
      <vt:lpstr>Objectives</vt:lpstr>
      <vt:lpstr>Terms to Know</vt:lpstr>
      <vt:lpstr>Terms to Know</vt:lpstr>
      <vt:lpstr>The 4th Amendment’s History</vt:lpstr>
      <vt:lpstr>The 4th Amendment’s  Purpose and Importance </vt:lpstr>
      <vt:lpstr>Interpreting and Applying the Fourth Amendment</vt:lpstr>
      <vt:lpstr>Warrants and Probable Cause</vt:lpstr>
      <vt:lpstr>The Exclusionary Rule</vt:lpstr>
      <vt:lpstr>Alternatives to the  Exclusionary Rule</vt:lpstr>
      <vt:lpstr>When Warrants and Probable Cause Are Not Required</vt:lpstr>
      <vt:lpstr>The 5th Amendment’s Provisions Against Self-Incrimination</vt:lpstr>
      <vt:lpstr>The Miranda Rule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2017-08-17T20:28:43Z</dcterms:created>
  <dcterms:modified xsi:type="dcterms:W3CDTF">2017-08-17T20:29:02Z</dcterms:modified>
</cp:coreProperties>
</file>