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64"/>
  </p:normalViewPr>
  <p:slideViewPr>
    <p:cSldViewPr snapToGrid="0" snapToObjects="1">
      <p:cViewPr varScale="1">
        <p:scale>
          <a:sx n="100" d="100"/>
          <a:sy n="100" d="100"/>
        </p:scale>
        <p:origin x="46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04CD4-3329-7743-BD4F-FBB5282CCC3E}" type="datetimeFigureOut">
              <a:rPr lang="en-US" smtClean="0"/>
              <a:t>8/17/17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F2A46-2A6D-C948-B628-1D96E13E3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054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2C51-05F9-4138-9A0E-805C79E75901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158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2C51-05F9-4138-9A0E-805C79E75901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36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416CA3-4B9C-48FF-8ABC-42DDB72ABD7C}" type="datetimeFigureOut">
              <a:rPr lang="en-US" smtClean="0"/>
              <a:pPr/>
              <a:t>8/17/17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1F497D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D75461-A89E-497C-B1A5-E166D85CB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16CA3-4B9C-48FF-8ABC-42DDB72ABD7C}" type="datetimeFigureOut">
              <a:rPr lang="en-US" smtClean="0">
                <a:solidFill>
                  <a:prstClr val="black"/>
                </a:solidFill>
              </a:rPr>
              <a:pPr/>
              <a:t>8/17/17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75461-A89E-497C-B1A5-E166D85CB70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16CA3-4B9C-48FF-8ABC-42DDB72ABD7C}" type="datetimeFigureOut">
              <a:rPr lang="en-US" smtClean="0">
                <a:solidFill>
                  <a:prstClr val="black"/>
                </a:solidFill>
              </a:rPr>
              <a:pPr/>
              <a:t>8/17/17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75461-A89E-497C-B1A5-E166D85CB70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16CA3-4B9C-48FF-8ABC-42DDB72ABD7C}" type="datetimeFigureOut">
              <a:rPr lang="en-US" smtClean="0">
                <a:solidFill>
                  <a:prstClr val="black"/>
                </a:solidFill>
              </a:rPr>
              <a:pPr/>
              <a:t>8/17/17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75461-A89E-497C-B1A5-E166D85CB70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16CA3-4B9C-48FF-8ABC-42DDB72ABD7C}" type="datetimeFigureOut">
              <a:rPr lang="en-US" smtClean="0">
                <a:solidFill>
                  <a:prstClr val="white"/>
                </a:solidFill>
              </a:rPr>
              <a:pPr/>
              <a:t>8/17/17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75461-A89E-497C-B1A5-E166D85CB70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16CA3-4B9C-48FF-8ABC-42DDB72ABD7C}" type="datetimeFigureOut">
              <a:rPr lang="en-US" smtClean="0">
                <a:solidFill>
                  <a:prstClr val="white"/>
                </a:solidFill>
              </a:rPr>
              <a:pPr/>
              <a:t>8/17/17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75461-A89E-497C-B1A5-E166D85CB70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16CA3-4B9C-48FF-8ABC-42DDB72ABD7C}" type="datetimeFigureOut">
              <a:rPr lang="en-US" smtClean="0">
                <a:solidFill>
                  <a:prstClr val="black"/>
                </a:solidFill>
              </a:rPr>
              <a:pPr/>
              <a:t>8/17/17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75461-A89E-497C-B1A5-E166D85CB70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16CA3-4B9C-48FF-8ABC-42DDB72ABD7C}" type="datetimeFigureOut">
              <a:rPr lang="en-US" smtClean="0">
                <a:solidFill>
                  <a:prstClr val="white"/>
                </a:solidFill>
              </a:rPr>
              <a:pPr/>
              <a:t>8/17/17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75461-A89E-497C-B1A5-E166D85CB70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16CA3-4B9C-48FF-8ABC-42DDB72ABD7C}" type="datetimeFigureOut">
              <a:rPr lang="en-US" smtClean="0">
                <a:solidFill>
                  <a:prstClr val="black"/>
                </a:solidFill>
              </a:rPr>
              <a:pPr/>
              <a:t>8/17/17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75461-A89E-497C-B1A5-E166D85CB70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25416CA3-4B9C-48FF-8ABC-42DDB72ABD7C}" type="datetimeFigureOut">
              <a:rPr lang="en-US" smtClean="0">
                <a:solidFill>
                  <a:prstClr val="black"/>
                </a:solidFill>
              </a:rPr>
              <a:pPr/>
              <a:t>8/17/17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75461-A89E-497C-B1A5-E166D85CB70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416CA3-4B9C-48FF-8ABC-42DDB72ABD7C}" type="datetimeFigureOut">
              <a:rPr lang="en-US" smtClean="0">
                <a:solidFill>
                  <a:prstClr val="white"/>
                </a:solidFill>
              </a:rPr>
              <a:pPr/>
              <a:t>8/17/17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D75461-A89E-497C-B1A5-E166D85CB70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5416CA3-4B9C-48FF-8ABC-42DDB72ABD7C}" type="datetimeFigureOut">
              <a:rPr lang="en-US" smtClean="0">
                <a:solidFill>
                  <a:prstClr val="black"/>
                </a:solidFill>
              </a:rPr>
              <a:pPr/>
              <a:t>8/17/17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8D75461-A89E-497C-B1A5-E166D85CB70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16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457200"/>
            <a:ext cx="4267200" cy="4678204"/>
          </a:xfrm>
          <a:prstGeom prst="rect">
            <a:avLst/>
          </a:prstGeom>
          <a:solidFill>
            <a:schemeClr val="accent1"/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perspectiveRigh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Lesson 30:</a:t>
            </a:r>
            <a:endParaRPr lang="en-US" sz="4000" dirty="0">
              <a:solidFill>
                <a:prstClr val="black"/>
              </a:solidFill>
            </a:endParaRPr>
          </a:p>
          <a:p>
            <a:r>
              <a:rPr lang="en-US" sz="4000" i="1" dirty="0">
                <a:solidFill>
                  <a:prstClr val="black"/>
                </a:solidFill>
              </a:rPr>
              <a:t>How Does the First Amendment Protect Freedom to Assemble, Petition, and Associate?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 descr="0809webwtphs_lsn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533400"/>
            <a:ext cx="3886200" cy="55626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314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0" y="1295400"/>
            <a:ext cx="87630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Implied Right</a:t>
            </a:r>
          </a:p>
          <a:p>
            <a:pPr lvl="1"/>
            <a:r>
              <a:rPr lang="en-US" dirty="0" smtClean="0"/>
              <a:t>Not mentioned, but implied by other 1</a:t>
            </a:r>
            <a:r>
              <a:rPr lang="en-US" baseline="30000" dirty="0" smtClean="0"/>
              <a:t>st</a:t>
            </a:r>
            <a:r>
              <a:rPr lang="en-US" dirty="0" smtClean="0"/>
              <a:t> Amendment rights and considered part of living in a free society.</a:t>
            </a:r>
          </a:p>
          <a:p>
            <a:r>
              <a:rPr lang="en-US" dirty="0" smtClean="0"/>
              <a:t>Cases</a:t>
            </a:r>
          </a:p>
          <a:p>
            <a:pPr lvl="1"/>
            <a:r>
              <a:rPr lang="en-US" b="1" i="1" dirty="0" smtClean="0"/>
              <a:t>NAACP v. Alabama (1958)</a:t>
            </a:r>
          </a:p>
          <a:p>
            <a:pPr lvl="1"/>
            <a:r>
              <a:rPr lang="en-US" b="1" i="1" dirty="0" err="1" smtClean="0"/>
              <a:t>Barenblatt</a:t>
            </a:r>
            <a:r>
              <a:rPr lang="en-US" b="1" i="1" dirty="0" smtClean="0"/>
              <a:t> v. United States (1959)</a:t>
            </a:r>
          </a:p>
          <a:p>
            <a:r>
              <a:rPr lang="en-US" dirty="0" smtClean="0"/>
              <a:t>The Right </a:t>
            </a:r>
            <a:r>
              <a:rPr lang="en-US" i="1" dirty="0" smtClean="0"/>
              <a:t>Not</a:t>
            </a:r>
            <a:r>
              <a:rPr lang="en-US" dirty="0" smtClean="0"/>
              <a:t> to Associate</a:t>
            </a:r>
          </a:p>
          <a:p>
            <a:pPr lvl="1"/>
            <a:r>
              <a:rPr lang="en-US" dirty="0" smtClean="0"/>
              <a:t>Court has ruled that in situations that go beyond personal relationships and involve larger social purposes, </a:t>
            </a:r>
            <a:r>
              <a:rPr lang="en-US" dirty="0" err="1" smtClean="0"/>
              <a:t>gov’t</a:t>
            </a:r>
            <a:r>
              <a:rPr lang="en-US" dirty="0" smtClean="0"/>
              <a:t> may prevent private organizations from discriminatory practices based on race, gender, or ethnicity.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Right to Associate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957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0" y="1371601"/>
            <a:ext cx="6629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Eliminating Unfair Discrimination </a:t>
            </a:r>
          </a:p>
          <a:p>
            <a:pPr>
              <a:buNone/>
            </a:pPr>
            <a:r>
              <a:rPr lang="en-US" dirty="0" smtClean="0"/>
              <a:t>                             vs. </a:t>
            </a:r>
          </a:p>
          <a:p>
            <a:pPr lvl="1"/>
            <a:r>
              <a:rPr lang="en-US" sz="2700" dirty="0"/>
              <a:t>Right of Each Individual to Live Their Life As Free As Possible From Government Interference</a:t>
            </a:r>
          </a:p>
          <a:p>
            <a:pPr lvl="1"/>
            <a:endParaRPr lang="en-US" sz="2700" dirty="0"/>
          </a:p>
          <a:p>
            <a:r>
              <a:rPr lang="en-US" dirty="0" err="1" smtClean="0"/>
              <a:t>Toqueville</a:t>
            </a:r>
            <a:r>
              <a:rPr lang="en-US" dirty="0" smtClean="0"/>
              <a:t> – right to associate essential for preserving free government in the US.  Americans did not need to rely on government to solve all their problems.  (Help achieve the common good)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Tension Between Ideals</a:t>
            </a:r>
            <a:endParaRPr lang="en-US" dirty="0"/>
          </a:p>
        </p:txBody>
      </p:sp>
      <p:pic>
        <p:nvPicPr>
          <p:cNvPr id="31746" name="Picture 2" descr="http://www.sonyinsider.com/wp-content/uploads/2010/04/Masters_Logo_0405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1" y="1371600"/>
            <a:ext cx="1990725" cy="1990726"/>
          </a:xfrm>
          <a:prstGeom prst="rect">
            <a:avLst/>
          </a:prstGeom>
          <a:noFill/>
        </p:spPr>
      </p:pic>
      <p:pic>
        <p:nvPicPr>
          <p:cNvPr id="31748" name="Picture 4" descr="http://www.tocqueville.org/alexi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3962401"/>
            <a:ext cx="1752600" cy="21336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8007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76400" y="1371601"/>
            <a:ext cx="8382000" cy="4940491"/>
          </a:xfrm>
        </p:spPr>
        <p:txBody>
          <a:bodyPr>
            <a:normAutofit/>
          </a:bodyPr>
          <a:lstStyle/>
          <a:p>
            <a:r>
              <a:rPr lang="en-US" dirty="0" smtClean="0"/>
              <a:t>This lesson focuses on the 1</a:t>
            </a:r>
            <a:r>
              <a:rPr lang="en-US" baseline="30000" dirty="0" smtClean="0"/>
              <a:t>st</a:t>
            </a:r>
            <a:r>
              <a:rPr lang="en-US" dirty="0" smtClean="0"/>
              <a:t> Amendment rights to “peaceably assemble” and “petition  the government for redress of grievances.”</a:t>
            </a:r>
          </a:p>
          <a:p>
            <a:r>
              <a:rPr lang="en-US" dirty="0" smtClean="0"/>
              <a:t>It examines the importance and historical background of these rights, and discusses an important related right – the freedom to associate.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-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Purpose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89490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52600" y="1143001"/>
            <a:ext cx="8458200" cy="4864291"/>
          </a:xfrm>
        </p:spPr>
        <p:txBody>
          <a:bodyPr/>
          <a:lstStyle/>
          <a:p>
            <a:r>
              <a:rPr lang="en-US" i="1" dirty="0" smtClean="0"/>
              <a:t>Explain the importance of the rights to assemble, petition, and associate. </a:t>
            </a:r>
          </a:p>
          <a:p>
            <a:r>
              <a:rPr lang="en-US" i="1" dirty="0" smtClean="0"/>
              <a:t>Describe the history of these rights and when they can be limited. </a:t>
            </a:r>
          </a:p>
          <a:p>
            <a:r>
              <a:rPr lang="en-US" i="1" dirty="0" smtClean="0"/>
              <a:t>Evaluate, take, and defend positions relating to the exercise of these three rights. </a:t>
            </a:r>
          </a:p>
          <a:p>
            <a:endParaRPr lang="en-US" i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50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Objectives</a:t>
            </a:r>
            <a:endParaRPr lang="en-US" sz="4000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1676400" y="1371601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indent="-256032">
              <a:spcBef>
                <a:spcPts val="400"/>
              </a:spcBef>
              <a:buClr>
                <a:srgbClr val="1F497D"/>
              </a:buClr>
              <a:buSzPct val="68000"/>
              <a:buFont typeface="Wingdings 3"/>
              <a:buChar char=""/>
              <a:defRPr/>
            </a:pPr>
            <a:endParaRPr lang="en-US" sz="27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01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52600" y="1219200"/>
            <a:ext cx="8610600" cy="50292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/>
              <a:t>    gag rule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Any rule restricting open discussion or debate on a particular issue.  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public forum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Geographical places in a community, such as streets, parks, or virtual reality sites, where people can express and exchange their views.   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right to assemble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right or legal claim provided for in the First Amendment that allows people to meet to discuss and express their beliefs, ideas, or feelings, especially in a political context.   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right to associate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freedom to meet with others for political or any other lawful purposes.   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right to petition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legal claim that allows citizens to urge their government to correct wrongs and injustices or to take some other action.    </a:t>
            </a:r>
            <a:br>
              <a:rPr lang="en-US" dirty="0" smtClean="0"/>
            </a:b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7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Terms to Know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93527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Freedom to assemble and to petition the government enhances the First Amendment protection of political rights. </a:t>
            </a:r>
          </a:p>
          <a:p>
            <a:r>
              <a:rPr lang="en-US" dirty="0" smtClean="0"/>
              <a:t>Right to Associate</a:t>
            </a:r>
          </a:p>
          <a:p>
            <a:pPr lvl="1"/>
            <a:r>
              <a:rPr lang="en-US" dirty="0" smtClean="0"/>
              <a:t>Associations include political groups, church groups, professional organizations, social clubs, and community service organizations.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Importance of the Rights to Assemble, Petition, and Associate</a:t>
            </a:r>
            <a:endParaRPr lang="en-US" dirty="0"/>
          </a:p>
        </p:txBody>
      </p:sp>
      <p:pic>
        <p:nvPicPr>
          <p:cNvPr id="37890" name="Picture 2" descr="http://alaska.sierraclub.org/images/Sierra_Club_logo_colo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4648200"/>
            <a:ext cx="3238500" cy="1619250"/>
          </a:xfrm>
          <a:prstGeom prst="rect">
            <a:avLst/>
          </a:prstGeom>
          <a:noFill/>
        </p:spPr>
      </p:pic>
      <p:pic>
        <p:nvPicPr>
          <p:cNvPr id="37892" name="Picture 4" descr="http://t1.gstatic.com/images?q=tbn:ANd9GcRW54zLeR6VogwFnNHYkqkJMGOlNkwTmSChUrmzzP3SlgvW1M4&amp;t=1&amp;usg=__Wuw8Hfvqr5w7EawvRoDV1_YyiNc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1" y="4572000"/>
            <a:ext cx="1762125" cy="17542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88346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0" y="990600"/>
            <a:ext cx="8534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Common Law Tradition</a:t>
            </a:r>
          </a:p>
          <a:p>
            <a:pPr lvl="1"/>
            <a:r>
              <a:rPr lang="en-US" dirty="0" smtClean="0"/>
              <a:t>Right to petition recognized in Magna </a:t>
            </a:r>
            <a:r>
              <a:rPr lang="en-US" dirty="0" err="1" smtClean="0"/>
              <a:t>Carta</a:t>
            </a:r>
            <a:r>
              <a:rPr lang="en-US" dirty="0" smtClean="0"/>
              <a:t>, as did the English Bill of Rights (1689)</a:t>
            </a:r>
          </a:p>
          <a:p>
            <a:pPr lvl="1"/>
            <a:r>
              <a:rPr lang="en-US" dirty="0" smtClean="0"/>
              <a:t>Right to assemble and petition seen by Americans as a basic right of Englishmen and fundamental to a constitutional democracy</a:t>
            </a:r>
          </a:p>
          <a:p>
            <a:pPr lvl="1"/>
            <a:r>
              <a:rPr lang="en-US" dirty="0" smtClean="0"/>
              <a:t>Since no representation in Parliament, colonial petitions were important means of </a:t>
            </a:r>
          </a:p>
          <a:p>
            <a:pPr lvl="1">
              <a:buNone/>
            </a:pPr>
            <a:r>
              <a:rPr lang="en-US" dirty="0" smtClean="0"/>
              <a:t>     communication with British </a:t>
            </a:r>
            <a:r>
              <a:rPr lang="en-US" dirty="0" err="1" smtClean="0"/>
              <a:t>gov’t</a:t>
            </a:r>
            <a:endParaRPr lang="en-US" dirty="0" smtClean="0"/>
          </a:p>
          <a:p>
            <a:pPr lvl="1"/>
            <a:r>
              <a:rPr lang="en-US" dirty="0" smtClean="0"/>
              <a:t>Rights to assemble and petition </a:t>
            </a:r>
          </a:p>
          <a:p>
            <a:pPr lvl="1">
              <a:buNone/>
            </a:pPr>
            <a:r>
              <a:rPr lang="en-US" dirty="0" smtClean="0"/>
              <a:t>    included in the state constitutions</a:t>
            </a:r>
          </a:p>
          <a:p>
            <a:pPr lvl="1">
              <a:buNone/>
            </a:pPr>
            <a:r>
              <a:rPr lang="en-US" dirty="0" smtClean="0"/>
              <a:t>    and bills of rights. 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 smtClean="0"/>
              <a:t>Founder’s Views</a:t>
            </a:r>
            <a:endParaRPr lang="en-US" dirty="0"/>
          </a:p>
        </p:txBody>
      </p:sp>
      <p:pic>
        <p:nvPicPr>
          <p:cNvPr id="36866" name="Picture 2" descr="http://www.arb.ca.gov/permits/bill-of-righ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6" y="3786134"/>
            <a:ext cx="3648075" cy="30718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44542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0" y="1447801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1790s</a:t>
            </a:r>
          </a:p>
          <a:p>
            <a:pPr lvl="1"/>
            <a:r>
              <a:rPr lang="en-US" dirty="0" smtClean="0"/>
              <a:t>Petitions for pensions or back pay for Revolutionary War widows and orphans</a:t>
            </a:r>
          </a:p>
          <a:p>
            <a:r>
              <a:rPr lang="en-US" dirty="0" smtClean="0"/>
              <a:t>1830s</a:t>
            </a:r>
          </a:p>
          <a:p>
            <a:pPr lvl="1"/>
            <a:r>
              <a:rPr lang="en-US" dirty="0" smtClean="0"/>
              <a:t>Abolitionists and suffrage advocates petition Congress to the point that it issues a gag rule for certain topics, such as slavery.  (finally lifted in 1844)</a:t>
            </a:r>
          </a:p>
          <a:p>
            <a:r>
              <a:rPr lang="en-US" dirty="0" smtClean="0"/>
              <a:t>Great Depression</a:t>
            </a:r>
          </a:p>
          <a:p>
            <a:pPr lvl="1"/>
            <a:r>
              <a:rPr lang="en-US" dirty="0" smtClean="0"/>
              <a:t>Military force used to disperse </a:t>
            </a:r>
          </a:p>
          <a:p>
            <a:pPr lvl="1">
              <a:buNone/>
            </a:pPr>
            <a:r>
              <a:rPr lang="en-US" dirty="0" smtClean="0"/>
              <a:t>   veteran group demanding early </a:t>
            </a:r>
          </a:p>
          <a:p>
            <a:pPr lvl="1">
              <a:buNone/>
            </a:pPr>
            <a:r>
              <a:rPr lang="en-US" dirty="0" smtClean="0"/>
              <a:t>   payments, killing 2 and injuring </a:t>
            </a:r>
          </a:p>
          <a:p>
            <a:pPr lvl="1">
              <a:buNone/>
            </a:pPr>
            <a:r>
              <a:rPr lang="en-US" dirty="0" smtClean="0"/>
              <a:t>   many.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Rights to Assemble and Petition in Action</a:t>
            </a:r>
            <a:endParaRPr lang="en-US" dirty="0"/>
          </a:p>
        </p:txBody>
      </p:sp>
      <p:pic>
        <p:nvPicPr>
          <p:cNvPr id="35842" name="Picture 2" descr="http://www.gpb.org/files/national/bonus_army_m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3726" y="3905250"/>
            <a:ext cx="3724275" cy="29527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2317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0" y="1371600"/>
            <a:ext cx="71628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Women’s Rights</a:t>
            </a:r>
          </a:p>
          <a:p>
            <a:pPr lvl="1"/>
            <a:r>
              <a:rPr lang="en-US" dirty="0" smtClean="0"/>
              <a:t>Early 1800s – group petitions MA legislature urging laws limiting work day and improving safety.</a:t>
            </a:r>
          </a:p>
          <a:p>
            <a:pPr lvl="1"/>
            <a:r>
              <a:rPr lang="en-US" dirty="0" smtClean="0"/>
              <a:t>1865 – Petition with 400,000 signatures sent to Congress urging abolition of slavery. (13</a:t>
            </a:r>
            <a:r>
              <a:rPr lang="en-US" baseline="30000" dirty="0" smtClean="0"/>
              <a:t>th</a:t>
            </a:r>
            <a:r>
              <a:rPr lang="en-US" dirty="0" smtClean="0"/>
              <a:t> Amendment)</a:t>
            </a:r>
          </a:p>
          <a:p>
            <a:r>
              <a:rPr lang="en-US" dirty="0" smtClean="0"/>
              <a:t>Civil Rights Movement</a:t>
            </a:r>
          </a:p>
          <a:p>
            <a:pPr lvl="1"/>
            <a:r>
              <a:rPr lang="en-US" dirty="0" smtClean="0"/>
              <a:t>1963 – Under Martin Luther King </a:t>
            </a:r>
            <a:r>
              <a:rPr lang="en-US" dirty="0" err="1" smtClean="0"/>
              <a:t>Jr.’s</a:t>
            </a:r>
            <a:r>
              <a:rPr lang="en-US" dirty="0" smtClean="0"/>
              <a:t> leadership, thousands participate in march on Washington for jobs and freedom.</a:t>
            </a:r>
          </a:p>
          <a:p>
            <a:r>
              <a:rPr lang="en-US" dirty="0" smtClean="0"/>
              <a:t>Today</a:t>
            </a:r>
          </a:p>
          <a:p>
            <a:pPr lvl="1"/>
            <a:r>
              <a:rPr lang="en-US" dirty="0" smtClean="0"/>
              <a:t>Many groups use right to assemble to attract news media</a:t>
            </a:r>
          </a:p>
          <a:p>
            <a:pPr lvl="1"/>
            <a:r>
              <a:rPr lang="en-US" dirty="0" smtClean="0"/>
              <a:t>Faxes, emails, phone calls, letters, and the use of lobbyists are all modern forms of the right to </a:t>
            </a:r>
          </a:p>
          <a:p>
            <a:pPr lvl="1">
              <a:buNone/>
            </a:pPr>
            <a:r>
              <a:rPr lang="en-US" dirty="0" smtClean="0"/>
              <a:t>  petition government.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Rights to Assemble and Petition in Action</a:t>
            </a:r>
            <a:endParaRPr lang="en-US" dirty="0"/>
          </a:p>
        </p:txBody>
      </p:sp>
      <p:pic>
        <p:nvPicPr>
          <p:cNvPr id="34818" name="Picture 2" descr="http://thisismyrandomthought.files.wordpress.com/2008/11/martin-luther-king-jr-poster-card-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2057401"/>
            <a:ext cx="2209800" cy="27469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4820" name="Picture 4" descr="http://www.weber.edu/WSUImages/WSUToday/Crowd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7548" y="5029200"/>
            <a:ext cx="2760452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13303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0" y="1481329"/>
            <a:ext cx="9144000" cy="4525963"/>
          </a:xfrm>
        </p:spPr>
        <p:txBody>
          <a:bodyPr/>
          <a:lstStyle/>
          <a:p>
            <a:r>
              <a:rPr lang="en-US" b="1" i="1" dirty="0" smtClean="0"/>
              <a:t>Hague v. Congress of Industrial Organizations </a:t>
            </a:r>
            <a:r>
              <a:rPr lang="en-US" b="1" dirty="0" smtClean="0"/>
              <a:t>(1939)</a:t>
            </a:r>
          </a:p>
          <a:p>
            <a:pPr lvl="1"/>
            <a:r>
              <a:rPr lang="en-US" dirty="0" smtClean="0"/>
              <a:t>Ruled that people have right to assemble in public forum, but </a:t>
            </a:r>
            <a:r>
              <a:rPr lang="en-US" dirty="0" err="1" smtClean="0"/>
              <a:t>gov’t</a:t>
            </a:r>
            <a:r>
              <a:rPr lang="en-US" dirty="0" smtClean="0"/>
              <a:t> is responsible for ensuring safety and avoidance of unreasonable inconvenience to public. </a:t>
            </a:r>
          </a:p>
          <a:p>
            <a:r>
              <a:rPr lang="en-US" dirty="0" smtClean="0"/>
              <a:t>Time, place, and manner restrictions permissible if:</a:t>
            </a:r>
          </a:p>
          <a:p>
            <a:pPr lvl="1"/>
            <a:r>
              <a:rPr lang="en-US" dirty="0" err="1" smtClean="0"/>
              <a:t>Gov’t</a:t>
            </a:r>
            <a:r>
              <a:rPr lang="en-US" dirty="0" smtClean="0"/>
              <a:t> can prove legitimate reason for restriction and does not impose regulation with goal of suppressing speech or assembly</a:t>
            </a:r>
          </a:p>
          <a:p>
            <a:pPr lvl="2"/>
            <a:r>
              <a:rPr lang="en-US" dirty="0" smtClean="0"/>
              <a:t>Ex) preventing riots, keep streets clear during rush hour</a:t>
            </a:r>
          </a:p>
          <a:p>
            <a:pPr lvl="1"/>
            <a:r>
              <a:rPr lang="en-US" dirty="0" smtClean="0"/>
              <a:t>Restriction is precisely worded and applied in nondiscriminatory manner.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Government Limitations on Right to Assemble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2508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F497D"/>
      </a:accent1>
      <a:accent2>
        <a:srgbClr val="C0504D"/>
      </a:accent2>
      <a:accent3>
        <a:srgbClr val="9BBB59"/>
      </a:accent3>
      <a:accent4>
        <a:srgbClr val="8064A2"/>
      </a:accent4>
      <a:accent5>
        <a:srgbClr val="1F497D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653</Words>
  <Application>Microsoft Macintosh PowerPoint</Application>
  <PresentationFormat>Widescreen</PresentationFormat>
  <Paragraphs>68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Georgia</vt:lpstr>
      <vt:lpstr>Verdana</vt:lpstr>
      <vt:lpstr>Wingdings 2</vt:lpstr>
      <vt:lpstr>Wingdings 3</vt:lpstr>
      <vt:lpstr>Concourse</vt:lpstr>
      <vt:lpstr>PowerPoint Presentation</vt:lpstr>
      <vt:lpstr>Purpose</vt:lpstr>
      <vt:lpstr>Objectives</vt:lpstr>
      <vt:lpstr>Terms to Know</vt:lpstr>
      <vt:lpstr>Importance of the Rights to Assemble, Petition, and Associate</vt:lpstr>
      <vt:lpstr>Founder’s Views</vt:lpstr>
      <vt:lpstr>Rights to Assemble and Petition in Action</vt:lpstr>
      <vt:lpstr>Rights to Assemble and Petition in Action</vt:lpstr>
      <vt:lpstr>Government Limitations on Right to Assemble</vt:lpstr>
      <vt:lpstr>The Right to Associate</vt:lpstr>
      <vt:lpstr>Tension Between Ideals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2017-08-17T20:28:13Z</dcterms:created>
  <dcterms:modified xsi:type="dcterms:W3CDTF">2017-08-17T20:28:30Z</dcterms:modified>
</cp:coreProperties>
</file>