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20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17" name="Footer Placeholder 16"/>
          <p:cNvSpPr>
            <a:spLocks noGrp="1"/>
          </p:cNvSpPr>
          <p:nvPr>
            <p:ph type="ftr" sz="quarter" idx="11"/>
          </p:nvPr>
        </p:nvSpPr>
        <p:spPr/>
        <p:txBody>
          <a:bodyPr/>
          <a:lstStyle/>
          <a:p>
            <a:endParaRPr lang="en-US">
              <a:latin typeface="Georgia"/>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0020961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5" name="Footer Placeholder 4"/>
          <p:cNvSpPr>
            <a:spLocks noGrp="1"/>
          </p:cNvSpPr>
          <p:nvPr>
            <p:ph type="ftr" sz="quarter" idx="11"/>
          </p:nvPr>
        </p:nvSpPr>
        <p:spPr/>
        <p:txBody>
          <a:bodyPr/>
          <a:lstStyle/>
          <a:p>
            <a:endParaRPr lang="en-US">
              <a:latin typeface="Georgia"/>
            </a:endParaRPr>
          </a:p>
        </p:txBody>
      </p:sp>
      <p:sp>
        <p:nvSpPr>
          <p:cNvPr id="6" name="Slide Number Placeholder 5"/>
          <p:cNvSpPr>
            <a:spLocks noGrp="1"/>
          </p:cNvSpPr>
          <p:nvPr>
            <p:ph type="sldNum" sz="quarter" idx="12"/>
          </p:nvPr>
        </p:nvSpPr>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Tree>
    <p:extLst>
      <p:ext uri="{BB962C8B-B14F-4D97-AF65-F5344CB8AC3E}">
        <p14:creationId xmlns:p14="http://schemas.microsoft.com/office/powerpoint/2010/main" val="243888288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6" name="Slide Number Placeholder 5"/>
          <p:cNvSpPr>
            <a:spLocks noGrp="1"/>
          </p:cNvSpPr>
          <p:nvPr>
            <p:ph type="sldNum" sz="quarter" idx="12"/>
          </p:nvPr>
        </p:nvSpPr>
        <p:spPr>
          <a:xfrm>
            <a:off x="6915912" y="3009901"/>
            <a:ext cx="457200" cy="441325"/>
          </a:xfrm>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5" name="Footer Placeholder 4"/>
          <p:cNvSpPr>
            <a:spLocks noGrp="1"/>
          </p:cNvSpPr>
          <p:nvPr>
            <p:ph type="ftr" sz="quarter" idx="11"/>
          </p:nvPr>
        </p:nvSpPr>
        <p:spPr/>
        <p:txBody>
          <a:bodyPr/>
          <a:lstStyle/>
          <a:p>
            <a:endParaRPr lang="en-US">
              <a:latin typeface="Georgia"/>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09974198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5" name="Footer Placeholder 4"/>
          <p:cNvSpPr>
            <a:spLocks noGrp="1"/>
          </p:cNvSpPr>
          <p:nvPr>
            <p:ph type="ftr" sz="quarter" idx="11"/>
          </p:nvPr>
        </p:nvSpPr>
        <p:spPr/>
        <p:txBody>
          <a:bodyPr/>
          <a:lstStyle/>
          <a:p>
            <a:endParaRPr lang="en-US">
              <a:latin typeface="Georgia"/>
            </a:endParaRPr>
          </a:p>
        </p:txBody>
      </p:sp>
      <p:sp>
        <p:nvSpPr>
          <p:cNvPr id="6" name="Slide Number Placeholder 5"/>
          <p:cNvSpPr>
            <a:spLocks noGrp="1"/>
          </p:cNvSpPr>
          <p:nvPr>
            <p:ph type="sldNum" sz="quarter" idx="12"/>
          </p:nvPr>
        </p:nvSpPr>
        <p:spPr>
          <a:xfrm>
            <a:off x="4361688" y="1026372"/>
            <a:ext cx="457200" cy="441325"/>
          </a:xfrm>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76326940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5" name="Footer Placeholder 4"/>
          <p:cNvSpPr>
            <a:spLocks noGrp="1"/>
          </p:cNvSpPr>
          <p:nvPr>
            <p:ph type="ftr" sz="quarter" idx="11"/>
          </p:nvPr>
        </p:nvSpPr>
        <p:spPr/>
        <p:txBody>
          <a:bodyPr/>
          <a:lstStyle/>
          <a:p>
            <a:endParaRPr lang="en-US">
              <a:latin typeface="Georgia"/>
            </a:endParaRPr>
          </a:p>
        </p:txBody>
      </p:sp>
      <p:sp>
        <p:nvSpPr>
          <p:cNvPr id="4" name="Date Placeholder 3"/>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74970025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D7F2283-1834-4451-B17C-CDE3CBC6E86F}" type="datetimeFigureOut">
              <a:rPr lang="en-US" smtClean="0">
                <a:latin typeface="Georgia"/>
              </a:rPr>
              <a:pPr/>
              <a:t>8/1/17</a:t>
            </a:fld>
            <a:endParaRPr lang="en-US">
              <a:latin typeface="Georgia"/>
            </a:endParaRPr>
          </a:p>
        </p:txBody>
      </p:sp>
      <p:sp>
        <p:nvSpPr>
          <p:cNvPr id="6" name="Footer Placeholder 5"/>
          <p:cNvSpPr>
            <a:spLocks noGrp="1"/>
          </p:cNvSpPr>
          <p:nvPr>
            <p:ph type="ftr" sz="quarter" idx="11"/>
          </p:nvPr>
        </p:nvSpPr>
        <p:spPr/>
        <p:txBody>
          <a:bodyPr/>
          <a:lstStyle/>
          <a:p>
            <a:endParaRPr lang="en-US">
              <a:latin typeface="Georgia"/>
            </a:endParaRPr>
          </a:p>
        </p:txBody>
      </p:sp>
      <p:sp>
        <p:nvSpPr>
          <p:cNvPr id="7" name="Slide Number Placeholder 6"/>
          <p:cNvSpPr>
            <a:spLocks noGrp="1"/>
          </p:cNvSpPr>
          <p:nvPr>
            <p:ph type="sldNum" sz="quarter" idx="12"/>
          </p:nvPr>
        </p:nvSpPr>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77612789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8" name="Footer Placeholder 7"/>
          <p:cNvSpPr>
            <a:spLocks noGrp="1"/>
          </p:cNvSpPr>
          <p:nvPr>
            <p:ph type="ftr" sz="quarter" idx="11"/>
          </p:nvPr>
        </p:nvSpPr>
        <p:spPr>
          <a:xfrm>
            <a:off x="304800" y="6409944"/>
            <a:ext cx="3581400" cy="365760"/>
          </a:xfrm>
        </p:spPr>
        <p:txBody>
          <a:bodyPr/>
          <a:lstStyle/>
          <a:p>
            <a:endParaRPr lang="en-US">
              <a:latin typeface="Georgia"/>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149372297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4" name="Footer Placeholder 3"/>
          <p:cNvSpPr>
            <a:spLocks noGrp="1"/>
          </p:cNvSpPr>
          <p:nvPr>
            <p:ph type="ftr" sz="quarter" idx="11"/>
          </p:nvPr>
        </p:nvSpPr>
        <p:spPr/>
        <p:txBody>
          <a:bodyPr/>
          <a:lstStyle/>
          <a:p>
            <a:endParaRPr lang="en-US">
              <a:latin typeface="Georgia"/>
            </a:endParaRPr>
          </a:p>
        </p:txBody>
      </p:sp>
      <p:sp>
        <p:nvSpPr>
          <p:cNvPr id="5" name="Slide Number Placeholder 4"/>
          <p:cNvSpPr>
            <a:spLocks noGrp="1"/>
          </p:cNvSpPr>
          <p:nvPr>
            <p:ph type="sldNum" sz="quarter" idx="12"/>
          </p:nvPr>
        </p:nvSpPr>
        <p:spPr>
          <a:xfrm>
            <a:off x="4343400" y="1036020"/>
            <a:ext cx="457200" cy="441325"/>
          </a:xfrm>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Tree>
    <p:extLst>
      <p:ext uri="{BB962C8B-B14F-4D97-AF65-F5344CB8AC3E}">
        <p14:creationId xmlns:p14="http://schemas.microsoft.com/office/powerpoint/2010/main" val="109480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2" name="Date Placeholder 1"/>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3" name="Footer Placeholder 2"/>
          <p:cNvSpPr>
            <a:spLocks noGrp="1"/>
          </p:cNvSpPr>
          <p:nvPr>
            <p:ph type="ftr" sz="quarter" idx="11"/>
          </p:nvPr>
        </p:nvSpPr>
        <p:spPr/>
        <p:txBody>
          <a:bodyPr/>
          <a:lstStyle/>
          <a:p>
            <a:endParaRPr lang="en-US">
              <a:latin typeface="Georgia"/>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5639B6F-795D-4F24-B5E9-4944799A7FE2}"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214188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5" name="Date Placeholder 4"/>
          <p:cNvSpPr>
            <a:spLocks noGrp="1"/>
          </p:cNvSpPr>
          <p:nvPr>
            <p:ph type="dt" sz="half" idx="10"/>
          </p:nvPr>
        </p:nvSpPr>
        <p:spPr/>
        <p:txBody>
          <a:bodyPr/>
          <a:lstStyle/>
          <a:p>
            <a:fld id="{9D7F2283-1834-4451-B17C-CDE3CBC6E86F}" type="datetimeFigureOut">
              <a:rPr lang="en-US" smtClean="0">
                <a:latin typeface="Georgia"/>
              </a:rPr>
              <a:pPr/>
              <a:t>8/1/17</a:t>
            </a:fld>
            <a:endParaRPr lang="en-US">
              <a:latin typeface="Georgia"/>
            </a:endParaRPr>
          </a:p>
        </p:txBody>
      </p:sp>
      <p:sp>
        <p:nvSpPr>
          <p:cNvPr id="6" name="Footer Placeholder 5"/>
          <p:cNvSpPr>
            <a:spLocks noGrp="1"/>
          </p:cNvSpPr>
          <p:nvPr>
            <p:ph type="ftr" sz="quarter" idx="11"/>
          </p:nvPr>
        </p:nvSpPr>
        <p:spPr>
          <a:xfrm>
            <a:off x="301752" y="6410848"/>
            <a:ext cx="3383280" cy="365760"/>
          </a:xfrm>
        </p:spPr>
        <p:txBody>
          <a:bodyPr/>
          <a:lstStyle/>
          <a:p>
            <a:endParaRPr lang="en-US">
              <a:latin typeface="Georgia"/>
            </a:endParaRPr>
          </a:p>
        </p:txBody>
      </p:sp>
    </p:spTree>
    <p:extLst>
      <p:ext uri="{BB962C8B-B14F-4D97-AF65-F5344CB8AC3E}">
        <p14:creationId xmlns:p14="http://schemas.microsoft.com/office/powerpoint/2010/main" val="300037101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7" name="Slide Number Placeholder 6"/>
          <p:cNvSpPr>
            <a:spLocks noGrp="1"/>
          </p:cNvSpPr>
          <p:nvPr>
            <p:ph type="sldNum" sz="quarter" idx="12"/>
          </p:nvPr>
        </p:nvSpPr>
        <p:spPr>
          <a:xfrm>
            <a:off x="1371600" y="312738"/>
            <a:ext cx="457200" cy="441325"/>
          </a:xfrm>
        </p:spPr>
        <p:txBody>
          <a:bodyPr/>
          <a:lstStyle/>
          <a:p>
            <a:fld id="{A5639B6F-795D-4F24-B5E9-4944799A7FE2}" type="slidenum">
              <a:rPr lang="en-US" smtClean="0">
                <a:solidFill>
                  <a:srgbClr val="A28E6A">
                    <a:shade val="75000"/>
                  </a:srgbClr>
                </a:solidFill>
                <a:latin typeface="Georgia"/>
              </a:rPr>
              <a:pPr/>
              <a:t>‹#›</a:t>
            </a:fld>
            <a:endParaRPr lang="en-US">
              <a:solidFill>
                <a:srgbClr val="A28E6A">
                  <a:shade val="75000"/>
                </a:srgbClr>
              </a:solidFill>
              <a:latin typeface="Georgia"/>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5" name="Date Placeholder 4"/>
          <p:cNvSpPr>
            <a:spLocks noGrp="1"/>
          </p:cNvSpPr>
          <p:nvPr>
            <p:ph type="dt" sz="half" idx="10"/>
          </p:nvPr>
        </p:nvSpPr>
        <p:spPr>
          <a:xfrm>
            <a:off x="5788152" y="6404984"/>
            <a:ext cx="3044952" cy="365760"/>
          </a:xfrm>
        </p:spPr>
        <p:txBody>
          <a:bodyPr/>
          <a:lstStyle/>
          <a:p>
            <a:fld id="{9D7F2283-1834-4451-B17C-CDE3CBC6E86F}" type="datetimeFigureOut">
              <a:rPr lang="en-US" smtClean="0">
                <a:latin typeface="Georgia"/>
              </a:rPr>
              <a:pPr/>
              <a:t>8/1/17</a:t>
            </a:fld>
            <a:endParaRPr lang="en-US">
              <a:latin typeface="Georgia"/>
            </a:endParaRPr>
          </a:p>
        </p:txBody>
      </p:sp>
      <p:sp>
        <p:nvSpPr>
          <p:cNvPr id="6" name="Footer Placeholder 5"/>
          <p:cNvSpPr>
            <a:spLocks noGrp="1"/>
          </p:cNvSpPr>
          <p:nvPr>
            <p:ph type="ftr" sz="quarter" idx="11"/>
          </p:nvPr>
        </p:nvSpPr>
        <p:spPr>
          <a:xfrm>
            <a:off x="301752" y="6410848"/>
            <a:ext cx="3584448" cy="365760"/>
          </a:xfrm>
        </p:spPr>
        <p:txBody>
          <a:bodyPr/>
          <a:lstStyle/>
          <a:p>
            <a:endParaRPr lang="en-US">
              <a:latin typeface="Georgia"/>
            </a:endParaRPr>
          </a:p>
        </p:txBody>
      </p:sp>
    </p:spTree>
    <p:extLst>
      <p:ext uri="{BB962C8B-B14F-4D97-AF65-F5344CB8AC3E}">
        <p14:creationId xmlns:p14="http://schemas.microsoft.com/office/powerpoint/2010/main" val="25755341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defTabSz="914400"/>
            <a:fld id="{9D7F2283-1834-4451-B17C-CDE3CBC6E86F}" type="datetimeFigureOut">
              <a:rPr lang="en-US" smtClean="0">
                <a:latin typeface="Georgia"/>
              </a:rPr>
              <a:pPr defTabSz="914400"/>
              <a:t>8/1/17</a:t>
            </a:fld>
            <a:endParaRPr lang="en-US">
              <a:latin typeface="Georgia"/>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defTabSz="914400"/>
            <a:endParaRPr lang="en-US">
              <a:latin typeface="Georgia"/>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defTabSz="914400"/>
            <a:endParaRPr lang="en-US" dirty="0">
              <a:solidFill>
                <a:prstClr val="black"/>
              </a:solidFill>
              <a:latin typeface="Georgia"/>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defTabSz="914400"/>
            <a:endParaRPr lang="en-US">
              <a:solidFill>
                <a:prstClr val="black"/>
              </a:solidFill>
              <a:latin typeface="Georgia"/>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Georgia"/>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defTabSz="914400"/>
            <a:fld id="{A5639B6F-795D-4F24-B5E9-4944799A7FE2}" type="slidenum">
              <a:rPr lang="en-US" smtClean="0">
                <a:solidFill>
                  <a:srgbClr val="A28E6A">
                    <a:shade val="75000"/>
                  </a:srgbClr>
                </a:solidFill>
                <a:latin typeface="Georgia"/>
              </a:rPr>
              <a:pPr defTabSz="914400"/>
              <a:t>‹#›</a:t>
            </a:fld>
            <a:endParaRPr lang="en-US">
              <a:solidFill>
                <a:srgbClr val="A28E6A">
                  <a:shade val="75000"/>
                </a:srgbClr>
              </a:solidFill>
              <a:latin typeface="Georgia"/>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3219602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533400"/>
            <a:ext cx="4038600" cy="3693319"/>
          </a:xfrm>
          <a:prstGeom prst="rect">
            <a:avLst/>
          </a:prstGeom>
          <a:solidFill>
            <a:schemeClr val="accent3"/>
          </a:solidFill>
          <a:scene3d>
            <a:camera prst="orthographicFront"/>
            <a:lightRig rig="threePt" dir="t"/>
          </a:scene3d>
          <a:sp3d>
            <a:bevelT w="165100" prst="coolSlant"/>
          </a:sp3d>
        </p:spPr>
        <p:txBody>
          <a:bodyPr wrap="square" rtlCol="0">
            <a:spAutoFit/>
          </a:bodyPr>
          <a:lstStyle/>
          <a:p>
            <a:pPr defTabSz="914400"/>
            <a:r>
              <a:rPr lang="en-US" sz="3600" dirty="0">
                <a:solidFill>
                  <a:prstClr val="black"/>
                </a:solidFill>
                <a:latin typeface="Georgia"/>
              </a:rPr>
              <a:t>Lesson </a:t>
            </a:r>
            <a:r>
              <a:rPr lang="en-US" sz="3600" dirty="0">
                <a:solidFill>
                  <a:prstClr val="black"/>
                </a:solidFill>
                <a:latin typeface="Georgia"/>
              </a:rPr>
              <a:t>3: </a:t>
            </a:r>
            <a:r>
              <a:rPr lang="en-US" sz="3600" dirty="0">
                <a:solidFill>
                  <a:prstClr val="black"/>
                </a:solidFill>
                <a:latin typeface="Georgia"/>
              </a:rPr>
              <a:t>    </a:t>
            </a:r>
            <a:endParaRPr lang="en-US" sz="3600" dirty="0">
              <a:solidFill>
                <a:prstClr val="black"/>
              </a:solidFill>
              <a:latin typeface="Georgia"/>
            </a:endParaRPr>
          </a:p>
          <a:p>
            <a:pPr defTabSz="914400"/>
            <a:r>
              <a:rPr lang="en-US" sz="3600" dirty="0">
                <a:solidFill>
                  <a:prstClr val="black"/>
                </a:solidFill>
                <a:latin typeface="Georgia"/>
              </a:rPr>
              <a:t>What </a:t>
            </a:r>
            <a:r>
              <a:rPr lang="en-US" sz="3600" dirty="0">
                <a:solidFill>
                  <a:prstClr val="black"/>
                </a:solidFill>
                <a:latin typeface="Georgia"/>
              </a:rPr>
              <a:t>Historical Developments Influenced Modern Ideas of Individual Rights?</a:t>
            </a:r>
          </a:p>
          <a:p>
            <a:pPr defTabSz="914400"/>
            <a:endParaRPr lang="en-US" dirty="0">
              <a:solidFill>
                <a:prstClr val="black"/>
              </a:solidFill>
              <a:latin typeface="Georgia"/>
            </a:endParaRPr>
          </a:p>
        </p:txBody>
      </p:sp>
      <p:pic>
        <p:nvPicPr>
          <p:cNvPr id="23554" name="Picture 2"/>
          <p:cNvPicPr>
            <a:picLocks noChangeAspect="1" noChangeArrowheads="1"/>
          </p:cNvPicPr>
          <p:nvPr/>
        </p:nvPicPr>
        <p:blipFill>
          <a:blip r:embed="rId2" cstate="print"/>
          <a:srcRect/>
          <a:stretch>
            <a:fillRect/>
          </a:stretch>
        </p:blipFill>
        <p:spPr bwMode="auto">
          <a:xfrm>
            <a:off x="4724400" y="381000"/>
            <a:ext cx="4183863" cy="5943600"/>
          </a:xfrm>
          <a:prstGeom prst="rect">
            <a:avLst/>
          </a:prstGeom>
          <a:noFill/>
          <a:ln w="9525">
            <a:noFill/>
            <a:miter lim="800000"/>
            <a:headEnd/>
            <a:tailEnd/>
          </a:ln>
          <a:effectLst/>
          <a:scene3d>
            <a:camera prst="orthographicFront"/>
            <a:lightRig rig="threePt" dir="t"/>
          </a:scene3d>
          <a:sp3d>
            <a:bevelT prst="angle"/>
          </a:sp3d>
        </p:spPr>
      </p:pic>
    </p:spTree>
    <p:extLst>
      <p:ext uri="{BB962C8B-B14F-4D97-AF65-F5344CB8AC3E}">
        <p14:creationId xmlns:p14="http://schemas.microsoft.com/office/powerpoint/2010/main" val="9960522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Capitalism – The New Economic System</a:t>
            </a:r>
            <a:endParaRPr lang="en-US" dirty="0"/>
          </a:p>
        </p:txBody>
      </p:sp>
      <p:sp>
        <p:nvSpPr>
          <p:cNvPr id="3" name="Content Placeholder 2"/>
          <p:cNvSpPr>
            <a:spLocks noGrp="1"/>
          </p:cNvSpPr>
          <p:nvPr>
            <p:ph sz="quarter" idx="1"/>
          </p:nvPr>
        </p:nvSpPr>
        <p:spPr>
          <a:xfrm>
            <a:off x="301752" y="1527048"/>
            <a:ext cx="8613648" cy="2359152"/>
          </a:xfrm>
        </p:spPr>
        <p:txBody>
          <a:bodyPr/>
          <a:lstStyle/>
          <a:p>
            <a:r>
              <a:rPr lang="en-US" dirty="0" smtClean="0"/>
              <a:t>The means of producing and distributing goods and services became privately owned and operated for profits in competitive markets</a:t>
            </a:r>
          </a:p>
          <a:p>
            <a:r>
              <a:rPr lang="en-US" dirty="0" smtClean="0"/>
              <a:t>More choice of occupations, shifting attention to private interests (away from common good)</a:t>
            </a:r>
          </a:p>
          <a:p>
            <a:pPr>
              <a:buNone/>
            </a:pPr>
            <a:endParaRPr lang="en-US" dirty="0"/>
          </a:p>
        </p:txBody>
      </p:sp>
      <p:pic>
        <p:nvPicPr>
          <p:cNvPr id="5122" name="Picture 2" descr="C:\Users\TDRISC~1\AppData\Local\Temp\Canaletto.jpg"/>
          <p:cNvPicPr>
            <a:picLocks noChangeAspect="1" noChangeArrowheads="1"/>
          </p:cNvPicPr>
          <p:nvPr/>
        </p:nvPicPr>
        <p:blipFill>
          <a:blip r:embed="rId2" cstate="print"/>
          <a:srcRect/>
          <a:stretch>
            <a:fillRect/>
          </a:stretch>
        </p:blipFill>
        <p:spPr bwMode="auto">
          <a:xfrm>
            <a:off x="4992240" y="3733800"/>
            <a:ext cx="3949235" cy="2971800"/>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a:xfrm>
            <a:off x="228600" y="3733800"/>
            <a:ext cx="4724400" cy="2667000"/>
          </a:xfrm>
          <a:prstGeom prst="rect">
            <a:avLst/>
          </a:prstGeom>
        </p:spPr>
        <p:txBody>
          <a:bodyPr vert="horz">
            <a:normAutofit fontScale="92500"/>
          </a:bodyPr>
          <a:lstStyle/>
          <a:p>
            <a:pPr marL="274320" indent="-274320" defTabSz="914400">
              <a:spcBef>
                <a:spcPct val="20000"/>
              </a:spcBef>
              <a:buClr>
                <a:srgbClr val="D34817"/>
              </a:buClr>
              <a:buSzPct val="85000"/>
              <a:buFont typeface="Wingdings 2"/>
              <a:buChar char=""/>
              <a:defRPr/>
            </a:pPr>
            <a:r>
              <a:rPr lang="en-US" sz="2700" dirty="0">
                <a:solidFill>
                  <a:prstClr val="black"/>
                </a:solidFill>
                <a:latin typeface="Georgia"/>
              </a:rPr>
              <a:t>Many became wealthy through commerce, not just inherited land (a challenge to royalty)</a:t>
            </a:r>
          </a:p>
          <a:p>
            <a:pPr marL="274320" indent="-274320" defTabSz="914400">
              <a:spcBef>
                <a:spcPct val="20000"/>
              </a:spcBef>
              <a:buClr>
                <a:srgbClr val="D34817"/>
              </a:buClr>
              <a:buSzPct val="85000"/>
              <a:buFont typeface="Wingdings 2"/>
              <a:buChar char=""/>
              <a:defRPr/>
            </a:pPr>
            <a:r>
              <a:rPr lang="en-US" sz="2700" dirty="0">
                <a:solidFill>
                  <a:prstClr val="black"/>
                </a:solidFill>
                <a:latin typeface="Georgia"/>
              </a:rPr>
              <a:t>Power begins to shift towards rising class of capitalists</a:t>
            </a:r>
            <a:endParaRPr lang="en-US" sz="2700" dirty="0">
              <a:solidFill>
                <a:prstClr val="black"/>
              </a:solidFill>
              <a:latin typeface="Georgia"/>
            </a:endParaRPr>
          </a:p>
        </p:txBody>
      </p:sp>
    </p:spTree>
    <p:extLst>
      <p:ext uri="{BB962C8B-B14F-4D97-AF65-F5344CB8AC3E}">
        <p14:creationId xmlns:p14="http://schemas.microsoft.com/office/powerpoint/2010/main" val="41621525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Enlightenment</a:t>
            </a:r>
            <a:endParaRPr lang="en-US" dirty="0"/>
          </a:p>
        </p:txBody>
      </p:sp>
      <p:sp>
        <p:nvSpPr>
          <p:cNvPr id="3" name="Content Placeholder 2"/>
          <p:cNvSpPr>
            <a:spLocks noGrp="1"/>
          </p:cNvSpPr>
          <p:nvPr>
            <p:ph sz="quarter" idx="1"/>
          </p:nvPr>
        </p:nvSpPr>
        <p:spPr>
          <a:xfrm>
            <a:off x="301752" y="1527048"/>
            <a:ext cx="5489448" cy="4873752"/>
          </a:xfrm>
        </p:spPr>
        <p:txBody>
          <a:bodyPr>
            <a:normAutofit fontScale="92500" lnSpcReduction="10000"/>
          </a:bodyPr>
          <a:lstStyle/>
          <a:p>
            <a:r>
              <a:rPr lang="en-US" dirty="0" smtClean="0"/>
              <a:t>18</a:t>
            </a:r>
            <a:r>
              <a:rPr lang="en-US" baseline="30000" dirty="0" smtClean="0"/>
              <a:t>th</a:t>
            </a:r>
            <a:r>
              <a:rPr lang="en-US" dirty="0" smtClean="0"/>
              <a:t> c. period of scientific &amp; intellectual movement</a:t>
            </a:r>
          </a:p>
          <a:p>
            <a:r>
              <a:rPr lang="en-US" dirty="0" smtClean="0"/>
              <a:t>Philosophers embrace scientific reasoning  (Locke, Hobbes) in study of government</a:t>
            </a:r>
          </a:p>
          <a:p>
            <a:pPr lvl="1"/>
            <a:r>
              <a:rPr lang="en-US" dirty="0" smtClean="0"/>
              <a:t>Ideas founded on notion that human behavior could be understood, predicted, and controlled</a:t>
            </a:r>
          </a:p>
          <a:p>
            <a:r>
              <a:rPr lang="en-US" dirty="0" smtClean="0"/>
              <a:t>Founders believed that through reason, observation, and the study of philosophers’ writings, they could understand the workings of government and social institutions.</a:t>
            </a:r>
          </a:p>
          <a:p>
            <a:endParaRPr lang="en-US" dirty="0" smtClean="0"/>
          </a:p>
          <a:p>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6248400" y="1447800"/>
            <a:ext cx="1974722" cy="2781299"/>
          </a:xfrm>
          <a:prstGeom prst="rect">
            <a:avLst/>
          </a:prstGeom>
          <a:ln>
            <a:noFill/>
          </a:ln>
          <a:effectLst>
            <a:outerShdw blurRad="292100" dist="139700" dir="2700000" algn="tl" rotWithShape="0">
              <a:srgbClr val="333333">
                <a:alpha val="65000"/>
              </a:srgbClr>
            </a:outerShdw>
          </a:effectLst>
        </p:spPr>
      </p:pic>
      <p:pic>
        <p:nvPicPr>
          <p:cNvPr id="6147" name="Picture 3"/>
          <p:cNvPicPr>
            <a:picLocks noChangeAspect="1" noChangeArrowheads="1"/>
          </p:cNvPicPr>
          <p:nvPr/>
        </p:nvPicPr>
        <p:blipFill>
          <a:blip r:embed="rId3" cstate="print"/>
          <a:srcRect/>
          <a:stretch>
            <a:fillRect/>
          </a:stretch>
        </p:blipFill>
        <p:spPr bwMode="auto">
          <a:xfrm>
            <a:off x="5943600" y="4419600"/>
            <a:ext cx="2638425" cy="19804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94528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3 Purpose</a:t>
            </a:r>
            <a:endParaRPr lang="en-US" dirty="0"/>
          </a:p>
        </p:txBody>
      </p:sp>
      <p:sp>
        <p:nvSpPr>
          <p:cNvPr id="3" name="Content Placeholder 2"/>
          <p:cNvSpPr>
            <a:spLocks noGrp="1"/>
          </p:cNvSpPr>
          <p:nvPr>
            <p:ph sz="quarter" idx="1"/>
          </p:nvPr>
        </p:nvSpPr>
        <p:spPr/>
        <p:txBody>
          <a:bodyPr/>
          <a:lstStyle/>
          <a:p>
            <a:r>
              <a:rPr lang="en-US" dirty="0" smtClean="0"/>
              <a:t>The previous lessons explored </a:t>
            </a:r>
            <a:r>
              <a:rPr lang="en-US" i="1" dirty="0" smtClean="0"/>
              <a:t>philosophical ideas </a:t>
            </a:r>
            <a:r>
              <a:rPr lang="en-US" dirty="0" smtClean="0"/>
              <a:t>that shaped the Founders’ thinking about constitutional government and civic life. </a:t>
            </a:r>
          </a:p>
          <a:p>
            <a:r>
              <a:rPr lang="en-US" dirty="0" smtClean="0"/>
              <a:t>This lesson examines important </a:t>
            </a:r>
            <a:r>
              <a:rPr lang="en-US" i="1" dirty="0" smtClean="0"/>
              <a:t>historical developments</a:t>
            </a:r>
            <a:r>
              <a:rPr lang="en-US" dirty="0" smtClean="0"/>
              <a:t> that also influenced their ideas. </a:t>
            </a:r>
            <a:endParaRPr lang="en-US" dirty="0"/>
          </a:p>
        </p:txBody>
      </p:sp>
    </p:spTree>
    <p:extLst>
      <p:ext uri="{BB962C8B-B14F-4D97-AF65-F5344CB8AC3E}">
        <p14:creationId xmlns:p14="http://schemas.microsoft.com/office/powerpoint/2010/main" val="697856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Lesson 3 Objectives</a:t>
            </a:r>
            <a:endParaRPr lang="en-US" sz="3200" dirty="0"/>
          </a:p>
        </p:txBody>
      </p:sp>
      <p:sp>
        <p:nvSpPr>
          <p:cNvPr id="3" name="Content Placeholder 2"/>
          <p:cNvSpPr>
            <a:spLocks noGrp="1"/>
          </p:cNvSpPr>
          <p:nvPr>
            <p:ph sz="quarter" idx="1"/>
          </p:nvPr>
        </p:nvSpPr>
        <p:spPr/>
        <p:txBody>
          <a:bodyPr/>
          <a:lstStyle/>
          <a:p>
            <a:pPr lvl="0"/>
            <a:r>
              <a:rPr lang="en-US" sz="2800" i="1" dirty="0" smtClean="0"/>
              <a:t>Explain the differences between classical republican and Judeo-Christian ideas about the importance of the individual.</a:t>
            </a:r>
            <a:endParaRPr lang="en-US" sz="2400" dirty="0" smtClean="0"/>
          </a:p>
          <a:p>
            <a:pPr lvl="0"/>
            <a:r>
              <a:rPr lang="en-US" sz="2800" i="1" dirty="0" smtClean="0"/>
              <a:t>Explain how certain historical development influenced modern ideas about government, constitutionalism, and individual rights. </a:t>
            </a:r>
            <a:endParaRPr lang="en-US" sz="2400" dirty="0" smtClean="0"/>
          </a:p>
          <a:p>
            <a:pPr lvl="0"/>
            <a:r>
              <a:rPr lang="en-US" sz="2800" i="1" dirty="0" smtClean="0"/>
              <a:t>Evaluate, take, and defend positions on </a:t>
            </a:r>
            <a:endParaRPr lang="en-US" sz="2400" dirty="0" smtClean="0"/>
          </a:p>
          <a:p>
            <a:pPr lvl="1"/>
            <a:r>
              <a:rPr lang="en-US" sz="2400" i="1" dirty="0" smtClean="0">
                <a:solidFill>
                  <a:schemeClr val="tx1"/>
                </a:solidFill>
              </a:rPr>
              <a:t>Approaches to theories of morality</a:t>
            </a:r>
            <a:endParaRPr lang="en-US" sz="2000" dirty="0" smtClean="0">
              <a:solidFill>
                <a:schemeClr val="tx1"/>
              </a:solidFill>
            </a:endParaRPr>
          </a:p>
          <a:p>
            <a:pPr lvl="1"/>
            <a:r>
              <a:rPr lang="en-US" sz="2400" i="1" dirty="0" smtClean="0">
                <a:solidFill>
                  <a:schemeClr val="tx1"/>
                </a:solidFill>
              </a:rPr>
              <a:t>The importance of the rise of capitalism</a:t>
            </a:r>
            <a:endParaRPr lang="en-US" sz="2000" dirty="0" smtClean="0">
              <a:solidFill>
                <a:schemeClr val="tx1"/>
              </a:solidFill>
            </a:endParaRPr>
          </a:p>
          <a:p>
            <a:pPr lvl="1"/>
            <a:r>
              <a:rPr lang="en-US" sz="2400" i="1" dirty="0" smtClean="0">
                <a:solidFill>
                  <a:schemeClr val="tx1"/>
                </a:solidFill>
              </a:rPr>
              <a:t> How the enlightenment inspired the founders.</a:t>
            </a:r>
            <a:endParaRPr lang="en-US" sz="2000" dirty="0" smtClean="0">
              <a:solidFill>
                <a:schemeClr val="tx1"/>
              </a:solidFill>
            </a:endParaRPr>
          </a:p>
          <a:p>
            <a:endParaRPr lang="en-US" dirty="0"/>
          </a:p>
        </p:txBody>
      </p:sp>
    </p:spTree>
    <p:extLst>
      <p:ext uri="{BB962C8B-B14F-4D97-AF65-F5344CB8AC3E}">
        <p14:creationId xmlns:p14="http://schemas.microsoft.com/office/powerpoint/2010/main" val="30281808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Lesson 3 Terms &amp; Concepts</a:t>
            </a:r>
            <a:endParaRPr lang="en-US" dirty="0"/>
          </a:p>
        </p:txBody>
      </p:sp>
      <p:sp>
        <p:nvSpPr>
          <p:cNvPr id="3" name="Content Placeholder 2"/>
          <p:cNvSpPr>
            <a:spLocks noGrp="1"/>
          </p:cNvSpPr>
          <p:nvPr>
            <p:ph sz="quarter" idx="1"/>
          </p:nvPr>
        </p:nvSpPr>
        <p:spPr>
          <a:xfrm>
            <a:off x="152400" y="1447800"/>
            <a:ext cx="8839200" cy="4953000"/>
          </a:xfrm>
        </p:spPr>
        <p:txBody>
          <a:bodyPr>
            <a:normAutofit fontScale="77500" lnSpcReduction="20000"/>
          </a:bodyPr>
          <a:lstStyle/>
          <a:p>
            <a:r>
              <a:rPr lang="en-US" b="1" dirty="0" smtClean="0"/>
              <a:t>capitalism</a:t>
            </a:r>
            <a:r>
              <a:rPr lang="en-US" dirty="0" smtClean="0"/>
              <a:t> </a:t>
            </a:r>
          </a:p>
          <a:p>
            <a:pPr lvl="1"/>
            <a:r>
              <a:rPr lang="en-US" dirty="0" smtClean="0"/>
              <a:t>An economic system in which the means of producing and distributing goods are privately owned and operated for profit in competitive markets.   </a:t>
            </a:r>
          </a:p>
          <a:p>
            <a:pPr lvl="1">
              <a:buNone/>
            </a:pPr>
            <a:endParaRPr lang="en-US" dirty="0" smtClean="0"/>
          </a:p>
          <a:p>
            <a:r>
              <a:rPr lang="en-US" b="1" dirty="0" smtClean="0"/>
              <a:t>city-state</a:t>
            </a:r>
            <a:r>
              <a:rPr lang="en-US" dirty="0" smtClean="0"/>
              <a:t> </a:t>
            </a:r>
          </a:p>
          <a:p>
            <a:pPr lvl="1"/>
            <a:r>
              <a:rPr lang="en-US" dirty="0" smtClean="0"/>
              <a:t>A politically independent community consisting of a city and its surrounding territory.</a:t>
            </a:r>
          </a:p>
          <a:p>
            <a:pPr lvl="1">
              <a:buNone/>
            </a:pPr>
            <a:r>
              <a:rPr lang="en-US" dirty="0" smtClean="0"/>
              <a:t>   </a:t>
            </a:r>
          </a:p>
          <a:p>
            <a:r>
              <a:rPr lang="en-US" b="1" dirty="0" smtClean="0"/>
              <a:t>feudalism</a:t>
            </a:r>
            <a:r>
              <a:rPr lang="en-US" dirty="0" smtClean="0"/>
              <a:t> </a:t>
            </a:r>
          </a:p>
          <a:p>
            <a:pPr lvl="1"/>
            <a:r>
              <a:rPr lang="en-US" dirty="0" smtClean="0"/>
              <a:t>A system of social, economic, and political organization in Europe from the ninth to about the fifteenth century in which a politically weak monarch shared power with the nobility. The nobility required work and services from the common people, known as serfs, in return for allowing them to live on and make use of the noble's land and benefit from the noble's protection.  </a:t>
            </a:r>
          </a:p>
          <a:p>
            <a:pPr lvl="1">
              <a:buNone/>
            </a:pPr>
            <a:endParaRPr lang="en-US" dirty="0" smtClean="0"/>
          </a:p>
          <a:p>
            <a:r>
              <a:rPr lang="en-US" b="1" dirty="0" smtClean="0"/>
              <a:t>Judeo-Christian</a:t>
            </a:r>
            <a:r>
              <a:rPr lang="en-US" dirty="0" smtClean="0"/>
              <a:t> </a:t>
            </a:r>
          </a:p>
          <a:p>
            <a:pPr lvl="1"/>
            <a:r>
              <a:rPr lang="en-US" dirty="0" smtClean="0"/>
              <a:t>Ideas, beliefs, and practices that have their historical roots in Judaism and Christianity.  </a:t>
            </a:r>
          </a:p>
          <a:p>
            <a:pPr lvl="1">
              <a:buNone/>
            </a:pPr>
            <a:r>
              <a:rPr lang="en-US" dirty="0" smtClean="0"/>
              <a:t> </a:t>
            </a:r>
          </a:p>
        </p:txBody>
      </p:sp>
    </p:spTree>
    <p:extLst>
      <p:ext uri="{BB962C8B-B14F-4D97-AF65-F5344CB8AC3E}">
        <p14:creationId xmlns:p14="http://schemas.microsoft.com/office/powerpoint/2010/main" val="2797568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Lesson 3 Terms &amp; Concepts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b="1" dirty="0" smtClean="0"/>
              <a:t>nation-state</a:t>
            </a:r>
            <a:r>
              <a:rPr lang="en-US" dirty="0" smtClean="0"/>
              <a:t> </a:t>
            </a:r>
          </a:p>
          <a:p>
            <a:pPr lvl="1"/>
            <a:r>
              <a:rPr lang="en-US" dirty="0" smtClean="0"/>
              <a:t>As currently used, a country; the standard unit of political organization in the world. The nation-state received its name from the idea of a people, or "nation," organizing itself politically for self-rule. Many countries today, however, are composed of two or more distinct peoples.    </a:t>
            </a:r>
          </a:p>
          <a:p>
            <a:pPr lvl="1">
              <a:buNone/>
            </a:pPr>
            <a:endParaRPr lang="en-US" b="1" dirty="0" smtClean="0"/>
          </a:p>
          <a:p>
            <a:r>
              <a:rPr lang="en-US" b="1" dirty="0" smtClean="0"/>
              <a:t>private morality</a:t>
            </a:r>
            <a:r>
              <a:rPr lang="en-US" dirty="0" smtClean="0"/>
              <a:t> </a:t>
            </a:r>
          </a:p>
          <a:p>
            <a:pPr lvl="1"/>
            <a:r>
              <a:rPr lang="en-US" dirty="0" smtClean="0"/>
              <a:t>An individual's ideas about right and wrong to be practiced in one's personal life. These are derived from religious, philosophical, familial, and other sources, including individual conscience.  </a:t>
            </a:r>
          </a:p>
          <a:p>
            <a:pPr lvl="1"/>
            <a:endParaRPr lang="en-US" b="1" dirty="0" smtClean="0"/>
          </a:p>
          <a:p>
            <a:r>
              <a:rPr lang="en-US" b="1" dirty="0" smtClean="0"/>
              <a:t>public morality</a:t>
            </a:r>
            <a:r>
              <a:rPr lang="en-US" dirty="0" smtClean="0"/>
              <a:t> </a:t>
            </a:r>
          </a:p>
          <a:p>
            <a:pPr lvl="1"/>
            <a:r>
              <a:rPr lang="en-US" dirty="0" smtClean="0"/>
              <a:t>The values and principles of right and wrong pertaining to public policies and actions.   </a:t>
            </a:r>
            <a:endParaRPr lang="en-US" dirty="0"/>
          </a:p>
        </p:txBody>
      </p:sp>
    </p:spTree>
    <p:extLst>
      <p:ext uri="{BB962C8B-B14F-4D97-AF65-F5344CB8AC3E}">
        <p14:creationId xmlns:p14="http://schemas.microsoft.com/office/powerpoint/2010/main" val="2227395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Judeo-Christian Heritage of Human Rights</a:t>
            </a:r>
            <a:endParaRPr lang="en-US" dirty="0"/>
          </a:p>
        </p:txBody>
      </p:sp>
      <p:sp>
        <p:nvSpPr>
          <p:cNvPr id="3" name="Content Placeholder 2"/>
          <p:cNvSpPr>
            <a:spLocks noGrp="1"/>
          </p:cNvSpPr>
          <p:nvPr>
            <p:ph sz="quarter" idx="1"/>
          </p:nvPr>
        </p:nvSpPr>
        <p:spPr>
          <a:xfrm>
            <a:off x="301752" y="1527048"/>
            <a:ext cx="5565648" cy="4873752"/>
          </a:xfrm>
        </p:spPr>
        <p:txBody>
          <a:bodyPr>
            <a:normAutofit fontScale="92500" lnSpcReduction="20000"/>
          </a:bodyPr>
          <a:lstStyle/>
          <a:p>
            <a:r>
              <a:rPr lang="en-US" dirty="0" smtClean="0"/>
              <a:t>Greek &amp; Roman = Public Morality</a:t>
            </a:r>
          </a:p>
          <a:p>
            <a:pPr lvl="1"/>
            <a:r>
              <a:rPr lang="en-US" b="1" dirty="0" smtClean="0"/>
              <a:t>Virtues important for acting in the community</a:t>
            </a:r>
          </a:p>
          <a:p>
            <a:r>
              <a:rPr lang="en-US" dirty="0" smtClean="0"/>
              <a:t>Judeo-Christian = Private Morality</a:t>
            </a:r>
          </a:p>
          <a:p>
            <a:pPr lvl="1"/>
            <a:r>
              <a:rPr lang="en-US" b="1" dirty="0" smtClean="0"/>
              <a:t>Virtues of inner faith &amp; obedience to God</a:t>
            </a:r>
          </a:p>
          <a:p>
            <a:r>
              <a:rPr lang="en-US" dirty="0" smtClean="0"/>
              <a:t>Christian teaching of individual dignity &amp; worth contributed to Founders’ belief in individual rights</a:t>
            </a:r>
          </a:p>
          <a:p>
            <a:r>
              <a:rPr lang="en-US" dirty="0" smtClean="0"/>
              <a:t>The church was a major unifying social institution during the Middle Ages, however… </a:t>
            </a:r>
          </a:p>
          <a:p>
            <a:pPr lvl="1"/>
            <a:r>
              <a:rPr lang="en-US" dirty="0" smtClean="0"/>
              <a:t>Political loyalties remained local</a:t>
            </a:r>
          </a:p>
          <a:p>
            <a:pPr lvl="1"/>
            <a:r>
              <a:rPr lang="en-US" dirty="0" smtClean="0"/>
              <a:t>No nations (in modern sense) to compete for loyalties</a:t>
            </a:r>
          </a:p>
        </p:txBody>
      </p:sp>
      <p:pic>
        <p:nvPicPr>
          <p:cNvPr id="1026" name="Picture 2"/>
          <p:cNvPicPr>
            <a:picLocks noChangeAspect="1" noChangeArrowheads="1"/>
          </p:cNvPicPr>
          <p:nvPr/>
        </p:nvPicPr>
        <p:blipFill>
          <a:blip r:embed="rId2" cstate="print"/>
          <a:srcRect/>
          <a:stretch>
            <a:fillRect/>
          </a:stretch>
        </p:blipFill>
        <p:spPr bwMode="auto">
          <a:xfrm>
            <a:off x="5832321" y="1600200"/>
            <a:ext cx="3109020" cy="4038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19294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dirty="0" smtClean="0"/>
              <a:t>European Concepts of the Individual &amp; Society (Middle Ages)</a:t>
            </a:r>
            <a:endParaRPr lang="en-US" dirty="0"/>
          </a:p>
        </p:txBody>
      </p:sp>
      <p:sp>
        <p:nvSpPr>
          <p:cNvPr id="3" name="Content Placeholder 2"/>
          <p:cNvSpPr>
            <a:spLocks noGrp="1"/>
          </p:cNvSpPr>
          <p:nvPr>
            <p:ph sz="quarter" idx="1"/>
          </p:nvPr>
        </p:nvSpPr>
        <p:spPr>
          <a:xfrm>
            <a:off x="152400" y="1524000"/>
            <a:ext cx="6099048" cy="4949952"/>
          </a:xfrm>
        </p:spPr>
        <p:txBody>
          <a:bodyPr>
            <a:normAutofit lnSpcReduction="10000"/>
          </a:bodyPr>
          <a:lstStyle/>
          <a:p>
            <a:r>
              <a:rPr lang="en-US" dirty="0" smtClean="0"/>
              <a:t>Feudal Society</a:t>
            </a:r>
          </a:p>
          <a:p>
            <a:pPr lvl="1"/>
            <a:r>
              <a:rPr lang="en-US" b="1" dirty="0" smtClean="0"/>
              <a:t>Highly fragmented, isolated communities</a:t>
            </a:r>
          </a:p>
          <a:p>
            <a:pPr lvl="1"/>
            <a:r>
              <a:rPr lang="en-US" b="1" dirty="0" smtClean="0"/>
              <a:t>“Land for service”</a:t>
            </a:r>
          </a:p>
          <a:p>
            <a:pPr lvl="1"/>
            <a:r>
              <a:rPr lang="en-US" b="1" dirty="0" smtClean="0"/>
              <a:t>Class system with strict rights &amp; responsibilities (Royalty, serf)</a:t>
            </a:r>
          </a:p>
          <a:p>
            <a:pPr lvl="1"/>
            <a:r>
              <a:rPr lang="en-US" b="1" dirty="0" smtClean="0"/>
              <a:t>Hierarchical – no equality among groups and classes</a:t>
            </a:r>
          </a:p>
          <a:p>
            <a:pPr lvl="1"/>
            <a:r>
              <a:rPr lang="en-US" b="1" dirty="0" smtClean="0"/>
              <a:t>Social relationships were permanent &amp; hereditary</a:t>
            </a:r>
          </a:p>
          <a:p>
            <a:pPr lvl="1"/>
            <a:r>
              <a:rPr lang="en-US" b="1" dirty="0" smtClean="0"/>
              <a:t>Property only gained or passed on through inheritance</a:t>
            </a:r>
          </a:p>
          <a:p>
            <a:pPr lvl="1"/>
            <a:r>
              <a:rPr lang="en-US" b="1" dirty="0" smtClean="0"/>
              <a:t>No concept of natural rights belonging to individual</a:t>
            </a:r>
            <a:endParaRPr lang="en-US" b="1" dirty="0"/>
          </a:p>
        </p:txBody>
      </p:sp>
      <p:pic>
        <p:nvPicPr>
          <p:cNvPr id="2051" name="Picture 3"/>
          <p:cNvPicPr>
            <a:picLocks noChangeAspect="1" noChangeArrowheads="1"/>
          </p:cNvPicPr>
          <p:nvPr/>
        </p:nvPicPr>
        <p:blipFill>
          <a:blip r:embed="rId2" cstate="print"/>
          <a:srcRect/>
          <a:stretch>
            <a:fillRect/>
          </a:stretch>
        </p:blipFill>
        <p:spPr bwMode="auto">
          <a:xfrm>
            <a:off x="6172200" y="1371600"/>
            <a:ext cx="2971800" cy="5715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32142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Renaissance</a:t>
            </a:r>
            <a:endParaRPr lang="en-US" dirty="0"/>
          </a:p>
        </p:txBody>
      </p:sp>
      <p:sp>
        <p:nvSpPr>
          <p:cNvPr id="3" name="Content Placeholder 2"/>
          <p:cNvSpPr>
            <a:spLocks noGrp="1"/>
          </p:cNvSpPr>
          <p:nvPr>
            <p:ph sz="quarter" idx="1"/>
          </p:nvPr>
        </p:nvSpPr>
        <p:spPr>
          <a:xfrm>
            <a:off x="0" y="1295400"/>
            <a:ext cx="6324600" cy="5410200"/>
          </a:xfrm>
        </p:spPr>
        <p:txBody>
          <a:bodyPr>
            <a:normAutofit/>
          </a:bodyPr>
          <a:lstStyle/>
          <a:p>
            <a:r>
              <a:rPr lang="en-US" dirty="0" smtClean="0"/>
              <a:t>“Rebirth” – period marked by revival of intellectual life in Europe (14</a:t>
            </a:r>
            <a:r>
              <a:rPr lang="en-US" baseline="30000" dirty="0" smtClean="0"/>
              <a:t>th</a:t>
            </a:r>
            <a:r>
              <a:rPr lang="en-US" dirty="0" smtClean="0"/>
              <a:t> c.)</a:t>
            </a:r>
          </a:p>
          <a:p>
            <a:r>
              <a:rPr lang="en-US" dirty="0" smtClean="0"/>
              <a:t>Educated people rediscover ancient Greek &amp; Roman culture &amp; teachings</a:t>
            </a:r>
          </a:p>
          <a:p>
            <a:r>
              <a:rPr lang="en-US" i="1" dirty="0" smtClean="0"/>
              <a:t>Protestant Reformation </a:t>
            </a:r>
            <a:r>
              <a:rPr lang="en-US" dirty="0" smtClean="0"/>
              <a:t>&amp; </a:t>
            </a:r>
            <a:r>
              <a:rPr lang="en-US" i="1" dirty="0" smtClean="0"/>
              <a:t>printing press </a:t>
            </a:r>
            <a:r>
              <a:rPr lang="en-US" dirty="0" smtClean="0"/>
              <a:t>encourage people to read and form opinions for themselves</a:t>
            </a:r>
          </a:p>
          <a:p>
            <a:r>
              <a:rPr lang="en-US" dirty="0" smtClean="0"/>
              <a:t>This spirit developed into modern individualism</a:t>
            </a:r>
          </a:p>
          <a:p>
            <a:pPr lvl="1"/>
            <a:r>
              <a:rPr lang="en-US" b="1" dirty="0" smtClean="0"/>
              <a:t>Many begin to challenge authority of the church and established institutions</a:t>
            </a:r>
          </a:p>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6553200" y="381000"/>
            <a:ext cx="2249043" cy="2649396"/>
          </a:xfrm>
          <a:prstGeom prst="rect">
            <a:avLst/>
          </a:prstGeom>
          <a:ln>
            <a:noFill/>
          </a:ln>
          <a:effectLst>
            <a:outerShdw blurRad="292100" dist="139700" dir="2700000" algn="tl" rotWithShape="0">
              <a:srgbClr val="333333">
                <a:alpha val="65000"/>
              </a:srgbClr>
            </a:outerShdw>
          </a:effectLst>
        </p:spPr>
      </p:pic>
      <p:pic>
        <p:nvPicPr>
          <p:cNvPr id="3075" name="Picture 3"/>
          <p:cNvPicPr>
            <a:picLocks noChangeAspect="1" noChangeArrowheads="1"/>
          </p:cNvPicPr>
          <p:nvPr/>
        </p:nvPicPr>
        <p:blipFill>
          <a:blip r:embed="rId3" cstate="print"/>
          <a:srcRect/>
          <a:stretch>
            <a:fillRect/>
          </a:stretch>
        </p:blipFill>
        <p:spPr bwMode="auto">
          <a:xfrm>
            <a:off x="6553200" y="3276600"/>
            <a:ext cx="2245932" cy="2981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1548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the Nation-State</a:t>
            </a:r>
            <a:endParaRPr lang="en-US" dirty="0"/>
          </a:p>
        </p:txBody>
      </p:sp>
      <p:sp>
        <p:nvSpPr>
          <p:cNvPr id="3" name="Content Placeholder 2"/>
          <p:cNvSpPr>
            <a:spLocks noGrp="1"/>
          </p:cNvSpPr>
          <p:nvPr>
            <p:ph sz="quarter" idx="1"/>
          </p:nvPr>
        </p:nvSpPr>
        <p:spPr>
          <a:xfrm>
            <a:off x="152400" y="1447800"/>
            <a:ext cx="6099048" cy="5410200"/>
          </a:xfrm>
        </p:spPr>
        <p:txBody>
          <a:bodyPr>
            <a:normAutofit/>
          </a:bodyPr>
          <a:lstStyle/>
          <a:p>
            <a:r>
              <a:rPr lang="en-US" dirty="0" smtClean="0"/>
              <a:t>1648 – Peace of Westphalia: national sovereignty was agreed upon among several nation-states</a:t>
            </a:r>
          </a:p>
          <a:p>
            <a:r>
              <a:rPr lang="en-US" dirty="0" smtClean="0"/>
              <a:t>Each “nation-state” had a right to an independent existence with its own institutions (</a:t>
            </a:r>
            <a:r>
              <a:rPr lang="en-US" dirty="0" err="1" smtClean="0"/>
              <a:t>gov’t</a:t>
            </a:r>
            <a:r>
              <a:rPr lang="en-US" dirty="0" smtClean="0"/>
              <a:t> &amp; religion)</a:t>
            </a:r>
          </a:p>
          <a:p>
            <a:r>
              <a:rPr lang="en-US" dirty="0" smtClean="0"/>
              <a:t>People begin to think of themselves as members of a nation, with public rights and duties.</a:t>
            </a:r>
          </a:p>
          <a:p>
            <a:r>
              <a:rPr lang="en-US" dirty="0" smtClean="0"/>
              <a:t>Political thought now shifted to what kind of </a:t>
            </a:r>
            <a:r>
              <a:rPr lang="en-US" dirty="0" err="1" smtClean="0"/>
              <a:t>gov’t</a:t>
            </a:r>
            <a:r>
              <a:rPr lang="en-US" dirty="0" smtClean="0"/>
              <a:t> would be best.</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6324600" y="1447801"/>
            <a:ext cx="2590800" cy="1985288"/>
          </a:xfrm>
          <a:prstGeom prst="rect">
            <a:avLst/>
          </a:prstGeom>
          <a:ln>
            <a:noFill/>
          </a:ln>
          <a:effectLst>
            <a:outerShdw blurRad="292100" dist="139700" dir="2700000" algn="tl" rotWithShape="0">
              <a:srgbClr val="333333">
                <a:alpha val="65000"/>
              </a:srgbClr>
            </a:outerShdw>
          </a:effectLst>
        </p:spPr>
      </p:pic>
      <p:pic>
        <p:nvPicPr>
          <p:cNvPr id="4099" name="Picture 3"/>
          <p:cNvPicPr>
            <a:picLocks noChangeAspect="1" noChangeArrowheads="1"/>
          </p:cNvPicPr>
          <p:nvPr/>
        </p:nvPicPr>
        <p:blipFill>
          <a:blip r:embed="rId3" cstate="print"/>
          <a:srcRect/>
          <a:stretch>
            <a:fillRect/>
          </a:stretch>
        </p:blipFill>
        <p:spPr bwMode="auto">
          <a:xfrm>
            <a:off x="6248400" y="4038600"/>
            <a:ext cx="2895600" cy="20918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2923722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529</Words>
  <Application>Microsoft Macintosh PowerPoint</Application>
  <PresentationFormat>On-screen Show (4:3)</PresentationFormat>
  <Paragraphs>73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Civic</vt:lpstr>
      <vt:lpstr>PowerPoint Presentation</vt:lpstr>
      <vt:lpstr>Lesson 3 Purpose</vt:lpstr>
      <vt:lpstr>Lesson 3 Objectives</vt:lpstr>
      <vt:lpstr>Lesson 3 Terms &amp; Concepts</vt:lpstr>
      <vt:lpstr>Lesson 3 Terms &amp; Concepts</vt:lpstr>
      <vt:lpstr>Judeo-Christian Heritage of Human Rights</vt:lpstr>
      <vt:lpstr>European Concepts of the Individual &amp; Society (Middle Ages)</vt:lpstr>
      <vt:lpstr>The Renaissance</vt:lpstr>
      <vt:lpstr>Rise of the Nation-State</vt:lpstr>
      <vt:lpstr>Capitalism – The New Economic System</vt:lpstr>
      <vt:lpstr>The Enlightenment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1</cp:revision>
  <dcterms:created xsi:type="dcterms:W3CDTF">2017-08-01T20:34:27Z</dcterms:created>
  <dcterms:modified xsi:type="dcterms:W3CDTF">2017-08-01T20:34:48Z</dcterms:modified>
</cp:coreProperties>
</file>