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D5DE6-888A-7E4F-B9F0-BF2AF1B1ED38}"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20846B-AEA2-F547-BE8A-1860C16AF8EA}" type="slidenum">
              <a:rPr lang="en-US" smtClean="0"/>
              <a:t>‹#›</a:t>
            </a:fld>
            <a:endParaRPr lang="en-US"/>
          </a:p>
        </p:txBody>
      </p:sp>
    </p:spTree>
    <p:extLst>
      <p:ext uri="{BB962C8B-B14F-4D97-AF65-F5344CB8AC3E}">
        <p14:creationId xmlns:p14="http://schemas.microsoft.com/office/powerpoint/2010/main" val="111922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456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416CA3-4B9C-48FF-8ABC-42DDB72ABD7C}"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1F497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D75461-A89E-497C-B1A5-E166D85CB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D75461-A89E-497C-B1A5-E166D85CB70F}"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8D75461-A89E-497C-B1A5-E166D85CB70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9076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0"/>
            <a:ext cx="4267200" cy="3447098"/>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29:</a:t>
            </a:r>
            <a:endParaRPr lang="en-US" sz="4000" dirty="0">
              <a:solidFill>
                <a:prstClr val="black"/>
              </a:solidFill>
            </a:endParaRPr>
          </a:p>
          <a:p>
            <a:r>
              <a:rPr lang="en-US" sz="4000" i="1" dirty="0">
                <a:solidFill>
                  <a:prstClr val="black"/>
                </a:solidFill>
              </a:rPr>
              <a:t>How Does the First Amendment Protect Free Expression?</a:t>
            </a:r>
          </a:p>
          <a:p>
            <a:endParaRPr lang="en-US" dirty="0">
              <a:solidFill>
                <a:prstClr val="black"/>
              </a:solidFill>
            </a:endParaRPr>
          </a:p>
        </p:txBody>
      </p:sp>
      <p:pic>
        <p:nvPicPr>
          <p:cNvPr id="5" name="Picture 4" descr="0809webwtphs_lsn29.jpg"/>
          <p:cNvPicPr>
            <a:picLocks noChangeAspect="1"/>
          </p:cNvPicPr>
          <p:nvPr/>
        </p:nvPicPr>
        <p:blipFill>
          <a:blip r:embed="rId2" cstate="print"/>
          <a:stretch>
            <a:fillRect/>
          </a:stretch>
        </p:blipFill>
        <p:spPr>
          <a:xfrm>
            <a:off x="6324600" y="381000"/>
            <a:ext cx="4076700" cy="583527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14778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Governments often limit free speech and press during wartime / emergencies in the name of defense</a:t>
            </a:r>
          </a:p>
          <a:p>
            <a:pPr lvl="1"/>
            <a:r>
              <a:rPr lang="en-US" dirty="0" smtClean="0"/>
              <a:t>Alien &amp; Sedition Act, Civil War restrictions, WWI through McCarthy era</a:t>
            </a:r>
          </a:p>
          <a:p>
            <a:r>
              <a:rPr lang="en-US" dirty="0" smtClean="0"/>
              <a:t>The </a:t>
            </a:r>
            <a:r>
              <a:rPr lang="en-US" dirty="0" err="1" smtClean="0"/>
              <a:t>Bradenburg</a:t>
            </a:r>
            <a:r>
              <a:rPr lang="en-US" dirty="0" smtClean="0"/>
              <a:t> Test </a:t>
            </a:r>
            <a:r>
              <a:rPr lang="en-US" i="1" dirty="0" smtClean="0"/>
              <a:t>(</a:t>
            </a:r>
            <a:r>
              <a:rPr lang="en-US" b="1" i="1" dirty="0" err="1" smtClean="0"/>
              <a:t>Bradenberg</a:t>
            </a:r>
            <a:r>
              <a:rPr lang="en-US" b="1" i="1" dirty="0" smtClean="0"/>
              <a:t> v. Ohio, 1969</a:t>
            </a:r>
            <a:r>
              <a:rPr lang="en-US" i="1" dirty="0" smtClean="0"/>
              <a:t>)</a:t>
            </a:r>
          </a:p>
          <a:p>
            <a:pPr lvl="1"/>
            <a:r>
              <a:rPr lang="en-US" dirty="0" err="1" smtClean="0"/>
              <a:t>Gov’t</a:t>
            </a:r>
            <a:r>
              <a:rPr lang="en-US" dirty="0" smtClean="0"/>
              <a:t> cannot forbid such expression unless </a:t>
            </a:r>
            <a:r>
              <a:rPr lang="en-US" i="1" dirty="0" smtClean="0"/>
              <a:t>“such advocacy is directed to inciting or producing imminent lawless action and is likely to incite or produce such action.”</a:t>
            </a:r>
            <a:endParaRPr lang="en-US" i="1" dirty="0"/>
          </a:p>
        </p:txBody>
      </p:sp>
      <p:sp>
        <p:nvSpPr>
          <p:cNvPr id="3" name="Title 2"/>
          <p:cNvSpPr>
            <a:spLocks noGrp="1"/>
          </p:cNvSpPr>
          <p:nvPr>
            <p:ph type="title"/>
          </p:nvPr>
        </p:nvSpPr>
        <p:spPr/>
        <p:txBody>
          <a:bodyPr>
            <a:normAutofit fontScale="90000"/>
          </a:bodyPr>
          <a:lstStyle/>
          <a:p>
            <a:r>
              <a:rPr lang="en-US" dirty="0" smtClean="0"/>
              <a:t>Wars, Emergencies, and Freedom of Expression</a:t>
            </a:r>
            <a:endParaRPr lang="en-US" dirty="0"/>
          </a:p>
        </p:txBody>
      </p:sp>
    </p:spTree>
    <p:extLst>
      <p:ext uri="{BB962C8B-B14F-4D97-AF65-F5344CB8AC3E}">
        <p14:creationId xmlns:p14="http://schemas.microsoft.com/office/powerpoint/2010/main" val="182237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295400"/>
            <a:ext cx="8763000" cy="4953000"/>
          </a:xfrm>
        </p:spPr>
        <p:txBody>
          <a:bodyPr>
            <a:normAutofit/>
          </a:bodyPr>
          <a:lstStyle/>
          <a:p>
            <a:r>
              <a:rPr lang="en-US" dirty="0" smtClean="0"/>
              <a:t>The 1</a:t>
            </a:r>
            <a:r>
              <a:rPr lang="en-US" baseline="30000" dirty="0" smtClean="0"/>
              <a:t>st</a:t>
            </a:r>
            <a:r>
              <a:rPr lang="en-US" dirty="0" smtClean="0"/>
              <a:t> Amendment rights to speech, press, assembly, and petition are together considered the right to freedom of expression. </a:t>
            </a:r>
          </a:p>
          <a:p>
            <a:r>
              <a:rPr lang="en-US" dirty="0" smtClean="0"/>
              <a:t>This lesson examines the benefits that freedom of speech and press offer to the individual and society, why they were important to the Founders, and the circumstances un which the government should be able to limit them.</a:t>
            </a:r>
            <a:endParaRPr lang="en-US" dirty="0"/>
          </a:p>
        </p:txBody>
      </p:sp>
      <p:sp>
        <p:nvSpPr>
          <p:cNvPr id="3" name="Title 2"/>
          <p:cNvSpPr>
            <a:spLocks noGrp="1"/>
          </p:cNvSpPr>
          <p:nvPr>
            <p:ph type="title"/>
          </p:nvPr>
        </p:nvSpPr>
        <p:spPr>
          <a:xfrm>
            <a:off x="1676400" y="0"/>
            <a:ext cx="8229600" cy="792162"/>
          </a:xfrm>
        </p:spPr>
        <p:txBody>
          <a:bodyPr>
            <a:normAutofit/>
          </a:bodyPr>
          <a:lstStyle/>
          <a:p>
            <a:r>
              <a:rPr lang="en-US" sz="4000" dirty="0"/>
              <a:t>Purpose</a:t>
            </a:r>
            <a:endParaRPr lang="en-US" sz="4000" dirty="0"/>
          </a:p>
        </p:txBody>
      </p:sp>
    </p:spTree>
    <p:extLst>
      <p:ext uri="{BB962C8B-B14F-4D97-AF65-F5344CB8AC3E}">
        <p14:creationId xmlns:p14="http://schemas.microsoft.com/office/powerpoint/2010/main" val="83947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2600" y="1143001"/>
            <a:ext cx="8458200" cy="4864291"/>
          </a:xfrm>
        </p:spPr>
        <p:txBody>
          <a:bodyPr/>
          <a:lstStyle/>
          <a:p>
            <a:r>
              <a:rPr lang="en-US" i="1" dirty="0" smtClean="0"/>
              <a:t>Explain the importance of freedom of expression to both the individual and society and its historical importance. </a:t>
            </a:r>
          </a:p>
          <a:p>
            <a:r>
              <a:rPr lang="en-US" i="1" dirty="0" smtClean="0"/>
              <a:t>Explain the considerations useful in deciding when the government should be able to place limits on freedom of speech and the press. </a:t>
            </a:r>
          </a:p>
          <a:p>
            <a:r>
              <a:rPr lang="en-US" i="1" dirty="0" smtClean="0"/>
              <a:t>Evaluate, take, and defend positions on issues involving the right to freedom of expression. </a:t>
            </a:r>
          </a:p>
          <a:p>
            <a:endParaRPr lang="en-US" i="1" dirty="0"/>
          </a:p>
        </p:txBody>
      </p:sp>
      <p:sp>
        <p:nvSpPr>
          <p:cNvPr id="4" name="Title 3"/>
          <p:cNvSpPr>
            <a:spLocks noGrp="1"/>
          </p:cNvSpPr>
          <p:nvPr>
            <p:ph type="title"/>
          </p:nvPr>
        </p:nvSpPr>
        <p:spPr>
          <a:xfrm>
            <a:off x="1828800" y="-228600"/>
            <a:ext cx="8229600" cy="1143000"/>
          </a:xfrm>
        </p:spPr>
        <p:txBody>
          <a:bodyPr>
            <a:normAutofit/>
          </a:bodyPr>
          <a:lstStyle/>
          <a:p>
            <a:r>
              <a:rPr lang="en-US" sz="4000" dirty="0"/>
              <a:t>Objectives</a:t>
            </a:r>
            <a:endParaRPr lang="en-US" sz="4000" dirty="0"/>
          </a:p>
        </p:txBody>
      </p:sp>
      <p:sp>
        <p:nvSpPr>
          <p:cNvPr id="6" name="Content Placeholder 1"/>
          <p:cNvSpPr txBox="1">
            <a:spLocks/>
          </p:cNvSpPr>
          <p:nvPr/>
        </p:nvSpPr>
        <p:spPr>
          <a:xfrm>
            <a:off x="1676400" y="1371600"/>
            <a:ext cx="8763000" cy="4876800"/>
          </a:xfrm>
          <a:prstGeom prst="rect">
            <a:avLst/>
          </a:prstGeom>
        </p:spPr>
        <p:txBody>
          <a:bodyPr vert="horz">
            <a:normAutofit/>
          </a:bodyPr>
          <a:lstStyle/>
          <a:p>
            <a:pPr marL="365760" indent="-256032">
              <a:spcBef>
                <a:spcPts val="400"/>
              </a:spcBef>
              <a:buClr>
                <a:srgbClr val="1F497D"/>
              </a:buClr>
              <a:buSzPct val="68000"/>
              <a:buFont typeface="Wingdings 3"/>
              <a:buChar char=""/>
              <a:defRPr/>
            </a:pPr>
            <a:endParaRPr lang="en-US" sz="2700" i="1" dirty="0">
              <a:solidFill>
                <a:prstClr val="black"/>
              </a:solidFill>
            </a:endParaRPr>
          </a:p>
        </p:txBody>
      </p:sp>
    </p:spTree>
    <p:extLst>
      <p:ext uri="{BB962C8B-B14F-4D97-AF65-F5344CB8AC3E}">
        <p14:creationId xmlns:p14="http://schemas.microsoft.com/office/powerpoint/2010/main" val="10503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447800"/>
            <a:ext cx="8610600" cy="4648200"/>
          </a:xfrm>
        </p:spPr>
        <p:txBody>
          <a:bodyPr>
            <a:normAutofit fontScale="70000" lnSpcReduction="20000"/>
          </a:bodyPr>
          <a:lstStyle/>
          <a:p>
            <a:pPr>
              <a:buNone/>
            </a:pPr>
            <a:r>
              <a:rPr lang="en-US" b="1" dirty="0" smtClean="0"/>
              <a:t>	libel</a:t>
            </a:r>
            <a:r>
              <a:rPr lang="en-US" dirty="0" smtClean="0"/>
              <a:t> </a:t>
            </a:r>
            <a:br>
              <a:rPr lang="en-US" dirty="0" smtClean="0"/>
            </a:br>
            <a:r>
              <a:rPr lang="en-US" dirty="0" smtClean="0"/>
              <a:t/>
            </a:r>
            <a:br>
              <a:rPr lang="en-US" dirty="0" smtClean="0"/>
            </a:br>
            <a:r>
              <a:rPr lang="en-US" dirty="0" smtClean="0"/>
              <a:t>Published words or pictures that falsely and maliciously defame a person.    </a:t>
            </a:r>
            <a:br>
              <a:rPr lang="en-US" dirty="0" smtClean="0"/>
            </a:br>
            <a:r>
              <a:rPr lang="en-US" dirty="0" smtClean="0"/>
              <a:t/>
            </a:r>
            <a:br>
              <a:rPr lang="en-US" dirty="0" smtClean="0"/>
            </a:br>
            <a:r>
              <a:rPr lang="en-US" b="1" dirty="0" smtClean="0"/>
              <a:t>seditious libel</a:t>
            </a:r>
            <a:r>
              <a:rPr lang="en-US" dirty="0" smtClean="0"/>
              <a:t> </a:t>
            </a:r>
            <a:br>
              <a:rPr lang="en-US" dirty="0" smtClean="0"/>
            </a:br>
            <a:r>
              <a:rPr lang="en-US" dirty="0" smtClean="0"/>
              <a:t/>
            </a:r>
            <a:br>
              <a:rPr lang="en-US" dirty="0" smtClean="0"/>
            </a:br>
            <a:r>
              <a:rPr lang="en-US" dirty="0" smtClean="0"/>
              <a:t>Written language that seeks to convince others to engage in the overthrow of a government.    </a:t>
            </a:r>
            <a:br>
              <a:rPr lang="en-US" dirty="0" smtClean="0"/>
            </a:br>
            <a:r>
              <a:rPr lang="en-US" dirty="0" smtClean="0"/>
              <a:t/>
            </a:r>
            <a:br>
              <a:rPr lang="en-US" dirty="0" smtClean="0"/>
            </a:br>
            <a:r>
              <a:rPr lang="en-US" b="1" dirty="0" smtClean="0"/>
              <a:t>time, place, and manner restrictions</a:t>
            </a:r>
            <a:r>
              <a:rPr lang="en-US" dirty="0" smtClean="0"/>
              <a:t> </a:t>
            </a:r>
            <a:br>
              <a:rPr lang="en-US" dirty="0" smtClean="0"/>
            </a:br>
            <a:r>
              <a:rPr lang="en-US" dirty="0" smtClean="0"/>
              <a:t/>
            </a:r>
            <a:br>
              <a:rPr lang="en-US" dirty="0" smtClean="0"/>
            </a:br>
            <a:r>
              <a:rPr lang="en-US" dirty="0" smtClean="0"/>
              <a:t>Government regulations that place restrictions on free speech. These regulations, specifying when, where, and in what way speech is allowed, are applied when unrestricted free speech will conflict with the rights of others.    </a:t>
            </a:r>
            <a:br>
              <a:rPr lang="en-US" dirty="0" smtClean="0"/>
            </a:br>
            <a:r>
              <a:rPr lang="en-US" dirty="0" smtClean="0"/>
              <a:t/>
            </a:r>
            <a:br>
              <a:rPr lang="en-US" dirty="0" smtClean="0"/>
            </a:br>
            <a:r>
              <a:rPr lang="en-US" dirty="0" smtClean="0"/>
              <a:t>    </a:t>
            </a:r>
            <a:endParaRPr lang="en-US" dirty="0">
              <a:solidFill>
                <a:schemeClr val="tx2">
                  <a:lumMod val="75000"/>
                </a:schemeClr>
              </a:solidFill>
            </a:endParaRPr>
          </a:p>
        </p:txBody>
      </p:sp>
      <p:sp>
        <p:nvSpPr>
          <p:cNvPr id="3" name="Title 2"/>
          <p:cNvSpPr>
            <a:spLocks noGrp="1"/>
          </p:cNvSpPr>
          <p:nvPr>
            <p:ph type="title"/>
          </p:nvPr>
        </p:nvSpPr>
        <p:spPr>
          <a:xfrm>
            <a:off x="2057400" y="304800"/>
            <a:ext cx="8077200" cy="762000"/>
          </a:xfrm>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59190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9"/>
            <a:ext cx="8686800" cy="4525963"/>
          </a:xfrm>
        </p:spPr>
        <p:txBody>
          <a:bodyPr/>
          <a:lstStyle/>
          <a:p>
            <a:r>
              <a:rPr lang="en-US" dirty="0" smtClean="0"/>
              <a:t>Founders belief that freedom to express personal opinions is essential to free government.</a:t>
            </a:r>
          </a:p>
          <a:p>
            <a:r>
              <a:rPr lang="en-US" dirty="0" smtClean="0"/>
              <a:t>Although pressure to suppress freedom of expression is widespread and powerful, freedom of expression…</a:t>
            </a:r>
          </a:p>
          <a:p>
            <a:pPr lvl="1"/>
            <a:r>
              <a:rPr lang="en-US" dirty="0" smtClean="0"/>
              <a:t>Promotes Individual Growth &amp; Human Dignity</a:t>
            </a:r>
          </a:p>
          <a:p>
            <a:pPr lvl="1"/>
            <a:r>
              <a:rPr lang="en-US" dirty="0" smtClean="0"/>
              <a:t>Is Important for Advancement of Knowledge</a:t>
            </a:r>
          </a:p>
          <a:p>
            <a:pPr lvl="1"/>
            <a:r>
              <a:rPr lang="en-US" dirty="0" smtClean="0"/>
              <a:t>Is a Necessary Part of Representative Government</a:t>
            </a:r>
          </a:p>
          <a:p>
            <a:pPr lvl="1"/>
            <a:r>
              <a:rPr lang="en-US" dirty="0" smtClean="0"/>
              <a:t>Is Vital to Bringing About Peaceful Social Change</a:t>
            </a:r>
          </a:p>
          <a:p>
            <a:pPr lvl="1"/>
            <a:r>
              <a:rPr lang="en-US" dirty="0" smtClean="0"/>
              <a:t>Is Essential for the Protection of All Individual Rights</a:t>
            </a:r>
          </a:p>
          <a:p>
            <a:pPr lvl="1"/>
            <a:endParaRPr lang="en-US" dirty="0"/>
          </a:p>
        </p:txBody>
      </p:sp>
      <p:sp>
        <p:nvSpPr>
          <p:cNvPr id="3" name="Title 2"/>
          <p:cNvSpPr>
            <a:spLocks noGrp="1"/>
          </p:cNvSpPr>
          <p:nvPr>
            <p:ph type="title"/>
          </p:nvPr>
        </p:nvSpPr>
        <p:spPr/>
        <p:txBody>
          <a:bodyPr>
            <a:normAutofit/>
          </a:bodyPr>
          <a:lstStyle/>
          <a:p>
            <a:r>
              <a:rPr lang="en-US" dirty="0" smtClean="0"/>
              <a:t>Importance of “Free Expression”</a:t>
            </a:r>
            <a:endParaRPr lang="en-US" dirty="0"/>
          </a:p>
        </p:txBody>
      </p:sp>
    </p:spTree>
    <p:extLst>
      <p:ext uri="{BB962C8B-B14F-4D97-AF65-F5344CB8AC3E}">
        <p14:creationId xmlns:p14="http://schemas.microsoft.com/office/powerpoint/2010/main" val="100881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1"/>
            <a:ext cx="8991600" cy="4525963"/>
          </a:xfrm>
        </p:spPr>
        <p:txBody>
          <a:bodyPr>
            <a:normAutofit lnSpcReduction="10000"/>
          </a:bodyPr>
          <a:lstStyle/>
          <a:p>
            <a:r>
              <a:rPr lang="en-US" dirty="0" smtClean="0"/>
              <a:t>Common Law suggested that “Sedition Libel” mean defaming or ridiculing the government in a way that would jeopardize peace. </a:t>
            </a:r>
          </a:p>
          <a:p>
            <a:r>
              <a:rPr lang="en-US" dirty="0" smtClean="0"/>
              <a:t>John Peter Zenger’s trial established</a:t>
            </a:r>
          </a:p>
          <a:p>
            <a:pPr lvl="1"/>
            <a:r>
              <a:rPr lang="en-US" dirty="0" smtClean="0"/>
              <a:t> truth could be permitted as a defense</a:t>
            </a:r>
          </a:p>
          <a:p>
            <a:pPr lvl="1"/>
            <a:r>
              <a:rPr lang="en-US" dirty="0" smtClean="0"/>
              <a:t>The importance of freedom of the press</a:t>
            </a:r>
          </a:p>
          <a:p>
            <a:pPr lvl="1"/>
            <a:r>
              <a:rPr lang="en-US" dirty="0" smtClean="0"/>
              <a:t>Jury as a check on arbitrary power</a:t>
            </a:r>
          </a:p>
          <a:p>
            <a:r>
              <a:rPr lang="en-US" dirty="0" smtClean="0"/>
              <a:t>Jefferson’s opposition to Adams’ Sedition </a:t>
            </a:r>
          </a:p>
          <a:p>
            <a:pPr>
              <a:buNone/>
            </a:pPr>
            <a:r>
              <a:rPr lang="en-US" dirty="0" smtClean="0"/>
              <a:t>   Act helped propel him to presidency</a:t>
            </a:r>
          </a:p>
          <a:p>
            <a:pPr lvl="1"/>
            <a:r>
              <a:rPr lang="en-US" dirty="0" smtClean="0"/>
              <a:t>“Our liberty depends on freedom of the press,</a:t>
            </a:r>
          </a:p>
          <a:p>
            <a:pPr lvl="1">
              <a:buNone/>
            </a:pPr>
            <a:r>
              <a:rPr lang="en-US" dirty="0" smtClean="0"/>
              <a:t>     and that cannot be limited without being lost. </a:t>
            </a:r>
            <a:endParaRPr lang="en-US" dirty="0"/>
          </a:p>
        </p:txBody>
      </p:sp>
      <p:sp>
        <p:nvSpPr>
          <p:cNvPr id="3" name="Title 2"/>
          <p:cNvSpPr>
            <a:spLocks noGrp="1"/>
          </p:cNvSpPr>
          <p:nvPr>
            <p:ph type="title"/>
          </p:nvPr>
        </p:nvSpPr>
        <p:spPr/>
        <p:txBody>
          <a:bodyPr>
            <a:normAutofit/>
          </a:bodyPr>
          <a:lstStyle/>
          <a:p>
            <a:r>
              <a:rPr lang="en-US" dirty="0" smtClean="0"/>
              <a:t>Protecting Expression in Early America</a:t>
            </a:r>
            <a:endParaRPr lang="en-US" dirty="0"/>
          </a:p>
        </p:txBody>
      </p:sp>
      <p:pic>
        <p:nvPicPr>
          <p:cNvPr id="49154" name="Picture 2" descr="http://www.glenninstitute.org/wp-content/uploads/2010/01/Thomas-Jefferson.jpg"/>
          <p:cNvPicPr>
            <a:picLocks noChangeAspect="1" noChangeArrowheads="1"/>
          </p:cNvPicPr>
          <p:nvPr/>
        </p:nvPicPr>
        <p:blipFill>
          <a:blip r:embed="rId2" cstate="print"/>
          <a:srcRect/>
          <a:stretch>
            <a:fillRect/>
          </a:stretch>
        </p:blipFill>
        <p:spPr bwMode="auto">
          <a:xfrm>
            <a:off x="8335506" y="4724400"/>
            <a:ext cx="2332495" cy="2133600"/>
          </a:xfrm>
          <a:prstGeom prst="rect">
            <a:avLst/>
          </a:prstGeom>
          <a:ln>
            <a:noFill/>
          </a:ln>
          <a:effectLst>
            <a:softEdge rad="112500"/>
          </a:effectLst>
        </p:spPr>
      </p:pic>
      <p:pic>
        <p:nvPicPr>
          <p:cNvPr id="49156" name="Picture 4" descr="http://www.gailjarrow.com/zenger_clip_image012.jpg"/>
          <p:cNvPicPr>
            <a:picLocks noChangeAspect="1" noChangeArrowheads="1"/>
          </p:cNvPicPr>
          <p:nvPr/>
        </p:nvPicPr>
        <p:blipFill>
          <a:blip r:embed="rId3" cstate="print"/>
          <a:srcRect/>
          <a:stretch>
            <a:fillRect/>
          </a:stretch>
        </p:blipFill>
        <p:spPr bwMode="auto">
          <a:xfrm>
            <a:off x="8382001" y="2286000"/>
            <a:ext cx="2056187" cy="2362200"/>
          </a:xfrm>
          <a:prstGeom prst="rect">
            <a:avLst/>
          </a:prstGeom>
          <a:ln>
            <a:noFill/>
          </a:ln>
          <a:effectLst>
            <a:softEdge rad="112500"/>
          </a:effectLst>
        </p:spPr>
      </p:pic>
    </p:spTree>
    <p:extLst>
      <p:ext uri="{BB962C8B-B14F-4D97-AF65-F5344CB8AC3E}">
        <p14:creationId xmlns:p14="http://schemas.microsoft.com/office/powerpoint/2010/main" val="74145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9"/>
            <a:ext cx="5486400" cy="4525963"/>
          </a:xfrm>
        </p:spPr>
        <p:txBody>
          <a:bodyPr>
            <a:normAutofit/>
          </a:bodyPr>
          <a:lstStyle/>
          <a:p>
            <a:r>
              <a:rPr lang="en-US" dirty="0" smtClean="0"/>
              <a:t>Throughout many times in history, pressure has risen to suppress unpopular ideas. </a:t>
            </a:r>
          </a:p>
          <a:p>
            <a:pPr lvl="1"/>
            <a:r>
              <a:rPr lang="en-US" dirty="0" smtClean="0"/>
              <a:t>Pre-Civil War ban on abolitionist literature</a:t>
            </a:r>
          </a:p>
          <a:p>
            <a:pPr lvl="1"/>
            <a:r>
              <a:rPr lang="en-US" dirty="0" smtClean="0"/>
              <a:t>20</a:t>
            </a:r>
            <a:r>
              <a:rPr lang="en-US" baseline="30000" dirty="0" smtClean="0"/>
              <a:t>th</a:t>
            </a:r>
            <a:r>
              <a:rPr lang="en-US" dirty="0" smtClean="0"/>
              <a:t> C. fears of labor movements, socialism, communism, anarchists. (McCarthy Era)</a:t>
            </a:r>
          </a:p>
          <a:p>
            <a:r>
              <a:rPr lang="en-US" dirty="0" smtClean="0"/>
              <a:t>Since 1960s, fewer attempts have been made to prosecute those with different beliefs. </a:t>
            </a:r>
            <a:endParaRPr lang="en-US" dirty="0"/>
          </a:p>
        </p:txBody>
      </p:sp>
      <p:sp>
        <p:nvSpPr>
          <p:cNvPr id="3" name="Title 2"/>
          <p:cNvSpPr>
            <a:spLocks noGrp="1"/>
          </p:cNvSpPr>
          <p:nvPr>
            <p:ph type="title"/>
          </p:nvPr>
        </p:nvSpPr>
        <p:spPr/>
        <p:txBody>
          <a:bodyPr/>
          <a:lstStyle/>
          <a:p>
            <a:r>
              <a:rPr lang="en-US" dirty="0" smtClean="0"/>
              <a:t>Suppressing Free Expression</a:t>
            </a:r>
            <a:endParaRPr lang="en-US" dirty="0"/>
          </a:p>
        </p:txBody>
      </p:sp>
      <p:pic>
        <p:nvPicPr>
          <p:cNvPr id="47106" name="Picture 2" descr="http://www.knowledgerush.com/wiki_image/b/bf/Mcarthylist.jpg"/>
          <p:cNvPicPr>
            <a:picLocks noChangeAspect="1" noChangeArrowheads="1"/>
          </p:cNvPicPr>
          <p:nvPr/>
        </p:nvPicPr>
        <p:blipFill>
          <a:blip r:embed="rId2" cstate="print"/>
          <a:srcRect/>
          <a:stretch>
            <a:fillRect/>
          </a:stretch>
        </p:blipFill>
        <p:spPr bwMode="auto">
          <a:xfrm>
            <a:off x="7558243" y="4038601"/>
            <a:ext cx="3109757" cy="2396941"/>
          </a:xfrm>
          <a:prstGeom prst="rect">
            <a:avLst/>
          </a:prstGeom>
          <a:ln>
            <a:noFill/>
          </a:ln>
          <a:effectLst>
            <a:softEdge rad="112500"/>
          </a:effectLst>
        </p:spPr>
      </p:pic>
      <p:pic>
        <p:nvPicPr>
          <p:cNvPr id="47108" name="Picture 4" descr="http://4.bp.blogspot.com/_eBf41IICCzU/S9YUF8comjI/AAAAAAAAAQg/Q-yl_DZs1to/s320/anarchism.jpg"/>
          <p:cNvPicPr>
            <a:picLocks noChangeAspect="1" noChangeArrowheads="1"/>
          </p:cNvPicPr>
          <p:nvPr/>
        </p:nvPicPr>
        <p:blipFill>
          <a:blip r:embed="rId3" cstate="print"/>
          <a:srcRect/>
          <a:stretch>
            <a:fillRect/>
          </a:stretch>
        </p:blipFill>
        <p:spPr bwMode="auto">
          <a:xfrm>
            <a:off x="7924800" y="1447801"/>
            <a:ext cx="2117694" cy="2181225"/>
          </a:xfrm>
          <a:prstGeom prst="rect">
            <a:avLst/>
          </a:prstGeom>
          <a:noFill/>
        </p:spPr>
      </p:pic>
    </p:spTree>
    <p:extLst>
      <p:ext uri="{BB962C8B-B14F-4D97-AF65-F5344CB8AC3E}">
        <p14:creationId xmlns:p14="http://schemas.microsoft.com/office/powerpoint/2010/main" val="192256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143000"/>
            <a:ext cx="8686800" cy="4995672"/>
          </a:xfrm>
        </p:spPr>
        <p:txBody>
          <a:bodyPr>
            <a:normAutofit lnSpcReduction="10000"/>
          </a:bodyPr>
          <a:lstStyle/>
          <a:p>
            <a:r>
              <a:rPr lang="en-US" dirty="0" smtClean="0"/>
              <a:t>The Court’s approach has been “dynamic” and “unpredictable,” but these general rules apply to laws restricting speech and press…</a:t>
            </a:r>
          </a:p>
          <a:p>
            <a:pPr>
              <a:buNone/>
            </a:pPr>
            <a:endParaRPr lang="en-US" dirty="0" smtClean="0"/>
          </a:p>
          <a:p>
            <a:pPr marL="624078" indent="-514350">
              <a:buFont typeface="+mj-lt"/>
              <a:buAutoNum type="arabicParenR"/>
            </a:pPr>
            <a:r>
              <a:rPr lang="en-US" dirty="0" smtClean="0"/>
              <a:t>Laws may not discriminate unfairly on the basis of content of the expression or the speaker</a:t>
            </a:r>
          </a:p>
          <a:p>
            <a:pPr lvl="2"/>
            <a:r>
              <a:rPr lang="en-US" dirty="0" smtClean="0"/>
              <a:t>However, no one has right to publish secret military info or names of US intelligence agents.</a:t>
            </a:r>
          </a:p>
          <a:p>
            <a:pPr lvl="1">
              <a:buNone/>
            </a:pPr>
            <a:endParaRPr lang="en-US" dirty="0" smtClean="0"/>
          </a:p>
          <a:p>
            <a:pPr marL="624078" indent="-514350">
              <a:buFont typeface="+mj-lt"/>
              <a:buAutoNum type="arabicParenR"/>
            </a:pPr>
            <a:r>
              <a:rPr lang="en-US" dirty="0" smtClean="0"/>
              <a:t>Time, place, and manner restrictions must be content-neutral and applied fairly</a:t>
            </a:r>
          </a:p>
          <a:p>
            <a:pPr lvl="2"/>
            <a:r>
              <a:rPr lang="en-US" dirty="0" smtClean="0"/>
              <a:t>Regulations cannot affect content of expression or favor some individuals, groups, or opinions over others. </a:t>
            </a:r>
            <a:endParaRPr lang="en-US" dirty="0"/>
          </a:p>
        </p:txBody>
      </p:sp>
      <p:sp>
        <p:nvSpPr>
          <p:cNvPr id="3" name="Title 2"/>
          <p:cNvSpPr>
            <a:spLocks noGrp="1"/>
          </p:cNvSpPr>
          <p:nvPr>
            <p:ph type="title"/>
          </p:nvPr>
        </p:nvSpPr>
        <p:spPr>
          <a:xfrm>
            <a:off x="1905000" y="152400"/>
            <a:ext cx="8229600" cy="1143000"/>
          </a:xfrm>
        </p:spPr>
        <p:txBody>
          <a:bodyPr/>
          <a:lstStyle/>
          <a:p>
            <a:r>
              <a:rPr lang="en-US" dirty="0" smtClean="0"/>
              <a:t>Government Limitations</a:t>
            </a:r>
            <a:endParaRPr lang="en-US" dirty="0"/>
          </a:p>
        </p:txBody>
      </p:sp>
    </p:spTree>
    <p:extLst>
      <p:ext uri="{BB962C8B-B14F-4D97-AF65-F5344CB8AC3E}">
        <p14:creationId xmlns:p14="http://schemas.microsoft.com/office/powerpoint/2010/main" val="158021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371601"/>
            <a:ext cx="6019800" cy="4525963"/>
          </a:xfrm>
        </p:spPr>
        <p:txBody>
          <a:bodyPr>
            <a:normAutofit lnSpcReduction="10000"/>
          </a:bodyPr>
          <a:lstStyle/>
          <a:p>
            <a:pPr marL="624078" indent="-514350">
              <a:buFont typeface="+mj-lt"/>
              <a:buAutoNum type="arabicParenR" startAt="3"/>
            </a:pPr>
            <a:r>
              <a:rPr lang="en-US" dirty="0" smtClean="0"/>
              <a:t>Regulations on expression cannot be vague</a:t>
            </a:r>
          </a:p>
          <a:p>
            <a:pPr marL="1117854" lvl="2" indent="-514350"/>
            <a:r>
              <a:rPr lang="en-US" dirty="0" smtClean="0"/>
              <a:t>Ex) rule prohibiting “disrespectful speech that interferes with the public good” is too vague</a:t>
            </a:r>
          </a:p>
          <a:p>
            <a:pPr marL="1117854" lvl="2" indent="-514350"/>
            <a:endParaRPr lang="en-US" dirty="0" smtClean="0"/>
          </a:p>
          <a:p>
            <a:pPr marL="624078" indent="-514350">
              <a:buFont typeface="+mj-lt"/>
              <a:buAutoNum type="arabicParenR" startAt="4"/>
            </a:pPr>
            <a:r>
              <a:rPr lang="en-US" dirty="0" smtClean="0"/>
              <a:t>Regulations must not be overly broad and must be implemented by the “least restrictive means”</a:t>
            </a:r>
          </a:p>
          <a:p>
            <a:pPr marL="1117854" lvl="2" indent="-514350"/>
            <a:r>
              <a:rPr lang="en-US" dirty="0" smtClean="0"/>
              <a:t>Regulations must solve a specific problem without limiting more expression than is necessary</a:t>
            </a:r>
            <a:endParaRPr lang="en-US" dirty="0"/>
          </a:p>
        </p:txBody>
      </p:sp>
      <p:sp>
        <p:nvSpPr>
          <p:cNvPr id="3" name="Title 2"/>
          <p:cNvSpPr>
            <a:spLocks noGrp="1"/>
          </p:cNvSpPr>
          <p:nvPr>
            <p:ph type="title"/>
          </p:nvPr>
        </p:nvSpPr>
        <p:spPr/>
        <p:txBody>
          <a:bodyPr/>
          <a:lstStyle/>
          <a:p>
            <a:r>
              <a:rPr lang="en-US" dirty="0" smtClean="0"/>
              <a:t>Government Limitations</a:t>
            </a:r>
            <a:endParaRPr lang="en-US" dirty="0"/>
          </a:p>
        </p:txBody>
      </p:sp>
      <p:pic>
        <p:nvPicPr>
          <p:cNvPr id="46082" name="Picture 2" descr="http://logisticsmonster.com/wp-content/uploads/2010/08/RestoreHonorRally.jpg"/>
          <p:cNvPicPr>
            <a:picLocks noChangeAspect="1" noChangeArrowheads="1"/>
          </p:cNvPicPr>
          <p:nvPr/>
        </p:nvPicPr>
        <p:blipFill>
          <a:blip r:embed="rId2" cstate="print"/>
          <a:srcRect/>
          <a:stretch>
            <a:fillRect/>
          </a:stretch>
        </p:blipFill>
        <p:spPr bwMode="auto">
          <a:xfrm>
            <a:off x="6867526" y="4324350"/>
            <a:ext cx="3800475" cy="2533651"/>
          </a:xfrm>
          <a:prstGeom prst="rect">
            <a:avLst/>
          </a:prstGeom>
          <a:ln>
            <a:noFill/>
          </a:ln>
          <a:effectLst>
            <a:softEdge rad="112500"/>
          </a:effectLst>
        </p:spPr>
      </p:pic>
      <p:pic>
        <p:nvPicPr>
          <p:cNvPr id="46084" name="Picture 4" descr="Ed Reott Ed Reott of Utah holds a sign as people gather for the Tea Party Express' &quot;Showdown in Searchlight,&quot; rally March 27, 2010 in Searchlight, Nevada. The rally, held in the hometown of U.S. Senate Majority Leader Harry Reid (D-NV), serves as the kickoff for a 42-city bus tour that ends in Washington D.C. on April 15, 2010."/>
          <p:cNvPicPr>
            <a:picLocks noChangeAspect="1" noChangeArrowheads="1"/>
          </p:cNvPicPr>
          <p:nvPr/>
        </p:nvPicPr>
        <p:blipFill>
          <a:blip r:embed="rId3" cstate="print"/>
          <a:srcRect/>
          <a:stretch>
            <a:fillRect/>
          </a:stretch>
        </p:blipFill>
        <p:spPr bwMode="auto">
          <a:xfrm>
            <a:off x="7848600" y="1066800"/>
            <a:ext cx="2286000" cy="3135992"/>
          </a:xfrm>
          <a:prstGeom prst="rect">
            <a:avLst/>
          </a:prstGeom>
          <a:ln>
            <a:noFill/>
          </a:ln>
          <a:effectLst>
            <a:softEdge rad="112500"/>
          </a:effectLst>
        </p:spPr>
      </p:pic>
    </p:spTree>
    <p:extLst>
      <p:ext uri="{BB962C8B-B14F-4D97-AF65-F5344CB8AC3E}">
        <p14:creationId xmlns:p14="http://schemas.microsoft.com/office/powerpoint/2010/main" val="717426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1F497D"/>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576</Words>
  <Application>Microsoft Macintosh PowerPoint</Application>
  <PresentationFormat>Widescreen</PresentationFormat>
  <Paragraphs>54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Georgia</vt:lpstr>
      <vt:lpstr>Verdana</vt:lpstr>
      <vt:lpstr>Wingdings 2</vt:lpstr>
      <vt:lpstr>Wingdings 3</vt:lpstr>
      <vt:lpstr>Concourse</vt:lpstr>
      <vt:lpstr>PowerPoint Presentation</vt:lpstr>
      <vt:lpstr>Purpose</vt:lpstr>
      <vt:lpstr>Objectives</vt:lpstr>
      <vt:lpstr>Terms to Know</vt:lpstr>
      <vt:lpstr>Importance of “Free Expression”</vt:lpstr>
      <vt:lpstr>Protecting Expression in Early America</vt:lpstr>
      <vt:lpstr>Suppressing Free Expression</vt:lpstr>
      <vt:lpstr>Government Limitations</vt:lpstr>
      <vt:lpstr>Government Limitations</vt:lpstr>
      <vt:lpstr>Wars, Emergencies, and Freedom of Expression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2017-08-17T20:27:43Z</dcterms:created>
  <dcterms:modified xsi:type="dcterms:W3CDTF">2017-08-17T20:28:00Z</dcterms:modified>
</cp:coreProperties>
</file>