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4664"/>
  </p:normalViewPr>
  <p:slideViewPr>
    <p:cSldViewPr snapToGrid="0" snapToObjects="1">
      <p:cViewPr varScale="1">
        <p:scale>
          <a:sx n="100" d="100"/>
          <a:sy n="100" d="100"/>
        </p:scale>
        <p:origin x="464"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85E738-CD74-4749-AF47-4FBBA6016FC1}" type="datetimeFigureOut">
              <a:rPr lang="en-US" smtClean="0"/>
              <a:t>8/17/17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868F4C-C862-4B4C-84BF-25F2C5A5025E}" type="slidenum">
              <a:rPr lang="en-US" smtClean="0"/>
              <a:t>‹#›</a:t>
            </a:fld>
            <a:endParaRPr lang="en-US"/>
          </a:p>
        </p:txBody>
      </p:sp>
    </p:spTree>
    <p:extLst>
      <p:ext uri="{BB962C8B-B14F-4D97-AF65-F5344CB8AC3E}">
        <p14:creationId xmlns:p14="http://schemas.microsoft.com/office/powerpoint/2010/main" val="1815059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4412C51-05F9-4138-9A0E-805C79E75901}"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1036689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sz="1800">
              <a:solidFill>
                <a:prstClr val="white"/>
              </a:solidFill>
            </a:endParaRPr>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5416CA3-4B9C-48FF-8ABC-42DDB72ABD7C}" type="datetimeFigureOut">
              <a:rPr lang="en-US" smtClean="0"/>
              <a:pPr/>
              <a:t>8/17/17</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1F497D">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8D75461-A89E-497C-B1A5-E166D85CB70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D8D75461-A89E-497C-B1A5-E166D85CB70F}"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D8D75461-A89E-497C-B1A5-E166D85CB70F}"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D8D75461-A89E-497C-B1A5-E166D85CB70F}"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5416CA3-4B9C-48FF-8ABC-42DDB72ABD7C}" type="datetimeFigureOut">
              <a:rPr lang="en-US" smtClean="0">
                <a:solidFill>
                  <a:prstClr val="white"/>
                </a:solidFill>
              </a:rPr>
              <a:pPr/>
              <a:t>8/17/17</a:t>
            </a:fld>
            <a:endParaRPr lang="en-US">
              <a:solidFill>
                <a:prstClr val="white"/>
              </a:solidFill>
            </a:endParaRPr>
          </a:p>
        </p:txBody>
      </p:sp>
      <p:sp>
        <p:nvSpPr>
          <p:cNvPr id="5" name="Footer Placeholder 4"/>
          <p:cNvSpPr>
            <a:spLocks noGrp="1"/>
          </p:cNvSpPr>
          <p:nvPr>
            <p:ph type="ftr" sz="quarter" idx="11"/>
          </p:nvPr>
        </p:nvSpPr>
        <p:spPr/>
        <p:txBody>
          <a:bodyPr/>
          <a:lstStyle>
            <a:extLst/>
          </a:lstStyle>
          <a:p>
            <a:endParaRPr lang="en-US">
              <a:solidFill>
                <a:prstClr val="white"/>
              </a:solidFill>
            </a:endParaRPr>
          </a:p>
        </p:txBody>
      </p:sp>
      <p:sp>
        <p:nvSpPr>
          <p:cNvPr id="6" name="Slide Number Placeholder 5"/>
          <p:cNvSpPr>
            <a:spLocks noGrp="1"/>
          </p:cNvSpPr>
          <p:nvPr>
            <p:ph type="sldNum" sz="quarter" idx="12"/>
          </p:nvPr>
        </p:nvSpPr>
        <p:spPr/>
        <p:txBody>
          <a:bodyPr/>
          <a:lstStyle>
            <a:extLst/>
          </a:lstStyle>
          <a:p>
            <a:fld id="{D8D75461-A89E-497C-B1A5-E166D85CB70F}" type="slidenum">
              <a:rPr lang="en-US" smtClean="0">
                <a:solidFill>
                  <a:prstClr val="white"/>
                </a:solidFill>
              </a:rPr>
              <a:pPr/>
              <a:t>‹#›</a:t>
            </a:fld>
            <a:endParaRPr lang="en-US">
              <a:solidFill>
                <a:prstClr val="white"/>
              </a:solidFill>
            </a:endParaRPr>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5416CA3-4B9C-48FF-8ABC-42DDB72ABD7C}" type="datetimeFigureOut">
              <a:rPr lang="en-US" smtClean="0">
                <a:solidFill>
                  <a:prstClr val="white"/>
                </a:solidFill>
              </a:rPr>
              <a:pPr/>
              <a:t>8/17/17</a:t>
            </a:fld>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D8D75461-A89E-497C-B1A5-E166D85CB70F}"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D8D75461-A89E-497C-B1A5-E166D85CB70F}" type="slidenum">
              <a:rPr lang="en-US" smtClean="0">
                <a:solidFill>
                  <a:prstClr val="black"/>
                </a:solidFill>
              </a: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5416CA3-4B9C-48FF-8ABC-42DDB72ABD7C}" type="datetimeFigureOut">
              <a:rPr lang="en-US" smtClean="0">
                <a:solidFill>
                  <a:prstClr val="white"/>
                </a:solidFill>
              </a:rPr>
              <a:pPr/>
              <a:t>8/17/17</a:t>
            </a:fld>
            <a:endParaRPr lang="en-US">
              <a:solidFill>
                <a:prstClr val="white"/>
              </a:solidFill>
            </a:endParaRPr>
          </a:p>
        </p:txBody>
      </p:sp>
      <p:sp>
        <p:nvSpPr>
          <p:cNvPr id="4" name="Footer Placeholder 3"/>
          <p:cNvSpPr>
            <a:spLocks noGrp="1"/>
          </p:cNvSpPr>
          <p:nvPr>
            <p:ph type="ftr" sz="quarter" idx="11"/>
          </p:nvPr>
        </p:nvSpPr>
        <p:spPr/>
        <p:txBody>
          <a:bodyPr/>
          <a:lstStyle>
            <a:extLst/>
          </a:lstStyle>
          <a:p>
            <a:endParaRPr lang="en-US">
              <a:solidFill>
                <a:prstClr val="white"/>
              </a:solidFill>
            </a:endParaRPr>
          </a:p>
        </p:txBody>
      </p:sp>
      <p:sp>
        <p:nvSpPr>
          <p:cNvPr id="5" name="Slide Number Placeholder 4"/>
          <p:cNvSpPr>
            <a:spLocks noGrp="1"/>
          </p:cNvSpPr>
          <p:nvPr>
            <p:ph type="sldNum" sz="quarter" idx="12"/>
          </p:nvPr>
        </p:nvSpPr>
        <p:spPr/>
        <p:txBody>
          <a:bodyPr/>
          <a:lstStyle>
            <a:extLst/>
          </a:lstStyle>
          <a:p>
            <a:fld id="{D8D75461-A89E-497C-B1A5-E166D85CB70F}"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D8D75461-A89E-497C-B1A5-E166D85CB70F}"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D8D75461-A89E-497C-B1A5-E166D85CB70F}" type="slidenum">
              <a:rPr lang="en-US" smtClean="0">
                <a:solidFill>
                  <a:prstClr val="black"/>
                </a:solidFill>
              </a: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5416CA3-4B9C-48FF-8ABC-42DDB72ABD7C}" type="datetimeFigureOut">
              <a:rPr lang="en-US" smtClean="0">
                <a:solidFill>
                  <a:prstClr val="white"/>
                </a:solidFill>
              </a:rPr>
              <a:pPr/>
              <a:t>8/17/17</a:t>
            </a:fld>
            <a:endParaRPr lang="en-US">
              <a:solidFill>
                <a:prstClr val="white"/>
              </a:solidFill>
            </a:endParaRPr>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8D75461-A89E-497C-B1A5-E166D85CB70F}"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white"/>
              </a:solidFill>
            </a:endParaRPr>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white"/>
              </a:solidFill>
            </a:endParaRPr>
          </a:p>
        </p:txBody>
      </p:sp>
      <p:sp>
        <p:nvSpPr>
          <p:cNvPr id="10" name="Right Triangle 9"/>
          <p:cNvSpPr>
            <a:spLocks/>
          </p:cNvSpPr>
          <p:nvPr/>
        </p:nvSpPr>
        <p:spPr bwMode="auto">
          <a:xfrm>
            <a:off x="-8056" y="5791253"/>
            <a:ext cx="4536419"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sz="1800">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sz="1800">
              <a:solidFill>
                <a:prstClr val="black"/>
              </a:solidFill>
            </a:endParaRPr>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sz="1800">
              <a:solidFill>
                <a:prstClr val="white"/>
              </a:solidFill>
            </a:endParaRPr>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25416CA3-4B9C-48FF-8ABC-42DDB72ABD7C}" type="datetimeFigureOut">
              <a:rPr lang="en-US" smtClean="0">
                <a:solidFill>
                  <a:prstClr val="black"/>
                </a:solidFill>
              </a:rPr>
              <a:pPr/>
              <a:t>8/17/17</a:t>
            </a:fld>
            <a:endParaRPr lang="en-US">
              <a:solidFill>
                <a:prstClr val="black"/>
              </a:solidFill>
            </a:endParaRPr>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D8D75461-A89E-497C-B1A5-E166D85CB70F}"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054203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jpeg"/><Relationship Id="rId3" Type="http://schemas.openxmlformats.org/officeDocument/2006/relationships/image" Target="../media/image10.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 Id="rId3"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gi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52600" y="457201"/>
            <a:ext cx="4572000" cy="4062651"/>
          </a:xfrm>
          <a:prstGeom prst="rect">
            <a:avLst/>
          </a:prstGeom>
          <a:solidFill>
            <a:schemeClr val="accent1"/>
          </a:solidFill>
          <a:effectLst>
            <a:innerShdw blurRad="63500" dist="50800" dir="8100000">
              <a:prstClr val="black">
                <a:alpha val="50000"/>
              </a:prstClr>
            </a:innerShdw>
          </a:effectLst>
          <a:scene3d>
            <a:camera prst="perspectiveRight"/>
            <a:lightRig rig="threePt" dir="t"/>
          </a:scene3d>
          <a:sp3d>
            <a:bevelT prst="angle"/>
          </a:sp3d>
        </p:spPr>
        <p:txBody>
          <a:bodyPr wrap="square" rtlCol="0">
            <a:spAutoFit/>
          </a:bodyPr>
          <a:lstStyle/>
          <a:p>
            <a:pPr algn="ctr"/>
            <a:r>
              <a:rPr lang="en-US" sz="4000" b="1" dirty="0">
                <a:solidFill>
                  <a:prstClr val="black"/>
                </a:solidFill>
              </a:rPr>
              <a:t>Lesson 28:</a:t>
            </a:r>
            <a:endParaRPr lang="en-US" sz="4000" dirty="0">
              <a:solidFill>
                <a:prstClr val="black"/>
              </a:solidFill>
            </a:endParaRPr>
          </a:p>
          <a:p>
            <a:r>
              <a:rPr lang="en-US" sz="4000" i="1" dirty="0">
                <a:solidFill>
                  <a:prstClr val="black"/>
                </a:solidFill>
              </a:rPr>
              <a:t>How Does the First Amendment Affect the Establishment and Free Exercise of Religion?</a:t>
            </a:r>
          </a:p>
          <a:p>
            <a:endParaRPr lang="en-US" dirty="0">
              <a:solidFill>
                <a:prstClr val="black"/>
              </a:solidFill>
            </a:endParaRPr>
          </a:p>
        </p:txBody>
      </p:sp>
      <p:pic>
        <p:nvPicPr>
          <p:cNvPr id="5" name="Picture 4" descr="0809webwtphs_lsn28.jpg"/>
          <p:cNvPicPr>
            <a:picLocks noChangeAspect="1"/>
          </p:cNvPicPr>
          <p:nvPr/>
        </p:nvPicPr>
        <p:blipFill>
          <a:blip r:embed="rId2" cstate="print"/>
          <a:stretch>
            <a:fillRect/>
          </a:stretch>
        </p:blipFill>
        <p:spPr>
          <a:xfrm>
            <a:off x="6324600" y="304800"/>
            <a:ext cx="4045907" cy="57912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2497500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Free exercise protects the absolute freedom of belief (conscience), but freedom to practice one’s religion is not absolute. </a:t>
            </a:r>
          </a:p>
          <a:p>
            <a:r>
              <a:rPr lang="en-US" dirty="0" smtClean="0"/>
              <a:t>Religious beliefs can be limited to protect other important values and interests.  </a:t>
            </a:r>
            <a:endParaRPr lang="en-US" dirty="0"/>
          </a:p>
        </p:txBody>
      </p:sp>
      <p:sp>
        <p:nvSpPr>
          <p:cNvPr id="3" name="Title 2"/>
          <p:cNvSpPr>
            <a:spLocks noGrp="1"/>
          </p:cNvSpPr>
          <p:nvPr>
            <p:ph type="title"/>
          </p:nvPr>
        </p:nvSpPr>
        <p:spPr>
          <a:xfrm>
            <a:off x="1828800" y="228600"/>
            <a:ext cx="8229600" cy="1143000"/>
          </a:xfrm>
        </p:spPr>
        <p:txBody>
          <a:bodyPr/>
          <a:lstStyle/>
          <a:p>
            <a:r>
              <a:rPr lang="en-US" dirty="0" smtClean="0"/>
              <a:t>The “Free Exercise” Clause</a:t>
            </a:r>
            <a:endParaRPr lang="en-US" dirty="0"/>
          </a:p>
        </p:txBody>
      </p:sp>
      <p:pic>
        <p:nvPicPr>
          <p:cNvPr id="57346" name="Picture 2" descr="http://imgs.sfgate.com/c/pictures/2007/08/05/in_polygamy_1.jpg"/>
          <p:cNvPicPr>
            <a:picLocks noChangeAspect="1" noChangeArrowheads="1"/>
          </p:cNvPicPr>
          <p:nvPr/>
        </p:nvPicPr>
        <p:blipFill>
          <a:blip r:embed="rId2" cstate="print"/>
          <a:srcRect/>
          <a:stretch>
            <a:fillRect/>
          </a:stretch>
        </p:blipFill>
        <p:spPr bwMode="auto">
          <a:xfrm>
            <a:off x="6324600" y="3720267"/>
            <a:ext cx="4343400" cy="3137733"/>
          </a:xfrm>
          <a:prstGeom prst="rect">
            <a:avLst/>
          </a:prstGeom>
          <a:ln>
            <a:noFill/>
          </a:ln>
          <a:effectLst>
            <a:softEdge rad="112500"/>
          </a:effectLst>
        </p:spPr>
      </p:pic>
    </p:spTree>
    <p:extLst>
      <p:ext uri="{BB962C8B-B14F-4D97-AF65-F5344CB8AC3E}">
        <p14:creationId xmlns:p14="http://schemas.microsoft.com/office/powerpoint/2010/main" val="21035555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Court creates and refines “tests…”</a:t>
            </a:r>
          </a:p>
          <a:p>
            <a:pPr lvl="1"/>
            <a:r>
              <a:rPr lang="en-US" dirty="0" smtClean="0"/>
              <a:t>Ex) </a:t>
            </a:r>
          </a:p>
          <a:p>
            <a:pPr lvl="2"/>
            <a:r>
              <a:rPr lang="en-US" dirty="0" smtClean="0"/>
              <a:t>When health of community is balanced against religious beliefs, public health more important.</a:t>
            </a:r>
          </a:p>
          <a:p>
            <a:pPr lvl="2"/>
            <a:r>
              <a:rPr lang="en-US" dirty="0" smtClean="0"/>
              <a:t>When life, health or safety of individual is involved, mentally competent adults able to make own decisions. </a:t>
            </a:r>
          </a:p>
          <a:p>
            <a:r>
              <a:rPr lang="en-US" dirty="0" smtClean="0"/>
              <a:t>The Court’s Current Test</a:t>
            </a:r>
          </a:p>
          <a:p>
            <a:pPr lvl="1"/>
            <a:r>
              <a:rPr lang="en-US" dirty="0" smtClean="0"/>
              <a:t>Is the law “object neutral” and does it apply to everyone?</a:t>
            </a:r>
          </a:p>
          <a:p>
            <a:pPr lvl="1"/>
            <a:r>
              <a:rPr lang="en-US" dirty="0" smtClean="0"/>
              <a:t>If is does not pass the first test, did the </a:t>
            </a:r>
            <a:r>
              <a:rPr lang="en-US" dirty="0" err="1" smtClean="0"/>
              <a:t>gov’t</a:t>
            </a:r>
            <a:r>
              <a:rPr lang="en-US" dirty="0" smtClean="0"/>
              <a:t> have a </a:t>
            </a:r>
            <a:r>
              <a:rPr lang="en-US" b="1" dirty="0" smtClean="0"/>
              <a:t>compelling interest </a:t>
            </a:r>
            <a:r>
              <a:rPr lang="en-US" dirty="0" smtClean="0"/>
              <a:t>for enacting it, and did the government adopt the </a:t>
            </a:r>
            <a:r>
              <a:rPr lang="en-US" b="1" dirty="0" smtClean="0"/>
              <a:t>least restrictive means </a:t>
            </a:r>
            <a:r>
              <a:rPr lang="en-US" dirty="0" smtClean="0"/>
              <a:t>for furthering that compelling interest. </a:t>
            </a:r>
            <a:endParaRPr lang="en-US" dirty="0"/>
          </a:p>
        </p:txBody>
      </p:sp>
      <p:sp>
        <p:nvSpPr>
          <p:cNvPr id="3" name="Title 2"/>
          <p:cNvSpPr>
            <a:spLocks noGrp="1"/>
          </p:cNvSpPr>
          <p:nvPr>
            <p:ph type="title"/>
          </p:nvPr>
        </p:nvSpPr>
        <p:spPr>
          <a:xfrm>
            <a:off x="1981200" y="274638"/>
            <a:ext cx="8686800" cy="1143000"/>
          </a:xfrm>
        </p:spPr>
        <p:txBody>
          <a:bodyPr>
            <a:normAutofit fontScale="90000"/>
          </a:bodyPr>
          <a:lstStyle/>
          <a:p>
            <a:r>
              <a:rPr lang="en-US" dirty="0" smtClean="0"/>
              <a:t>Balancing “Free Exercise” Against Other Interests of Society</a:t>
            </a:r>
            <a:endParaRPr lang="en-US" dirty="0"/>
          </a:p>
        </p:txBody>
      </p:sp>
    </p:spTree>
    <p:extLst>
      <p:ext uri="{BB962C8B-B14F-4D97-AF65-F5344CB8AC3E}">
        <p14:creationId xmlns:p14="http://schemas.microsoft.com/office/powerpoint/2010/main" val="435016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If the Government can meet its burden of proof, then the law does not violate the free exercise clause.</a:t>
            </a:r>
          </a:p>
          <a:p>
            <a:r>
              <a:rPr lang="en-US" i="1" dirty="0" smtClean="0"/>
              <a:t>Smith v. Oregon (1990)</a:t>
            </a:r>
          </a:p>
          <a:p>
            <a:r>
              <a:rPr lang="en-US" i="1" dirty="0" smtClean="0"/>
              <a:t>Church of the </a:t>
            </a:r>
            <a:r>
              <a:rPr lang="en-US" i="1" dirty="0" err="1" smtClean="0"/>
              <a:t>Lukumi</a:t>
            </a:r>
            <a:r>
              <a:rPr lang="en-US" i="1" dirty="0" smtClean="0"/>
              <a:t> </a:t>
            </a:r>
            <a:r>
              <a:rPr lang="en-US" i="1" dirty="0" err="1" smtClean="0"/>
              <a:t>Bablu</a:t>
            </a:r>
            <a:r>
              <a:rPr lang="en-US" i="1" dirty="0" smtClean="0"/>
              <a:t> </a:t>
            </a:r>
          </a:p>
          <a:p>
            <a:pPr>
              <a:buNone/>
            </a:pPr>
            <a:r>
              <a:rPr lang="en-US" i="1" dirty="0" smtClean="0"/>
              <a:t>   Aye, Inc. v. City of Hialeah </a:t>
            </a:r>
          </a:p>
          <a:p>
            <a:pPr>
              <a:buNone/>
            </a:pPr>
            <a:r>
              <a:rPr lang="en-US" i="1" dirty="0" smtClean="0"/>
              <a:t>   (1993)</a:t>
            </a:r>
            <a:endParaRPr lang="en-US" i="1" dirty="0"/>
          </a:p>
        </p:txBody>
      </p:sp>
      <p:sp>
        <p:nvSpPr>
          <p:cNvPr id="3" name="Title 2"/>
          <p:cNvSpPr>
            <a:spLocks noGrp="1"/>
          </p:cNvSpPr>
          <p:nvPr>
            <p:ph type="title"/>
          </p:nvPr>
        </p:nvSpPr>
        <p:spPr>
          <a:xfrm>
            <a:off x="1981200" y="274638"/>
            <a:ext cx="8458200" cy="1143000"/>
          </a:xfrm>
        </p:spPr>
        <p:txBody>
          <a:bodyPr>
            <a:normAutofit fontScale="90000"/>
          </a:bodyPr>
          <a:lstStyle/>
          <a:p>
            <a:r>
              <a:rPr lang="en-US" dirty="0" smtClean="0"/>
              <a:t>Balancing “Free Exercise” Against Other Interests of Society</a:t>
            </a:r>
            <a:endParaRPr lang="en-US" dirty="0"/>
          </a:p>
        </p:txBody>
      </p:sp>
      <p:pic>
        <p:nvPicPr>
          <p:cNvPr id="99330" name="Picture 2" descr="http://peyote.org/peyote-indian.jpg"/>
          <p:cNvPicPr>
            <a:picLocks noChangeAspect="1" noChangeArrowheads="1"/>
          </p:cNvPicPr>
          <p:nvPr/>
        </p:nvPicPr>
        <p:blipFill>
          <a:blip r:embed="rId2" cstate="print"/>
          <a:srcRect/>
          <a:stretch>
            <a:fillRect/>
          </a:stretch>
        </p:blipFill>
        <p:spPr bwMode="auto">
          <a:xfrm>
            <a:off x="8610600" y="2438401"/>
            <a:ext cx="1752600" cy="2312459"/>
          </a:xfrm>
          <a:prstGeom prst="rect">
            <a:avLst/>
          </a:prstGeom>
          <a:ln>
            <a:noFill/>
          </a:ln>
          <a:effectLst>
            <a:softEdge rad="112500"/>
          </a:effectLst>
        </p:spPr>
      </p:pic>
      <p:pic>
        <p:nvPicPr>
          <p:cNvPr id="99332" name="Picture 4" descr="http://www.walterlippmann.com/pope.h1.jpg"/>
          <p:cNvPicPr>
            <a:picLocks noChangeAspect="1" noChangeArrowheads="1"/>
          </p:cNvPicPr>
          <p:nvPr/>
        </p:nvPicPr>
        <p:blipFill>
          <a:blip r:embed="rId3" cstate="print"/>
          <a:srcRect/>
          <a:stretch>
            <a:fillRect/>
          </a:stretch>
        </p:blipFill>
        <p:spPr bwMode="auto">
          <a:xfrm>
            <a:off x="5105400" y="4114801"/>
            <a:ext cx="3429000" cy="2459083"/>
          </a:xfrm>
          <a:prstGeom prst="rect">
            <a:avLst/>
          </a:prstGeom>
          <a:ln>
            <a:noFill/>
          </a:ln>
          <a:effectLst>
            <a:softEdge rad="112500"/>
          </a:effectLst>
        </p:spPr>
      </p:pic>
    </p:spTree>
    <p:extLst>
      <p:ext uri="{BB962C8B-B14F-4D97-AF65-F5344CB8AC3E}">
        <p14:creationId xmlns:p14="http://schemas.microsoft.com/office/powerpoint/2010/main" val="1285611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first two clauses of the 1</a:t>
            </a:r>
            <a:r>
              <a:rPr lang="en-US" baseline="30000" dirty="0" smtClean="0"/>
              <a:t>st</a:t>
            </a:r>
            <a:r>
              <a:rPr lang="en-US" dirty="0" smtClean="0"/>
              <a:t> Amendment prohibit Congress from making laws regarding the establishment of religion or prohibiting the free exercise of religion. </a:t>
            </a:r>
          </a:p>
          <a:p>
            <a:r>
              <a:rPr lang="en-US" dirty="0" smtClean="0"/>
              <a:t>The meaning of these clauses has been a topic of fierce debate.  </a:t>
            </a:r>
          </a:p>
          <a:p>
            <a:r>
              <a:rPr lang="en-US" dirty="0" smtClean="0"/>
              <a:t>As Jefferson asserted, should there be “a wall of separation between Church and State?” Or were the clauses created solely to prevent religious persecution and the establishment of one national religion?</a:t>
            </a:r>
            <a:endParaRPr lang="en-US" dirty="0"/>
          </a:p>
        </p:txBody>
      </p:sp>
      <p:sp>
        <p:nvSpPr>
          <p:cNvPr id="3" name="Title 2"/>
          <p:cNvSpPr>
            <a:spLocks noGrp="1"/>
          </p:cNvSpPr>
          <p:nvPr>
            <p:ph type="title"/>
          </p:nvPr>
        </p:nvSpPr>
        <p:spPr/>
        <p:txBody>
          <a:bodyPr>
            <a:normAutofit/>
          </a:bodyPr>
          <a:lstStyle/>
          <a:p>
            <a:r>
              <a:rPr lang="en-US" sz="4000" dirty="0"/>
              <a:t>Purpose</a:t>
            </a:r>
            <a:endParaRPr lang="en-US" sz="4000" dirty="0"/>
          </a:p>
        </p:txBody>
      </p:sp>
    </p:spTree>
    <p:extLst>
      <p:ext uri="{BB962C8B-B14F-4D97-AF65-F5344CB8AC3E}">
        <p14:creationId xmlns:p14="http://schemas.microsoft.com/office/powerpoint/2010/main" val="11656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676400" y="914401"/>
            <a:ext cx="8458200" cy="4864291"/>
          </a:xfrm>
        </p:spPr>
        <p:txBody>
          <a:bodyPr>
            <a:normAutofit/>
          </a:bodyPr>
          <a:lstStyle/>
          <a:p>
            <a:r>
              <a:rPr lang="en-US" i="1" dirty="0" smtClean="0"/>
              <a:t>Explain the importance of religious freedom in the United States and to identify primary differences between the establishment and free exercise clauses.</a:t>
            </a:r>
          </a:p>
          <a:p>
            <a:r>
              <a:rPr lang="en-US" i="1" dirty="0" smtClean="0"/>
              <a:t>Describe how the Supreme Court has interpreted the clauses, ongoing issues involving the clauses, and how conflicts can arise between them. </a:t>
            </a:r>
          </a:p>
          <a:p>
            <a:r>
              <a:rPr lang="en-US" i="1" dirty="0" smtClean="0"/>
              <a:t>Evaluate, take, and defend positions on issues arising from guarantees relating to the establishment and free exercise of religion clauses of the Constitution. </a:t>
            </a:r>
            <a:endParaRPr lang="en-US" i="1" dirty="0"/>
          </a:p>
        </p:txBody>
      </p:sp>
      <p:sp>
        <p:nvSpPr>
          <p:cNvPr id="4" name="Title 3"/>
          <p:cNvSpPr>
            <a:spLocks noGrp="1"/>
          </p:cNvSpPr>
          <p:nvPr>
            <p:ph type="title"/>
          </p:nvPr>
        </p:nvSpPr>
        <p:spPr>
          <a:xfrm>
            <a:off x="1905000" y="-152400"/>
            <a:ext cx="8229600" cy="1143000"/>
          </a:xfrm>
        </p:spPr>
        <p:txBody>
          <a:bodyPr>
            <a:normAutofit/>
          </a:bodyPr>
          <a:lstStyle/>
          <a:p>
            <a:r>
              <a:rPr lang="en-US" sz="4000" dirty="0"/>
              <a:t>Objectives</a:t>
            </a:r>
            <a:endParaRPr lang="en-US" sz="4000" dirty="0"/>
          </a:p>
        </p:txBody>
      </p:sp>
      <p:sp>
        <p:nvSpPr>
          <p:cNvPr id="6" name="Content Placeholder 1"/>
          <p:cNvSpPr txBox="1">
            <a:spLocks/>
          </p:cNvSpPr>
          <p:nvPr/>
        </p:nvSpPr>
        <p:spPr>
          <a:xfrm>
            <a:off x="1981200" y="1481328"/>
            <a:ext cx="8458200" cy="4919472"/>
          </a:xfrm>
          <a:prstGeom prst="rect">
            <a:avLst/>
          </a:prstGeom>
        </p:spPr>
        <p:txBody>
          <a:bodyPr vert="horz">
            <a:normAutofit/>
          </a:bodyPr>
          <a:lstStyle/>
          <a:p>
            <a:pPr marL="365760" indent="-256032">
              <a:spcBef>
                <a:spcPts val="400"/>
              </a:spcBef>
              <a:buClr>
                <a:srgbClr val="1F497D"/>
              </a:buClr>
              <a:buSzPct val="68000"/>
              <a:buFont typeface="Wingdings 3"/>
              <a:buChar char=""/>
              <a:defRPr/>
            </a:pPr>
            <a:endParaRPr lang="en-US" sz="2700" i="1" dirty="0">
              <a:solidFill>
                <a:prstClr val="black"/>
              </a:solidFill>
            </a:endParaRPr>
          </a:p>
        </p:txBody>
      </p:sp>
    </p:spTree>
    <p:extLst>
      <p:ext uri="{BB962C8B-B14F-4D97-AF65-F5344CB8AC3E}">
        <p14:creationId xmlns:p14="http://schemas.microsoft.com/office/powerpoint/2010/main" val="493010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762000"/>
            <a:ext cx="9144000" cy="5867400"/>
          </a:xfrm>
        </p:spPr>
        <p:txBody>
          <a:bodyPr>
            <a:normAutofit fontScale="55000" lnSpcReduction="20000"/>
          </a:bodyPr>
          <a:lstStyle/>
          <a:p>
            <a:pPr>
              <a:buNone/>
            </a:pPr>
            <a:r>
              <a:rPr lang="en-US" b="1" dirty="0" smtClean="0"/>
              <a:t>	compelling state interest</a:t>
            </a:r>
            <a:r>
              <a:rPr lang="en-US" dirty="0" smtClean="0"/>
              <a:t> </a:t>
            </a:r>
            <a:br>
              <a:rPr lang="en-US" dirty="0" smtClean="0"/>
            </a:br>
            <a:r>
              <a:rPr lang="en-US" dirty="0" smtClean="0"/>
              <a:t/>
            </a:r>
            <a:br>
              <a:rPr lang="en-US" dirty="0" smtClean="0"/>
            </a:br>
            <a:r>
              <a:rPr lang="en-US" dirty="0" smtClean="0"/>
              <a:t>A public or common good claimed to take precedence over individual interests or, in some cases, rights.    </a:t>
            </a:r>
          </a:p>
          <a:p>
            <a:pPr>
              <a:buNone/>
            </a:pPr>
            <a:r>
              <a:rPr lang="en-US" dirty="0" smtClean="0"/>
              <a:t/>
            </a:r>
            <a:br>
              <a:rPr lang="en-US" dirty="0" smtClean="0"/>
            </a:br>
            <a:r>
              <a:rPr lang="en-US" b="1" dirty="0" smtClean="0"/>
              <a:t>established church</a:t>
            </a:r>
            <a:r>
              <a:rPr lang="en-US" dirty="0" smtClean="0"/>
              <a:t> </a:t>
            </a:r>
            <a:br>
              <a:rPr lang="en-US" dirty="0" smtClean="0"/>
            </a:br>
            <a:r>
              <a:rPr lang="en-US" dirty="0" smtClean="0"/>
              <a:t/>
            </a:r>
            <a:br>
              <a:rPr lang="en-US" dirty="0" smtClean="0"/>
            </a:br>
            <a:r>
              <a:rPr lang="en-US" dirty="0" smtClean="0"/>
              <a:t>An official, state-sponsored religion, such as those in dozens of countries that have official state religions, including Roman Catholicism, Anglicanism, Lutheranism, Eastern Orthodox... </a:t>
            </a:r>
            <a:br>
              <a:rPr lang="en-US" dirty="0" smtClean="0"/>
            </a:br>
            <a:r>
              <a:rPr lang="en-US" dirty="0" smtClean="0"/>
              <a:t/>
            </a:r>
            <a:br>
              <a:rPr lang="en-US" dirty="0" smtClean="0"/>
            </a:br>
            <a:r>
              <a:rPr lang="en-US" b="1" dirty="0" smtClean="0"/>
              <a:t>establishment clause</a:t>
            </a:r>
            <a:r>
              <a:rPr lang="en-US" dirty="0" smtClean="0"/>
              <a:t> </a:t>
            </a:r>
            <a:br>
              <a:rPr lang="en-US" dirty="0" smtClean="0"/>
            </a:br>
            <a:r>
              <a:rPr lang="en-US" dirty="0" smtClean="0"/>
              <a:t/>
            </a:r>
            <a:br>
              <a:rPr lang="en-US" dirty="0" smtClean="0"/>
            </a:br>
            <a:r>
              <a:rPr lang="en-US" dirty="0" smtClean="0"/>
              <a:t>The part of the 1</a:t>
            </a:r>
            <a:r>
              <a:rPr lang="en-US" baseline="30000" dirty="0" smtClean="0"/>
              <a:t>st</a:t>
            </a:r>
            <a:r>
              <a:rPr lang="en-US" dirty="0" smtClean="0"/>
              <a:t> Amendment that prohibits the government from declaring an official religion.   </a:t>
            </a:r>
            <a:br>
              <a:rPr lang="en-US" dirty="0" smtClean="0"/>
            </a:br>
            <a:r>
              <a:rPr lang="en-US" dirty="0" smtClean="0"/>
              <a:t/>
            </a:r>
            <a:br>
              <a:rPr lang="en-US" dirty="0" smtClean="0"/>
            </a:br>
            <a:r>
              <a:rPr lang="en-US" b="1" dirty="0" smtClean="0"/>
              <a:t>free exercise clause</a:t>
            </a:r>
            <a:r>
              <a:rPr lang="en-US" dirty="0" smtClean="0"/>
              <a:t> </a:t>
            </a:r>
            <a:br>
              <a:rPr lang="en-US" dirty="0" smtClean="0"/>
            </a:br>
            <a:r>
              <a:rPr lang="en-US" dirty="0" smtClean="0"/>
              <a:t/>
            </a:r>
            <a:br>
              <a:rPr lang="en-US" dirty="0" smtClean="0"/>
            </a:br>
            <a:r>
              <a:rPr lang="en-US" dirty="0" smtClean="0"/>
              <a:t>The part of the First Amendment stating that Congress shall make no laws that prevent people from holding whatever religious beliefs they choose or that unfairly or unreasonably limit the right to practice religious beliefs. </a:t>
            </a:r>
            <a:br>
              <a:rPr lang="en-US" dirty="0" smtClean="0"/>
            </a:br>
            <a:r>
              <a:rPr lang="en-US" dirty="0" smtClean="0"/>
              <a:t/>
            </a:r>
            <a:br>
              <a:rPr lang="en-US" dirty="0" smtClean="0"/>
            </a:br>
            <a:r>
              <a:rPr lang="en-US" b="1" dirty="0" smtClean="0"/>
              <a:t>separation of church and state</a:t>
            </a:r>
            <a:r>
              <a:rPr lang="en-US" dirty="0" smtClean="0"/>
              <a:t> </a:t>
            </a:r>
            <a:br>
              <a:rPr lang="en-US" dirty="0" smtClean="0"/>
            </a:br>
            <a:r>
              <a:rPr lang="en-US" dirty="0" smtClean="0"/>
              <a:t/>
            </a:r>
            <a:br>
              <a:rPr lang="en-US" dirty="0" smtClean="0"/>
            </a:br>
            <a:r>
              <a:rPr lang="en-US" dirty="0" smtClean="0"/>
              <a:t>A basic principle of American government that no single religion should be favored by government over other religions, nor should government interfere with the right to practice or not practice religious beliefs. This term was used in 1802 by President Thomas Jefferson to explain his understanding of the protection of religious freedom afforded by the Constitution.   </a:t>
            </a:r>
            <a:endParaRPr lang="en-US" dirty="0">
              <a:solidFill>
                <a:schemeClr val="tx2">
                  <a:lumMod val="75000"/>
                </a:schemeClr>
              </a:solidFill>
            </a:endParaRPr>
          </a:p>
        </p:txBody>
      </p:sp>
      <p:sp>
        <p:nvSpPr>
          <p:cNvPr id="3" name="Title 2"/>
          <p:cNvSpPr>
            <a:spLocks noGrp="1"/>
          </p:cNvSpPr>
          <p:nvPr>
            <p:ph type="title"/>
          </p:nvPr>
        </p:nvSpPr>
        <p:spPr>
          <a:xfrm>
            <a:off x="1905000" y="-228600"/>
            <a:ext cx="8229600" cy="1143000"/>
          </a:xfrm>
        </p:spPr>
        <p:txBody>
          <a:bodyPr>
            <a:normAutofit/>
          </a:bodyPr>
          <a:lstStyle/>
          <a:p>
            <a:r>
              <a:rPr lang="en-US" sz="4000" dirty="0"/>
              <a:t>Terms to Know</a:t>
            </a:r>
            <a:endParaRPr lang="en-US" sz="4000" dirty="0"/>
          </a:p>
        </p:txBody>
      </p:sp>
    </p:spTree>
    <p:extLst>
      <p:ext uri="{BB962C8B-B14F-4D97-AF65-F5344CB8AC3E}">
        <p14:creationId xmlns:p14="http://schemas.microsoft.com/office/powerpoint/2010/main" val="11046403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295401"/>
            <a:ext cx="8839200" cy="4525963"/>
          </a:xfrm>
        </p:spPr>
        <p:txBody>
          <a:bodyPr/>
          <a:lstStyle/>
          <a:p>
            <a:r>
              <a:rPr lang="en-US" dirty="0" smtClean="0"/>
              <a:t>Reformation period in Europe characterized by bloody conflict between Catholics &amp; Protestants over political power. </a:t>
            </a:r>
          </a:p>
          <a:p>
            <a:r>
              <a:rPr lang="en-US" dirty="0" smtClean="0"/>
              <a:t>General belief held that established (official) religions formed necessary foundation for government.</a:t>
            </a:r>
          </a:p>
          <a:p>
            <a:r>
              <a:rPr lang="en-US" dirty="0" smtClean="0"/>
              <a:t>Although many came fleeing religious persecution, most colonies established their own churches. </a:t>
            </a:r>
          </a:p>
          <a:p>
            <a:pPr lvl="1"/>
            <a:r>
              <a:rPr lang="en-US" dirty="0" smtClean="0"/>
              <a:t>Ex) religious persecution commonplace in Anglican VA and Puritan MA</a:t>
            </a:r>
          </a:p>
          <a:p>
            <a:endParaRPr lang="en-US" dirty="0"/>
          </a:p>
        </p:txBody>
      </p:sp>
      <p:sp>
        <p:nvSpPr>
          <p:cNvPr id="3" name="Title 2"/>
          <p:cNvSpPr>
            <a:spLocks noGrp="1"/>
          </p:cNvSpPr>
          <p:nvPr>
            <p:ph type="title"/>
          </p:nvPr>
        </p:nvSpPr>
        <p:spPr/>
        <p:txBody>
          <a:bodyPr/>
          <a:lstStyle/>
          <a:p>
            <a:r>
              <a:rPr lang="en-US" dirty="0" smtClean="0"/>
              <a:t>“Established” Religions</a:t>
            </a:r>
            <a:endParaRPr lang="en-US" dirty="0"/>
          </a:p>
        </p:txBody>
      </p:sp>
      <p:pic>
        <p:nvPicPr>
          <p:cNvPr id="61442" name="Picture 2" descr="http://southdakotapolitics.blogs.com/south_dakota_politics/images/2007/05/14/puritan2.jpg"/>
          <p:cNvPicPr>
            <a:picLocks noChangeAspect="1" noChangeArrowheads="1"/>
          </p:cNvPicPr>
          <p:nvPr/>
        </p:nvPicPr>
        <p:blipFill>
          <a:blip r:embed="rId2" cstate="print"/>
          <a:srcRect/>
          <a:stretch>
            <a:fillRect/>
          </a:stretch>
        </p:blipFill>
        <p:spPr bwMode="auto">
          <a:xfrm>
            <a:off x="7315200" y="4724400"/>
            <a:ext cx="3200398" cy="2133600"/>
          </a:xfrm>
          <a:prstGeom prst="rect">
            <a:avLst/>
          </a:prstGeom>
          <a:ln>
            <a:noFill/>
          </a:ln>
          <a:effectLst>
            <a:softEdge rad="112500"/>
          </a:effectLst>
        </p:spPr>
      </p:pic>
    </p:spTree>
    <p:extLst>
      <p:ext uri="{BB962C8B-B14F-4D97-AF65-F5344CB8AC3E}">
        <p14:creationId xmlns:p14="http://schemas.microsoft.com/office/powerpoint/2010/main" val="694906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Religious Intolerance in America not Universal</a:t>
            </a:r>
          </a:p>
          <a:p>
            <a:pPr lvl="1"/>
            <a:r>
              <a:rPr lang="en-US" dirty="0" smtClean="0"/>
              <a:t>Ex) Roger Williams founds RI based upon freedom of conscience, religious toleration, and </a:t>
            </a:r>
            <a:r>
              <a:rPr lang="en-US" i="1" dirty="0" smtClean="0"/>
              <a:t>separation of church and state.</a:t>
            </a:r>
            <a:r>
              <a:rPr lang="en-US" dirty="0" smtClean="0"/>
              <a:t> </a:t>
            </a:r>
          </a:p>
          <a:p>
            <a:pPr lvl="1"/>
            <a:endParaRPr lang="en-US" dirty="0"/>
          </a:p>
        </p:txBody>
      </p:sp>
      <p:sp>
        <p:nvSpPr>
          <p:cNvPr id="3" name="Title 2"/>
          <p:cNvSpPr>
            <a:spLocks noGrp="1"/>
          </p:cNvSpPr>
          <p:nvPr>
            <p:ph type="title"/>
          </p:nvPr>
        </p:nvSpPr>
        <p:spPr/>
        <p:txBody>
          <a:bodyPr/>
          <a:lstStyle/>
          <a:p>
            <a:r>
              <a:rPr lang="en-US" dirty="0" smtClean="0"/>
              <a:t>“Established” Religions</a:t>
            </a:r>
            <a:endParaRPr lang="en-US" dirty="0"/>
          </a:p>
        </p:txBody>
      </p:sp>
      <p:pic>
        <p:nvPicPr>
          <p:cNvPr id="1026" name="Picture 2" descr="http://reason.com/assets/mc/_ATTIC/Image/ngillespie/rogerwilliams.jpg"/>
          <p:cNvPicPr>
            <a:picLocks noChangeAspect="1" noChangeArrowheads="1"/>
          </p:cNvPicPr>
          <p:nvPr/>
        </p:nvPicPr>
        <p:blipFill>
          <a:blip r:embed="rId2" cstate="print"/>
          <a:srcRect/>
          <a:stretch>
            <a:fillRect/>
          </a:stretch>
        </p:blipFill>
        <p:spPr bwMode="auto">
          <a:xfrm>
            <a:off x="2286000" y="3124200"/>
            <a:ext cx="3790950" cy="2962276"/>
          </a:xfrm>
          <a:prstGeom prst="rect">
            <a:avLst/>
          </a:prstGeom>
          <a:ln>
            <a:noFill/>
          </a:ln>
          <a:effectLst>
            <a:softEdge rad="112500"/>
          </a:effectLst>
        </p:spPr>
      </p:pic>
      <p:pic>
        <p:nvPicPr>
          <p:cNvPr id="1028" name="Picture 4" descr="http://sos.ri.gov/virtualarchives/archive/files/quaker-church-1850-newport_7f545765aa.jpg"/>
          <p:cNvPicPr>
            <a:picLocks noChangeAspect="1" noChangeArrowheads="1"/>
          </p:cNvPicPr>
          <p:nvPr/>
        </p:nvPicPr>
        <p:blipFill>
          <a:blip r:embed="rId3" cstate="print"/>
          <a:srcRect/>
          <a:stretch>
            <a:fillRect/>
          </a:stretch>
        </p:blipFill>
        <p:spPr bwMode="auto">
          <a:xfrm>
            <a:off x="6248400" y="3200401"/>
            <a:ext cx="4419600" cy="3193431"/>
          </a:xfrm>
          <a:prstGeom prst="rect">
            <a:avLst/>
          </a:prstGeom>
          <a:noFill/>
        </p:spPr>
      </p:pic>
    </p:spTree>
    <p:extLst>
      <p:ext uri="{BB962C8B-B14F-4D97-AF65-F5344CB8AC3E}">
        <p14:creationId xmlns:p14="http://schemas.microsoft.com/office/powerpoint/2010/main" val="1276044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447801"/>
            <a:ext cx="5791200" cy="4525963"/>
          </a:xfrm>
        </p:spPr>
        <p:txBody>
          <a:bodyPr>
            <a:normAutofit fontScale="92500"/>
          </a:bodyPr>
          <a:lstStyle/>
          <a:p>
            <a:r>
              <a:rPr lang="en-US" dirty="0" smtClean="0"/>
              <a:t>Great Awakening (Mid 18</a:t>
            </a:r>
            <a:r>
              <a:rPr lang="en-US" baseline="30000" dirty="0" smtClean="0"/>
              <a:t>th</a:t>
            </a:r>
            <a:r>
              <a:rPr lang="en-US" dirty="0" smtClean="0"/>
              <a:t> C.) drew many into new religious groups, making it increasingly difficult for one church to dominate.</a:t>
            </a:r>
          </a:p>
          <a:p>
            <a:r>
              <a:rPr lang="en-US" dirty="0" smtClean="0"/>
              <a:t>By the time Constitution was written, general belief that freedom of belief was an essential right and actually strengthened both church and state.  </a:t>
            </a:r>
          </a:p>
          <a:p>
            <a:r>
              <a:rPr lang="en-US" dirty="0" smtClean="0"/>
              <a:t>Belief results in religion clauses of 1</a:t>
            </a:r>
            <a:r>
              <a:rPr lang="en-US" baseline="30000" dirty="0" smtClean="0"/>
              <a:t>st</a:t>
            </a:r>
            <a:r>
              <a:rPr lang="en-US" dirty="0" smtClean="0"/>
              <a:t> Amendment</a:t>
            </a:r>
            <a:endParaRPr lang="en-US" dirty="0"/>
          </a:p>
        </p:txBody>
      </p:sp>
      <p:sp>
        <p:nvSpPr>
          <p:cNvPr id="3" name="Title 2"/>
          <p:cNvSpPr>
            <a:spLocks noGrp="1"/>
          </p:cNvSpPr>
          <p:nvPr>
            <p:ph type="title"/>
          </p:nvPr>
        </p:nvSpPr>
        <p:spPr/>
        <p:txBody>
          <a:bodyPr>
            <a:normAutofit/>
          </a:bodyPr>
          <a:lstStyle/>
          <a:p>
            <a:r>
              <a:rPr lang="en-US" dirty="0" smtClean="0"/>
              <a:t>Prohibiting an Established Religion</a:t>
            </a:r>
            <a:endParaRPr lang="en-US" dirty="0"/>
          </a:p>
        </p:txBody>
      </p:sp>
      <p:pic>
        <p:nvPicPr>
          <p:cNvPr id="60418" name="Picture 2" descr="http://jaytalker.typepad.com/.a/6a00e54eeede1588340133ed8a3580970b-500wi"/>
          <p:cNvPicPr>
            <a:picLocks noChangeAspect="1" noChangeArrowheads="1"/>
          </p:cNvPicPr>
          <p:nvPr/>
        </p:nvPicPr>
        <p:blipFill>
          <a:blip r:embed="rId2" cstate="print"/>
          <a:srcRect/>
          <a:stretch>
            <a:fillRect/>
          </a:stretch>
        </p:blipFill>
        <p:spPr bwMode="auto">
          <a:xfrm>
            <a:off x="7354957" y="1295400"/>
            <a:ext cx="3313043" cy="2286000"/>
          </a:xfrm>
          <a:prstGeom prst="rect">
            <a:avLst/>
          </a:prstGeom>
          <a:ln>
            <a:noFill/>
          </a:ln>
          <a:effectLst>
            <a:softEdge rad="112500"/>
          </a:effectLst>
        </p:spPr>
      </p:pic>
      <p:sp>
        <p:nvSpPr>
          <p:cNvPr id="5" name="TextBox 4"/>
          <p:cNvSpPr txBox="1"/>
          <p:nvPr/>
        </p:nvSpPr>
        <p:spPr>
          <a:xfrm>
            <a:off x="7620000" y="3886201"/>
            <a:ext cx="2895600" cy="2821781"/>
          </a:xfrm>
          <a:prstGeom prst="verticalScroll">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dirty="0">
                <a:solidFill>
                  <a:prstClr val="black"/>
                </a:solidFill>
              </a:rPr>
              <a:t>“Congress shall make no law respecting an establishment of religion, or prohibiting the free exercise thereof.”</a:t>
            </a:r>
          </a:p>
          <a:p>
            <a:pPr algn="r"/>
            <a:r>
              <a:rPr lang="en-US" dirty="0">
                <a:solidFill>
                  <a:prstClr val="black"/>
                </a:solidFill>
              </a:rPr>
              <a:t>- 1</a:t>
            </a:r>
            <a:r>
              <a:rPr lang="en-US" baseline="30000" dirty="0">
                <a:solidFill>
                  <a:prstClr val="black"/>
                </a:solidFill>
              </a:rPr>
              <a:t>st</a:t>
            </a:r>
            <a:r>
              <a:rPr lang="en-US" dirty="0">
                <a:solidFill>
                  <a:prstClr val="black"/>
                </a:solidFill>
              </a:rPr>
              <a:t> Amendment</a:t>
            </a:r>
            <a:endParaRPr lang="en-US" dirty="0">
              <a:solidFill>
                <a:prstClr val="black"/>
              </a:solidFill>
            </a:endParaRPr>
          </a:p>
        </p:txBody>
      </p:sp>
    </p:spTree>
    <p:extLst>
      <p:ext uri="{BB962C8B-B14F-4D97-AF65-F5344CB8AC3E}">
        <p14:creationId xmlns:p14="http://schemas.microsoft.com/office/powerpoint/2010/main" val="1708531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Establishment clause prohibits Congress from establishing a national religion.</a:t>
            </a:r>
          </a:p>
          <a:p>
            <a:r>
              <a:rPr lang="en-US" dirty="0" smtClean="0"/>
              <a:t>States eventually abandon practice of established religions.  (MA last state, 1833)</a:t>
            </a:r>
          </a:p>
          <a:p>
            <a:r>
              <a:rPr lang="en-US" dirty="0" smtClean="0"/>
              <a:t>Debate then shifted to constitutionality of laws providing state aid to religious organizations or requiring prayer in public schools. </a:t>
            </a:r>
          </a:p>
          <a:p>
            <a:pPr lvl="1"/>
            <a:r>
              <a:rPr lang="en-US" i="1" dirty="0" smtClean="0"/>
              <a:t>Everson v. Board of Education (1947)</a:t>
            </a:r>
            <a:endParaRPr lang="en-US" i="1" dirty="0"/>
          </a:p>
        </p:txBody>
      </p:sp>
      <p:sp>
        <p:nvSpPr>
          <p:cNvPr id="3" name="Title 2"/>
          <p:cNvSpPr>
            <a:spLocks noGrp="1"/>
          </p:cNvSpPr>
          <p:nvPr>
            <p:ph type="title"/>
          </p:nvPr>
        </p:nvSpPr>
        <p:spPr/>
        <p:txBody>
          <a:bodyPr>
            <a:normAutofit fontScale="90000"/>
          </a:bodyPr>
          <a:lstStyle/>
          <a:p>
            <a:r>
              <a:rPr lang="en-US" dirty="0" smtClean="0"/>
              <a:t>The Establishment Clause’s Affect on the States</a:t>
            </a:r>
            <a:endParaRPr lang="en-US" dirty="0"/>
          </a:p>
        </p:txBody>
      </p:sp>
      <p:pic>
        <p:nvPicPr>
          <p:cNvPr id="59394" name="Picture 2" descr="http://www.pbs.org/now/popups/images/sc_large.gif"/>
          <p:cNvPicPr>
            <a:picLocks noChangeAspect="1" noChangeArrowheads="1"/>
          </p:cNvPicPr>
          <p:nvPr/>
        </p:nvPicPr>
        <p:blipFill>
          <a:blip r:embed="rId2" cstate="print"/>
          <a:srcRect/>
          <a:stretch>
            <a:fillRect/>
          </a:stretch>
        </p:blipFill>
        <p:spPr bwMode="auto">
          <a:xfrm>
            <a:off x="7686676" y="4400550"/>
            <a:ext cx="2981325" cy="2457450"/>
          </a:xfrm>
          <a:prstGeom prst="rect">
            <a:avLst/>
          </a:prstGeom>
          <a:ln>
            <a:noFill/>
          </a:ln>
          <a:effectLst>
            <a:softEdge rad="112500"/>
          </a:effectLst>
        </p:spPr>
      </p:pic>
    </p:spTree>
    <p:extLst>
      <p:ext uri="{BB962C8B-B14F-4D97-AF65-F5344CB8AC3E}">
        <p14:creationId xmlns:p14="http://schemas.microsoft.com/office/powerpoint/2010/main" val="1291648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828800" y="1447800"/>
            <a:ext cx="8686800" cy="4800600"/>
          </a:xfrm>
        </p:spPr>
        <p:txBody>
          <a:bodyPr>
            <a:normAutofit lnSpcReduction="10000"/>
          </a:bodyPr>
          <a:lstStyle/>
          <a:p>
            <a:r>
              <a:rPr lang="en-US" dirty="0" smtClean="0"/>
              <a:t>Broad Interpretation</a:t>
            </a:r>
          </a:p>
          <a:p>
            <a:pPr lvl="1"/>
            <a:r>
              <a:rPr lang="en-US" dirty="0" smtClean="0"/>
              <a:t>1st Amendment prevents the </a:t>
            </a:r>
            <a:r>
              <a:rPr lang="en-US" dirty="0" err="1" smtClean="0"/>
              <a:t>gov’t</a:t>
            </a:r>
            <a:r>
              <a:rPr lang="en-US" dirty="0" smtClean="0"/>
              <a:t> from providing any aid to any religion. </a:t>
            </a:r>
          </a:p>
          <a:p>
            <a:pPr lvl="1"/>
            <a:r>
              <a:rPr lang="en-US" dirty="0" smtClean="0"/>
              <a:t>Groups can receive same services everyone else receives, and government may provide assistance that makes it easier to exercise religion. (religious holidays)</a:t>
            </a:r>
          </a:p>
          <a:p>
            <a:r>
              <a:rPr lang="en-US" dirty="0" smtClean="0"/>
              <a:t>Narrow Interpretation</a:t>
            </a:r>
          </a:p>
          <a:p>
            <a:pPr lvl="1"/>
            <a:r>
              <a:rPr lang="en-US" dirty="0" smtClean="0"/>
              <a:t>Government is prohibited from giving one religious group preferential treatment. </a:t>
            </a:r>
          </a:p>
          <a:p>
            <a:pPr lvl="1"/>
            <a:r>
              <a:rPr lang="en-US" dirty="0" err="1" smtClean="0"/>
              <a:t>Gov’t</a:t>
            </a:r>
            <a:r>
              <a:rPr lang="en-US" dirty="0" smtClean="0"/>
              <a:t> support ok, as long as it does so impartially.</a:t>
            </a:r>
          </a:p>
          <a:p>
            <a:r>
              <a:rPr lang="en-US" dirty="0" smtClean="0"/>
              <a:t>Literal Interpretation</a:t>
            </a:r>
          </a:p>
          <a:p>
            <a:pPr lvl="1"/>
            <a:r>
              <a:rPr lang="en-US" dirty="0" smtClean="0"/>
              <a:t>1</a:t>
            </a:r>
            <a:r>
              <a:rPr lang="en-US" baseline="30000" dirty="0" smtClean="0"/>
              <a:t>st</a:t>
            </a:r>
            <a:r>
              <a:rPr lang="en-US" dirty="0" smtClean="0"/>
              <a:t> Amendment only prohibits establishment of an official religion, all else is fair game.  </a:t>
            </a:r>
          </a:p>
        </p:txBody>
      </p:sp>
      <p:sp>
        <p:nvSpPr>
          <p:cNvPr id="3" name="Title 2"/>
          <p:cNvSpPr>
            <a:spLocks noGrp="1"/>
          </p:cNvSpPr>
          <p:nvPr>
            <p:ph type="title"/>
          </p:nvPr>
        </p:nvSpPr>
        <p:spPr/>
        <p:txBody>
          <a:bodyPr>
            <a:normAutofit fontScale="90000"/>
          </a:bodyPr>
          <a:lstStyle/>
          <a:p>
            <a:r>
              <a:rPr lang="en-US" dirty="0" smtClean="0"/>
              <a:t>Interpreting the Establishment Clause</a:t>
            </a:r>
            <a:endParaRPr lang="en-US" dirty="0"/>
          </a:p>
        </p:txBody>
      </p:sp>
    </p:spTree>
    <p:extLst>
      <p:ext uri="{BB962C8B-B14F-4D97-AF65-F5344CB8AC3E}">
        <p14:creationId xmlns:p14="http://schemas.microsoft.com/office/powerpoint/2010/main" val="19632321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1">
      <a:dk1>
        <a:sysClr val="windowText" lastClr="000000"/>
      </a:dk1>
      <a:lt1>
        <a:sysClr val="window" lastClr="FFFFFF"/>
      </a:lt1>
      <a:dk2>
        <a:srgbClr val="1F497D"/>
      </a:dk2>
      <a:lt2>
        <a:srgbClr val="EEECE1"/>
      </a:lt2>
      <a:accent1>
        <a:srgbClr val="1F497D"/>
      </a:accent1>
      <a:accent2>
        <a:srgbClr val="C0504D"/>
      </a:accent2>
      <a:accent3>
        <a:srgbClr val="9BBB59"/>
      </a:accent3>
      <a:accent4>
        <a:srgbClr val="8064A2"/>
      </a:accent4>
      <a:accent5>
        <a:srgbClr val="1F497D"/>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698</Words>
  <Application>Microsoft Macintosh PowerPoint</Application>
  <PresentationFormat>Widescreen</PresentationFormat>
  <Paragraphs>59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Calibri</vt:lpstr>
      <vt:lpstr>Georgia</vt:lpstr>
      <vt:lpstr>Verdana</vt:lpstr>
      <vt:lpstr>Wingdings 2</vt:lpstr>
      <vt:lpstr>Wingdings 3</vt:lpstr>
      <vt:lpstr>Concourse</vt:lpstr>
      <vt:lpstr>PowerPoint Presentation</vt:lpstr>
      <vt:lpstr>Purpose</vt:lpstr>
      <vt:lpstr>Objectives</vt:lpstr>
      <vt:lpstr>Terms to Know</vt:lpstr>
      <vt:lpstr>“Established” Religions</vt:lpstr>
      <vt:lpstr>“Established” Religions</vt:lpstr>
      <vt:lpstr>Prohibiting an Established Religion</vt:lpstr>
      <vt:lpstr>The Establishment Clause’s Affect on the States</vt:lpstr>
      <vt:lpstr>Interpreting the Establishment Clause</vt:lpstr>
      <vt:lpstr>The “Free Exercise” Clause</vt:lpstr>
      <vt:lpstr>Balancing “Free Exercise” Against Other Interests of Society</vt:lpstr>
      <vt:lpstr>Balancing “Free Exercise” Against Other Interests of Society</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1</cp:revision>
  <dcterms:created xsi:type="dcterms:W3CDTF">2017-08-17T20:25:57Z</dcterms:created>
  <dcterms:modified xsi:type="dcterms:W3CDTF">2017-08-17T20:26:15Z</dcterms:modified>
</cp:coreProperties>
</file>