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4501AB-671B-624A-AE3C-A748F17C8FBF}"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739D3-5DDF-1B41-B565-5EBC30E6272F}" type="slidenum">
              <a:rPr lang="en-US" smtClean="0"/>
              <a:t>‹#›</a:t>
            </a:fld>
            <a:endParaRPr lang="en-US"/>
          </a:p>
        </p:txBody>
      </p:sp>
    </p:spTree>
    <p:extLst>
      <p:ext uri="{BB962C8B-B14F-4D97-AF65-F5344CB8AC3E}">
        <p14:creationId xmlns:p14="http://schemas.microsoft.com/office/powerpoint/2010/main" val="144998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8832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416CA3-4B9C-48FF-8ABC-42DDB72ABD7C}"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1F497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D75461-A89E-497C-B1A5-E166D85CB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D75461-A89E-497C-B1A5-E166D85CB70F}"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8D75461-A89E-497C-B1A5-E166D85CB70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3155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1"/>
            <a:ext cx="4343400" cy="4062651"/>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27:</a:t>
            </a:r>
            <a:endParaRPr lang="en-US" sz="4000" dirty="0">
              <a:solidFill>
                <a:prstClr val="black"/>
              </a:solidFill>
            </a:endParaRPr>
          </a:p>
          <a:p>
            <a:pPr algn="ctr"/>
            <a:r>
              <a:rPr lang="en-US" sz="4000" i="1" dirty="0">
                <a:solidFill>
                  <a:prstClr val="black"/>
                </a:solidFill>
              </a:rPr>
              <a:t>What Are Bills of Rights and What Kinds of Rights Does the US Bill of Rights Protect? </a:t>
            </a:r>
          </a:p>
          <a:p>
            <a:endParaRPr lang="en-US" dirty="0">
              <a:solidFill>
                <a:prstClr val="black"/>
              </a:solidFill>
            </a:endParaRPr>
          </a:p>
        </p:txBody>
      </p:sp>
      <p:pic>
        <p:nvPicPr>
          <p:cNvPr id="5" name="Picture 4" descr="0809webwtphs_lsn27.jpg"/>
          <p:cNvPicPr>
            <a:picLocks noChangeAspect="1"/>
          </p:cNvPicPr>
          <p:nvPr/>
        </p:nvPicPr>
        <p:blipFill>
          <a:blip r:embed="rId2" cstate="print"/>
          <a:stretch>
            <a:fillRect/>
          </a:stretch>
        </p:blipFill>
        <p:spPr>
          <a:xfrm>
            <a:off x="6568336" y="533400"/>
            <a:ext cx="3832964" cy="5486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99313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9"/>
            <a:ext cx="4876800" cy="4525963"/>
          </a:xfrm>
        </p:spPr>
        <p:txBody>
          <a:bodyPr>
            <a:normAutofit fontScale="92500"/>
          </a:bodyPr>
          <a:lstStyle/>
          <a:p>
            <a:r>
              <a:rPr lang="en-US" dirty="0" smtClean="0"/>
              <a:t>Contains specific guarantees of various rights</a:t>
            </a:r>
          </a:p>
          <a:p>
            <a:pPr lvl="1"/>
            <a:r>
              <a:rPr lang="en-US" dirty="0" smtClean="0"/>
              <a:t>Includes positive, negative, personal, economic, and political rights that protect individuals, classes, and institutions</a:t>
            </a:r>
          </a:p>
          <a:p>
            <a:r>
              <a:rPr lang="en-US" dirty="0" smtClean="0"/>
              <a:t>Example</a:t>
            </a:r>
          </a:p>
          <a:p>
            <a:pPr lvl="1"/>
            <a:r>
              <a:rPr lang="en-US" dirty="0" smtClean="0"/>
              <a:t>2</a:t>
            </a:r>
            <a:r>
              <a:rPr lang="en-US" baseline="30000" dirty="0" smtClean="0"/>
              <a:t>nd</a:t>
            </a:r>
            <a:r>
              <a:rPr lang="en-US" dirty="0" smtClean="0"/>
              <a:t> – refrains </a:t>
            </a:r>
            <a:r>
              <a:rPr lang="en-US" dirty="0" err="1" smtClean="0"/>
              <a:t>gov’t</a:t>
            </a:r>
            <a:r>
              <a:rPr lang="en-US" dirty="0" smtClean="0"/>
              <a:t> from infringing upon the “right of the people to keep and bear arms”</a:t>
            </a:r>
          </a:p>
          <a:p>
            <a:pPr lvl="1"/>
            <a:r>
              <a:rPr lang="en-US" dirty="0" smtClean="0"/>
              <a:t>Controversy remains over interpreting this phrase</a:t>
            </a:r>
          </a:p>
          <a:p>
            <a:pPr lvl="1">
              <a:buNone/>
            </a:pPr>
            <a:endParaRPr lang="en-US" dirty="0" smtClean="0"/>
          </a:p>
        </p:txBody>
      </p:sp>
      <p:sp>
        <p:nvSpPr>
          <p:cNvPr id="3" name="Title 2"/>
          <p:cNvSpPr>
            <a:spLocks noGrp="1"/>
          </p:cNvSpPr>
          <p:nvPr>
            <p:ph type="title"/>
          </p:nvPr>
        </p:nvSpPr>
        <p:spPr/>
        <p:txBody>
          <a:bodyPr/>
          <a:lstStyle/>
          <a:p>
            <a:r>
              <a:rPr lang="en-US" dirty="0" smtClean="0"/>
              <a:t>The U.S. Bill of Rights</a:t>
            </a:r>
            <a:endParaRPr lang="en-US" dirty="0"/>
          </a:p>
        </p:txBody>
      </p:sp>
      <p:pic>
        <p:nvPicPr>
          <p:cNvPr id="4098" name="Picture 2" descr="An original copy of the Bill of Rights is preserved in Washington, D.C."/>
          <p:cNvPicPr>
            <a:picLocks noChangeAspect="1" noChangeArrowheads="1"/>
          </p:cNvPicPr>
          <p:nvPr/>
        </p:nvPicPr>
        <p:blipFill>
          <a:blip r:embed="rId2" cstate="print"/>
          <a:srcRect/>
          <a:stretch>
            <a:fillRect/>
          </a:stretch>
        </p:blipFill>
        <p:spPr bwMode="auto">
          <a:xfrm>
            <a:off x="6701104" y="1981200"/>
            <a:ext cx="3966896" cy="4229100"/>
          </a:xfrm>
          <a:prstGeom prst="rect">
            <a:avLst/>
          </a:prstGeom>
          <a:ln>
            <a:noFill/>
          </a:ln>
          <a:effectLst>
            <a:softEdge rad="112500"/>
          </a:effectLst>
        </p:spPr>
      </p:pic>
    </p:spTree>
    <p:extLst>
      <p:ext uri="{BB962C8B-B14F-4D97-AF65-F5344CB8AC3E}">
        <p14:creationId xmlns:p14="http://schemas.microsoft.com/office/powerpoint/2010/main" val="951014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9</a:t>
            </a:r>
            <a:r>
              <a:rPr lang="en-US" baseline="30000" dirty="0" smtClean="0"/>
              <a:t>th</a:t>
            </a:r>
            <a:r>
              <a:rPr lang="en-US" dirty="0" smtClean="0"/>
              <a:t> and 10</a:t>
            </a:r>
            <a:r>
              <a:rPr lang="en-US" baseline="30000" dirty="0" smtClean="0"/>
              <a:t>th</a:t>
            </a:r>
            <a:r>
              <a:rPr lang="en-US" dirty="0" smtClean="0"/>
              <a:t> Amendments do not provide specific guarantees, creating ongoing debate</a:t>
            </a:r>
          </a:p>
          <a:p>
            <a:r>
              <a:rPr lang="en-US" dirty="0" smtClean="0"/>
              <a:t>Theories regarding the 9</a:t>
            </a:r>
            <a:r>
              <a:rPr lang="en-US" baseline="30000" dirty="0" smtClean="0"/>
              <a:t>th</a:t>
            </a:r>
            <a:r>
              <a:rPr lang="en-US" dirty="0" smtClean="0"/>
              <a:t> Amendment</a:t>
            </a:r>
          </a:p>
          <a:p>
            <a:pPr lvl="1"/>
            <a:r>
              <a:rPr lang="en-US" dirty="0" smtClean="0"/>
              <a:t>Admission of impossible task of listing all rights</a:t>
            </a:r>
          </a:p>
          <a:p>
            <a:pPr lvl="1"/>
            <a:r>
              <a:rPr lang="en-US" dirty="0" smtClean="0"/>
              <a:t>Bill of Rights does not increase national </a:t>
            </a:r>
            <a:r>
              <a:rPr lang="en-US" dirty="0" err="1" smtClean="0"/>
              <a:t>gov’t</a:t>
            </a:r>
            <a:r>
              <a:rPr lang="en-US" dirty="0" smtClean="0"/>
              <a:t> powers in area not mentioned in previous amendments</a:t>
            </a:r>
          </a:p>
          <a:p>
            <a:pPr lvl="1"/>
            <a:r>
              <a:rPr lang="en-US" dirty="0" smtClean="0"/>
              <a:t>Commands judges and Congress to affirm rights not mentioned in Constitution</a:t>
            </a:r>
          </a:p>
          <a:p>
            <a:r>
              <a:rPr lang="en-US" dirty="0" smtClean="0"/>
              <a:t>Views of the 10</a:t>
            </a:r>
            <a:r>
              <a:rPr lang="en-US" baseline="30000" dirty="0" smtClean="0"/>
              <a:t>th</a:t>
            </a:r>
            <a:r>
              <a:rPr lang="en-US" dirty="0" smtClean="0"/>
              <a:t> Amendment</a:t>
            </a:r>
          </a:p>
          <a:p>
            <a:pPr lvl="1"/>
            <a:r>
              <a:rPr lang="en-US" dirty="0" smtClean="0"/>
              <a:t>States nature of American federalism but adds nothing</a:t>
            </a:r>
          </a:p>
          <a:p>
            <a:pPr lvl="1"/>
            <a:r>
              <a:rPr lang="en-US" dirty="0" smtClean="0"/>
              <a:t>Protects powers of the states against the national </a:t>
            </a:r>
            <a:r>
              <a:rPr lang="en-US" dirty="0" err="1" smtClean="0"/>
              <a:t>gov’t</a:t>
            </a:r>
            <a:endParaRPr lang="en-US" dirty="0" smtClean="0"/>
          </a:p>
          <a:p>
            <a:pPr lvl="1"/>
            <a:endParaRPr lang="en-US" dirty="0"/>
          </a:p>
        </p:txBody>
      </p:sp>
      <p:sp>
        <p:nvSpPr>
          <p:cNvPr id="3" name="Title 2"/>
          <p:cNvSpPr>
            <a:spLocks noGrp="1"/>
          </p:cNvSpPr>
          <p:nvPr>
            <p:ph type="title"/>
          </p:nvPr>
        </p:nvSpPr>
        <p:spPr/>
        <p:txBody>
          <a:bodyPr/>
          <a:lstStyle/>
          <a:p>
            <a:r>
              <a:rPr lang="en-US" dirty="0" smtClean="0"/>
              <a:t>The 9</a:t>
            </a:r>
            <a:r>
              <a:rPr lang="en-US" baseline="30000" dirty="0" smtClean="0"/>
              <a:t>th</a:t>
            </a:r>
            <a:r>
              <a:rPr lang="en-US" dirty="0" smtClean="0"/>
              <a:t> &amp; 10</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2130694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Hamilton argued that Constitution itself is a bill of rights</a:t>
            </a:r>
          </a:p>
          <a:p>
            <a:pPr lvl="1"/>
            <a:r>
              <a:rPr lang="en-US" dirty="0" smtClean="0"/>
              <a:t>Designed to prevent </a:t>
            </a:r>
            <a:r>
              <a:rPr lang="en-US" dirty="0" err="1" smtClean="0"/>
              <a:t>gov’t</a:t>
            </a:r>
            <a:r>
              <a:rPr lang="en-US" dirty="0" smtClean="0"/>
              <a:t> abuse of power and violation of rights</a:t>
            </a:r>
          </a:p>
          <a:p>
            <a:r>
              <a:rPr lang="en-US" dirty="0" smtClean="0"/>
              <a:t>Examples (Art. I, Sec. 9)</a:t>
            </a:r>
          </a:p>
          <a:p>
            <a:pPr lvl="1"/>
            <a:r>
              <a:rPr lang="en-US" dirty="0" smtClean="0"/>
              <a:t>Habeas Corpus rights guaranteed</a:t>
            </a:r>
          </a:p>
          <a:p>
            <a:pPr lvl="1"/>
            <a:r>
              <a:rPr lang="en-US" dirty="0" smtClean="0"/>
              <a:t>Bills of Attainder Prohibited</a:t>
            </a:r>
          </a:p>
          <a:p>
            <a:pPr lvl="1"/>
            <a:r>
              <a:rPr lang="en-US" dirty="0" smtClean="0"/>
              <a:t>Ex Post Facto Laws Prohibited</a:t>
            </a:r>
            <a:endParaRPr lang="en-US" dirty="0"/>
          </a:p>
        </p:txBody>
      </p:sp>
      <p:sp>
        <p:nvSpPr>
          <p:cNvPr id="3" name="Title 2"/>
          <p:cNvSpPr>
            <a:spLocks noGrp="1"/>
          </p:cNvSpPr>
          <p:nvPr>
            <p:ph type="title"/>
          </p:nvPr>
        </p:nvSpPr>
        <p:spPr/>
        <p:txBody>
          <a:bodyPr>
            <a:normAutofit fontScale="90000"/>
          </a:bodyPr>
          <a:lstStyle/>
          <a:p>
            <a:r>
              <a:rPr lang="en-US" dirty="0" smtClean="0"/>
              <a:t>Rights Protected in the Constitution’s Body</a:t>
            </a:r>
            <a:endParaRPr lang="en-US" dirty="0"/>
          </a:p>
        </p:txBody>
      </p:sp>
      <p:pic>
        <p:nvPicPr>
          <p:cNvPr id="2050" name="Picture 2" descr="http://library.ncwc.edu/services/seminars/jus111lewis/justice.jpg"/>
          <p:cNvPicPr>
            <a:picLocks noChangeAspect="1" noChangeArrowheads="1"/>
          </p:cNvPicPr>
          <p:nvPr/>
        </p:nvPicPr>
        <p:blipFill>
          <a:blip r:embed="rId2" cstate="print"/>
          <a:srcRect/>
          <a:stretch>
            <a:fillRect/>
          </a:stretch>
        </p:blipFill>
        <p:spPr bwMode="auto">
          <a:xfrm>
            <a:off x="7010402" y="3200400"/>
            <a:ext cx="3657599" cy="3657600"/>
          </a:xfrm>
          <a:prstGeom prst="rect">
            <a:avLst/>
          </a:prstGeom>
          <a:ln>
            <a:noFill/>
          </a:ln>
          <a:effectLst>
            <a:softEdge rad="112500"/>
          </a:effectLst>
        </p:spPr>
      </p:pic>
    </p:spTree>
    <p:extLst>
      <p:ext uri="{BB962C8B-B14F-4D97-AF65-F5344CB8AC3E}">
        <p14:creationId xmlns:p14="http://schemas.microsoft.com/office/powerpoint/2010/main" val="1295975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8458200" cy="5071872"/>
          </a:xfrm>
        </p:spPr>
        <p:txBody>
          <a:bodyPr>
            <a:normAutofit/>
          </a:bodyPr>
          <a:lstStyle/>
          <a:p>
            <a:r>
              <a:rPr lang="en-US" dirty="0" smtClean="0"/>
              <a:t>Initial Reaction</a:t>
            </a:r>
          </a:p>
          <a:p>
            <a:pPr lvl="1"/>
            <a:r>
              <a:rPr lang="en-US" dirty="0" smtClean="0"/>
              <a:t>Luke warm response, little effect on average person who had closer ties to state governments</a:t>
            </a:r>
          </a:p>
          <a:p>
            <a:pPr lvl="1"/>
            <a:r>
              <a:rPr lang="en-US" b="1" i="1" dirty="0" smtClean="0"/>
              <a:t>Baron v. Baltimore (1833) </a:t>
            </a:r>
            <a:r>
              <a:rPr lang="en-US" b="1" dirty="0" smtClean="0"/>
              <a:t>– court rules that Bill of Rights only applies to national government.</a:t>
            </a:r>
          </a:p>
          <a:p>
            <a:pPr lvl="1"/>
            <a:r>
              <a:rPr lang="en-US" dirty="0" smtClean="0"/>
              <a:t>14</a:t>
            </a:r>
            <a:r>
              <a:rPr lang="en-US" baseline="30000" dirty="0" smtClean="0"/>
              <a:t>th</a:t>
            </a:r>
            <a:r>
              <a:rPr lang="en-US" dirty="0" smtClean="0"/>
              <a:t> Amendment and Supreme Court decisions needed to incorporate limits on state governments as well</a:t>
            </a:r>
          </a:p>
          <a:p>
            <a:r>
              <a:rPr lang="en-US" dirty="0" smtClean="0"/>
              <a:t>20</a:t>
            </a:r>
            <a:r>
              <a:rPr lang="en-US" baseline="30000" dirty="0" smtClean="0"/>
              <a:t>th</a:t>
            </a:r>
            <a:r>
              <a:rPr lang="en-US" dirty="0" smtClean="0"/>
              <a:t> Century</a:t>
            </a:r>
          </a:p>
          <a:p>
            <a:pPr lvl="1"/>
            <a:r>
              <a:rPr lang="en-US" dirty="0" smtClean="0"/>
              <a:t>Increasingly recognized throughout world as one of most important documents expressing fundamental rights</a:t>
            </a:r>
          </a:p>
          <a:p>
            <a:pPr lvl="1"/>
            <a:r>
              <a:rPr lang="en-US" dirty="0" smtClean="0"/>
              <a:t>However, many Americans have little knowledge of the document and rights that it protects</a:t>
            </a:r>
            <a:endParaRPr lang="en-US" dirty="0"/>
          </a:p>
        </p:txBody>
      </p:sp>
      <p:sp>
        <p:nvSpPr>
          <p:cNvPr id="3" name="Title 2"/>
          <p:cNvSpPr>
            <a:spLocks noGrp="1"/>
          </p:cNvSpPr>
          <p:nvPr>
            <p:ph type="title"/>
          </p:nvPr>
        </p:nvSpPr>
        <p:spPr/>
        <p:txBody>
          <a:bodyPr>
            <a:normAutofit fontScale="90000"/>
          </a:bodyPr>
          <a:lstStyle/>
          <a:p>
            <a:r>
              <a:rPr lang="en-US" dirty="0" smtClean="0"/>
              <a:t>Changing Attitudes About the </a:t>
            </a:r>
            <a:br>
              <a:rPr lang="en-US" dirty="0" smtClean="0"/>
            </a:br>
            <a:r>
              <a:rPr lang="en-US" dirty="0" smtClean="0"/>
              <a:t>Bill of Rights</a:t>
            </a:r>
            <a:endParaRPr lang="en-US" dirty="0"/>
          </a:p>
        </p:txBody>
      </p:sp>
    </p:spTree>
    <p:extLst>
      <p:ext uri="{BB962C8B-B14F-4D97-AF65-F5344CB8AC3E}">
        <p14:creationId xmlns:p14="http://schemas.microsoft.com/office/powerpoint/2010/main" val="1682105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This lesson provides a foundation for examining rights contained in the Constitution, Bill of Rights, and subsequent amendments. </a:t>
            </a:r>
          </a:p>
          <a:p>
            <a:r>
              <a:rPr lang="en-US" dirty="0" smtClean="0"/>
              <a:t>It also examines four provisions that are sometimes overlooked: the Second, Third, Ninth, and 10</a:t>
            </a:r>
            <a:r>
              <a:rPr lang="en-US" baseline="30000" dirty="0" smtClean="0"/>
              <a:t>th</a:t>
            </a:r>
            <a:r>
              <a:rPr lang="en-US" dirty="0" smtClean="0"/>
              <a:t> Amendment.</a:t>
            </a:r>
          </a:p>
          <a:p>
            <a:pPr>
              <a:buNone/>
            </a:pPr>
            <a:endParaRPr lang="en-US" dirty="0"/>
          </a:p>
        </p:txBody>
      </p:sp>
      <p:sp>
        <p:nvSpPr>
          <p:cNvPr id="3" name="Title 2"/>
          <p:cNvSpPr>
            <a:spLocks noGrp="1"/>
          </p:cNvSpPr>
          <p:nvPr>
            <p:ph type="title"/>
          </p:nvPr>
        </p:nvSpPr>
        <p:spPr/>
        <p:txBody>
          <a:bodyPr>
            <a:noAutofit/>
          </a:bodyPr>
          <a:lstStyle/>
          <a:p>
            <a:r>
              <a:rPr lang="en-US" sz="4000" dirty="0"/>
              <a:t>Purpose</a:t>
            </a:r>
            <a:endParaRPr lang="en-US" sz="4000" dirty="0"/>
          </a:p>
        </p:txBody>
      </p:sp>
    </p:spTree>
    <p:extLst>
      <p:ext uri="{BB962C8B-B14F-4D97-AF65-F5344CB8AC3E}">
        <p14:creationId xmlns:p14="http://schemas.microsoft.com/office/powerpoint/2010/main" val="97388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2600" y="1143001"/>
            <a:ext cx="8458200" cy="4864291"/>
          </a:xfrm>
        </p:spPr>
        <p:txBody>
          <a:bodyPr/>
          <a:lstStyle/>
          <a:p>
            <a:endParaRPr lang="en-US" i="1" dirty="0" smtClean="0"/>
          </a:p>
          <a:p>
            <a:endParaRPr lang="en-US" i="1" dirty="0"/>
          </a:p>
        </p:txBody>
      </p:sp>
      <p:sp>
        <p:nvSpPr>
          <p:cNvPr id="4" name="Title 3"/>
          <p:cNvSpPr>
            <a:spLocks noGrp="1"/>
          </p:cNvSpPr>
          <p:nvPr>
            <p:ph type="title"/>
          </p:nvPr>
        </p:nvSpPr>
        <p:spPr>
          <a:xfrm>
            <a:off x="1905000" y="-152400"/>
            <a:ext cx="8229600" cy="1143000"/>
          </a:xfrm>
        </p:spPr>
        <p:txBody>
          <a:bodyPr>
            <a:normAutofit/>
          </a:bodyPr>
          <a:lstStyle/>
          <a:p>
            <a:r>
              <a:rPr lang="en-US" sz="4000" dirty="0"/>
              <a:t>Objectives</a:t>
            </a:r>
            <a:endParaRPr lang="en-US" sz="4000" dirty="0"/>
          </a:p>
        </p:txBody>
      </p:sp>
      <p:sp>
        <p:nvSpPr>
          <p:cNvPr id="6" name="Content Placeholder 1"/>
          <p:cNvSpPr txBox="1">
            <a:spLocks/>
          </p:cNvSpPr>
          <p:nvPr/>
        </p:nvSpPr>
        <p:spPr>
          <a:xfrm>
            <a:off x="1524000" y="990600"/>
            <a:ext cx="9144000" cy="5257800"/>
          </a:xfrm>
          <a:prstGeom prst="rect">
            <a:avLst/>
          </a:prstGeom>
        </p:spPr>
        <p:txBody>
          <a:bodyPr vert="horz">
            <a:normAutofit fontScale="92500"/>
          </a:bodyPr>
          <a:lstStyle/>
          <a:p>
            <a:pPr marL="365760" indent="-256032">
              <a:spcBef>
                <a:spcPts val="400"/>
              </a:spcBef>
              <a:buClr>
                <a:srgbClr val="1F497D"/>
              </a:buClr>
              <a:buSzPct val="68000"/>
              <a:buFont typeface="Wingdings 3"/>
              <a:buChar char=""/>
              <a:defRPr/>
            </a:pPr>
            <a:r>
              <a:rPr lang="en-US" sz="2700" i="1" dirty="0">
                <a:solidFill>
                  <a:prstClr val="black"/>
                </a:solidFill>
              </a:rPr>
              <a:t>Explain what bills of rights are and how they have evolved.</a:t>
            </a:r>
          </a:p>
          <a:p>
            <a:pPr marL="365760" indent="-256032">
              <a:spcBef>
                <a:spcPts val="400"/>
              </a:spcBef>
              <a:buClr>
                <a:srgbClr val="1F497D"/>
              </a:buClr>
              <a:buSzPct val="68000"/>
              <a:buFont typeface="Wingdings 3"/>
              <a:buChar char=""/>
              <a:defRPr/>
            </a:pPr>
            <a:r>
              <a:rPr lang="en-US" sz="2700" i="1" dirty="0">
                <a:solidFill>
                  <a:prstClr val="black"/>
                </a:solidFill>
              </a:rPr>
              <a:t>Examine the Constitution and its amendments and identify which of the rights they contain are</a:t>
            </a:r>
          </a:p>
          <a:p>
            <a:pPr marL="822960" lvl="1" indent="-256032">
              <a:spcBef>
                <a:spcPts val="400"/>
              </a:spcBef>
              <a:buClr>
                <a:srgbClr val="1F497D"/>
              </a:buClr>
              <a:buSzPct val="68000"/>
              <a:buFont typeface="Wingdings 3"/>
              <a:buChar char=""/>
              <a:defRPr/>
            </a:pPr>
            <a:r>
              <a:rPr lang="en-US" sz="2700" i="1" dirty="0">
                <a:solidFill>
                  <a:prstClr val="black"/>
                </a:solidFill>
              </a:rPr>
              <a:t>Held by individuals, classes, or categories of individuals, or institutions.</a:t>
            </a:r>
          </a:p>
          <a:p>
            <a:pPr marL="822960" lvl="1" indent="-256032">
              <a:spcBef>
                <a:spcPts val="400"/>
              </a:spcBef>
              <a:buClr>
                <a:srgbClr val="1F497D"/>
              </a:buClr>
              <a:buSzPct val="68000"/>
              <a:buFont typeface="Wingdings 3"/>
              <a:buChar char=""/>
              <a:defRPr/>
            </a:pPr>
            <a:r>
              <a:rPr lang="en-US" sz="2700" i="1" dirty="0">
                <a:solidFill>
                  <a:prstClr val="black"/>
                </a:solidFill>
              </a:rPr>
              <a:t>Personal, economic, or political rights.</a:t>
            </a:r>
          </a:p>
          <a:p>
            <a:pPr marL="822960" lvl="1" indent="-256032">
              <a:spcBef>
                <a:spcPts val="400"/>
              </a:spcBef>
              <a:buClr>
                <a:srgbClr val="1F497D"/>
              </a:buClr>
              <a:buSzPct val="68000"/>
              <a:buFont typeface="Wingdings 3"/>
              <a:buChar char=""/>
              <a:defRPr/>
            </a:pPr>
            <a:r>
              <a:rPr lang="en-US" sz="2700" i="1" dirty="0">
                <a:solidFill>
                  <a:prstClr val="black"/>
                </a:solidFill>
              </a:rPr>
              <a:t>Positive or negative rights.</a:t>
            </a:r>
          </a:p>
          <a:p>
            <a:pPr marL="365760" indent="-256032">
              <a:spcBef>
                <a:spcPts val="400"/>
              </a:spcBef>
              <a:buClr>
                <a:srgbClr val="1F497D"/>
              </a:buClr>
              <a:buSzPct val="68000"/>
              <a:buFont typeface="Wingdings 3"/>
              <a:buChar char=""/>
              <a:defRPr/>
            </a:pPr>
            <a:r>
              <a:rPr lang="en-US" sz="2700" i="1" dirty="0">
                <a:solidFill>
                  <a:prstClr val="black"/>
                </a:solidFill>
              </a:rPr>
              <a:t>Identify possible conflicts among these rights.</a:t>
            </a:r>
          </a:p>
          <a:p>
            <a:pPr marL="365760" indent="-256032">
              <a:spcBef>
                <a:spcPts val="400"/>
              </a:spcBef>
              <a:buClr>
                <a:srgbClr val="1F497D"/>
              </a:buClr>
              <a:buSzPct val="68000"/>
              <a:buFont typeface="Wingdings 3"/>
              <a:buChar char=""/>
              <a:defRPr/>
            </a:pPr>
            <a:r>
              <a:rPr lang="en-US" sz="2700" i="1" dirty="0">
                <a:solidFill>
                  <a:prstClr val="black"/>
                </a:solidFill>
              </a:rPr>
              <a:t> Describe various interpretations of the 2</a:t>
            </a:r>
            <a:r>
              <a:rPr lang="en-US" sz="2700" i="1" baseline="30000" dirty="0">
                <a:solidFill>
                  <a:prstClr val="black"/>
                </a:solidFill>
              </a:rPr>
              <a:t>nd</a:t>
            </a:r>
            <a:r>
              <a:rPr lang="en-US" sz="2700" i="1" dirty="0">
                <a:solidFill>
                  <a:prstClr val="black"/>
                </a:solidFill>
              </a:rPr>
              <a:t>, 3</a:t>
            </a:r>
            <a:r>
              <a:rPr lang="en-US" sz="2700" i="1" baseline="30000" dirty="0">
                <a:solidFill>
                  <a:prstClr val="black"/>
                </a:solidFill>
              </a:rPr>
              <a:t>rd</a:t>
            </a:r>
            <a:r>
              <a:rPr lang="en-US" sz="2700" i="1" dirty="0">
                <a:solidFill>
                  <a:prstClr val="black"/>
                </a:solidFill>
              </a:rPr>
              <a:t>, 9</a:t>
            </a:r>
            <a:r>
              <a:rPr lang="en-US" sz="2700" i="1" baseline="30000" dirty="0">
                <a:solidFill>
                  <a:prstClr val="black"/>
                </a:solidFill>
              </a:rPr>
              <a:t>th</a:t>
            </a:r>
            <a:r>
              <a:rPr lang="en-US" sz="2700" i="1" dirty="0">
                <a:solidFill>
                  <a:prstClr val="black"/>
                </a:solidFill>
              </a:rPr>
              <a:t>, and 10</a:t>
            </a:r>
            <a:r>
              <a:rPr lang="en-US" sz="2700" i="1" baseline="30000" dirty="0">
                <a:solidFill>
                  <a:prstClr val="black"/>
                </a:solidFill>
              </a:rPr>
              <a:t>th</a:t>
            </a:r>
            <a:r>
              <a:rPr lang="en-US" sz="2700" i="1" dirty="0">
                <a:solidFill>
                  <a:prstClr val="black"/>
                </a:solidFill>
              </a:rPr>
              <a:t> Amendment. </a:t>
            </a:r>
          </a:p>
          <a:p>
            <a:pPr marL="365760" indent="-256032">
              <a:spcBef>
                <a:spcPts val="400"/>
              </a:spcBef>
              <a:buClr>
                <a:srgbClr val="1F497D"/>
              </a:buClr>
              <a:buSzPct val="68000"/>
              <a:buFont typeface="Wingdings 3"/>
              <a:buChar char=""/>
              <a:defRPr/>
            </a:pPr>
            <a:r>
              <a:rPr lang="en-US" sz="2700" i="1" dirty="0">
                <a:solidFill>
                  <a:prstClr val="black"/>
                </a:solidFill>
              </a:rPr>
              <a:t>Evaluate, take, and defend positions about the kinds of rights protected by the Constitution and Bill of Rights</a:t>
            </a:r>
          </a:p>
        </p:txBody>
      </p:sp>
    </p:spTree>
    <p:extLst>
      <p:ext uri="{BB962C8B-B14F-4D97-AF65-F5344CB8AC3E}">
        <p14:creationId xmlns:p14="http://schemas.microsoft.com/office/powerpoint/2010/main" val="203768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8686800" cy="4919472"/>
          </a:xfrm>
        </p:spPr>
        <p:txBody>
          <a:bodyPr>
            <a:normAutofit fontScale="62500" lnSpcReduction="20000"/>
          </a:bodyPr>
          <a:lstStyle/>
          <a:p>
            <a:pPr>
              <a:buNone/>
            </a:pPr>
            <a:r>
              <a:rPr lang="en-US" b="1" dirty="0" smtClean="0"/>
              <a:t>	autonomy</a:t>
            </a:r>
            <a:r>
              <a:rPr lang="en-US" dirty="0" smtClean="0"/>
              <a:t> </a:t>
            </a:r>
            <a:br>
              <a:rPr lang="en-US" dirty="0" smtClean="0"/>
            </a:br>
            <a:r>
              <a:rPr lang="en-US" dirty="0" smtClean="0"/>
              <a:t/>
            </a:r>
            <a:br>
              <a:rPr lang="en-US" dirty="0" smtClean="0"/>
            </a:br>
            <a:r>
              <a:rPr lang="en-US" dirty="0" smtClean="0"/>
              <a:t>Independence, freedom, or the right to self-governance.   </a:t>
            </a:r>
            <a:br>
              <a:rPr lang="en-US" dirty="0" smtClean="0"/>
            </a:br>
            <a:r>
              <a:rPr lang="en-US" dirty="0" smtClean="0"/>
              <a:t/>
            </a:r>
            <a:br>
              <a:rPr lang="en-US" dirty="0" smtClean="0"/>
            </a:br>
            <a:r>
              <a:rPr lang="en-US" b="1" dirty="0" smtClean="0"/>
              <a:t>economic rights</a:t>
            </a:r>
            <a:r>
              <a:rPr lang="en-US" dirty="0" smtClean="0"/>
              <a:t> </a:t>
            </a:r>
            <a:br>
              <a:rPr lang="en-US" dirty="0" smtClean="0"/>
            </a:br>
            <a:r>
              <a:rPr lang="en-US" dirty="0" smtClean="0"/>
              <a:t/>
            </a:r>
            <a:br>
              <a:rPr lang="en-US" dirty="0" smtClean="0"/>
            </a:br>
            <a:r>
              <a:rPr lang="en-US" dirty="0" smtClean="0"/>
              <a:t>Those rights essential to citizens that allow them to earn a living, to acquire and transfer property, and to produce, buy, and sell goods and services in free markets.    </a:t>
            </a:r>
            <a:br>
              <a:rPr lang="en-US" dirty="0" smtClean="0"/>
            </a:br>
            <a:r>
              <a:rPr lang="en-US" dirty="0" smtClean="0"/>
              <a:t/>
            </a:r>
            <a:br>
              <a:rPr lang="en-US" dirty="0" smtClean="0"/>
            </a:br>
            <a:r>
              <a:rPr lang="en-US" b="1" dirty="0" smtClean="0"/>
              <a:t>negative rights</a:t>
            </a:r>
            <a:r>
              <a:rPr lang="en-US" dirty="0" smtClean="0"/>
              <a:t> </a:t>
            </a:r>
            <a:br>
              <a:rPr lang="en-US" dirty="0" smtClean="0"/>
            </a:br>
            <a:r>
              <a:rPr lang="en-US" dirty="0" smtClean="0"/>
              <a:t/>
            </a:r>
            <a:br>
              <a:rPr lang="en-US" dirty="0" smtClean="0"/>
            </a:br>
            <a:r>
              <a:rPr lang="en-US" dirty="0" smtClean="0"/>
              <a:t>Those rights that prohibit government from acting in certain ways; rights that are not to be interfered with.   </a:t>
            </a:r>
            <a:br>
              <a:rPr lang="en-US" dirty="0" smtClean="0"/>
            </a:br>
            <a:r>
              <a:rPr lang="en-US" dirty="0" smtClean="0"/>
              <a:t/>
            </a:r>
            <a:br>
              <a:rPr lang="en-US" dirty="0" smtClean="0"/>
            </a:br>
            <a:r>
              <a:rPr lang="en-US" b="1" dirty="0" smtClean="0"/>
              <a:t>personal rights</a:t>
            </a:r>
            <a:r>
              <a:rPr lang="en-US" dirty="0" smtClean="0"/>
              <a:t> </a:t>
            </a:r>
            <a:br>
              <a:rPr lang="en-US" dirty="0" smtClean="0"/>
            </a:br>
            <a:r>
              <a:rPr lang="en-US" dirty="0" smtClean="0"/>
              <a:t/>
            </a:r>
            <a:br>
              <a:rPr lang="en-US" dirty="0" smtClean="0"/>
            </a:br>
            <a:r>
              <a:rPr lang="en-US" dirty="0" smtClean="0"/>
              <a:t>Those rights of individuals in their private capacity, such as the rights to life and liberty, as distinguished from the political rights of citizens, such as the rights to vote and to hold public office.   </a:t>
            </a:r>
            <a:br>
              <a:rPr lang="en-US" dirty="0" smtClean="0"/>
            </a:br>
            <a:r>
              <a:rPr lang="en-US" dirty="0" smtClean="0"/>
              <a:t>    </a:t>
            </a:r>
            <a:endParaRPr lang="en-US" dirty="0">
              <a:solidFill>
                <a:schemeClr val="tx2">
                  <a:lumMod val="75000"/>
                </a:schemeClr>
              </a:solidFill>
            </a:endParaRPr>
          </a:p>
        </p:txBody>
      </p:sp>
      <p:sp>
        <p:nvSpPr>
          <p:cNvPr id="3" name="Title 2"/>
          <p:cNvSpPr>
            <a:spLocks noGrp="1"/>
          </p:cNvSpPr>
          <p:nvPr>
            <p:ph type="title"/>
          </p:nvPr>
        </p:nvSpPr>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1208333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95400"/>
            <a:ext cx="9144000" cy="5376672"/>
          </a:xfrm>
        </p:spPr>
        <p:txBody>
          <a:bodyPr>
            <a:normAutofit fontScale="77500" lnSpcReduction="20000"/>
          </a:bodyPr>
          <a:lstStyle/>
          <a:p>
            <a:pPr>
              <a:buNone/>
            </a:pPr>
            <a:r>
              <a:rPr lang="en-US" b="1" dirty="0" smtClean="0"/>
              <a:t>	 political rights</a:t>
            </a:r>
            <a:r>
              <a:rPr lang="en-US" dirty="0" smtClean="0"/>
              <a:t> </a:t>
            </a:r>
            <a:br>
              <a:rPr lang="en-US" dirty="0" smtClean="0"/>
            </a:br>
            <a:r>
              <a:rPr lang="en-US" dirty="0" smtClean="0"/>
              <a:t/>
            </a:r>
            <a:br>
              <a:rPr lang="en-US" dirty="0" smtClean="0"/>
            </a:br>
            <a:r>
              <a:rPr lang="en-US" dirty="0" smtClean="0"/>
              <a:t>All rights of a citizen in a free society that are clearly expressed and guaranteed by the Constitution and implied by natural laws.    </a:t>
            </a:r>
            <a:br>
              <a:rPr lang="en-US" dirty="0" smtClean="0"/>
            </a:br>
            <a:r>
              <a:rPr lang="en-US" dirty="0" smtClean="0"/>
              <a:t/>
            </a:r>
            <a:br>
              <a:rPr lang="en-US" dirty="0" smtClean="0"/>
            </a:br>
            <a:r>
              <a:rPr lang="en-US" b="1" dirty="0" smtClean="0"/>
              <a:t>positive rights</a:t>
            </a:r>
            <a:r>
              <a:rPr lang="en-US" dirty="0" smtClean="0"/>
              <a:t> </a:t>
            </a:r>
            <a:br>
              <a:rPr lang="en-US" dirty="0" smtClean="0"/>
            </a:br>
            <a:r>
              <a:rPr lang="en-US" dirty="0" smtClean="0"/>
              <a:t/>
            </a:r>
            <a:br>
              <a:rPr lang="en-US" dirty="0" smtClean="0"/>
            </a:br>
            <a:r>
              <a:rPr lang="en-US" dirty="0" smtClean="0"/>
              <a:t>Those rights that require overt government action, as opposed to negative rights that require government not to act in specified ways. Examples of positive rights are those to public education and, in some cases, to medical care, old age pensions, food, or housing.   </a:t>
            </a:r>
            <a:br>
              <a:rPr lang="en-US" dirty="0" smtClean="0"/>
            </a:br>
            <a:r>
              <a:rPr lang="en-US" dirty="0" smtClean="0"/>
              <a:t/>
            </a:r>
            <a:br>
              <a:rPr lang="en-US" dirty="0" smtClean="0"/>
            </a:br>
            <a:r>
              <a:rPr lang="en-US" b="1" dirty="0" smtClean="0"/>
              <a:t>rights</a:t>
            </a:r>
            <a:r>
              <a:rPr lang="en-US" dirty="0" smtClean="0"/>
              <a:t> </a:t>
            </a:r>
            <a:br>
              <a:rPr lang="en-US" dirty="0" smtClean="0"/>
            </a:br>
            <a:r>
              <a:rPr lang="en-US" dirty="0" smtClean="0"/>
              <a:t/>
            </a:r>
            <a:br>
              <a:rPr lang="en-US" dirty="0" smtClean="0"/>
            </a:br>
            <a:r>
              <a:rPr lang="en-US" dirty="0" smtClean="0"/>
              <a:t>Moral or legal claims justified in ways that are generally accepted within a society or the international community.   </a:t>
            </a:r>
            <a:br>
              <a:rPr lang="en-US" dirty="0" smtClean="0"/>
            </a:br>
            <a:r>
              <a:rPr lang="en-US" dirty="0" smtClean="0"/>
              <a:t/>
            </a:r>
            <a:br>
              <a:rPr lang="en-US" dirty="0" smtClean="0"/>
            </a:br>
            <a:endParaRPr lang="en-US" dirty="0">
              <a:solidFill>
                <a:schemeClr val="tx2">
                  <a:lumMod val="75000"/>
                </a:schemeClr>
              </a:solidFill>
            </a:endParaRPr>
          </a:p>
        </p:txBody>
      </p:sp>
      <p:sp>
        <p:nvSpPr>
          <p:cNvPr id="3" name="Title 2"/>
          <p:cNvSpPr>
            <a:spLocks noGrp="1"/>
          </p:cNvSpPr>
          <p:nvPr>
            <p:ph type="title"/>
          </p:nvPr>
        </p:nvSpPr>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1853348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143001"/>
            <a:ext cx="8229600" cy="4525963"/>
          </a:xfrm>
        </p:spPr>
        <p:txBody>
          <a:bodyPr/>
          <a:lstStyle/>
          <a:p>
            <a:r>
              <a:rPr lang="en-US" dirty="0" smtClean="0"/>
              <a:t>A “Grand Theme of Human History”</a:t>
            </a:r>
          </a:p>
          <a:p>
            <a:pPr lvl="1"/>
            <a:r>
              <a:rPr lang="en-US" dirty="0" smtClean="0"/>
              <a:t>Struggle between rights of people and the power of </a:t>
            </a:r>
            <a:r>
              <a:rPr lang="en-US" dirty="0" err="1" smtClean="0"/>
              <a:t>gov’t</a:t>
            </a:r>
            <a:r>
              <a:rPr lang="en-US" dirty="0" smtClean="0"/>
              <a:t> to interfere with or violate those rights</a:t>
            </a:r>
          </a:p>
          <a:p>
            <a:r>
              <a:rPr lang="en-US" dirty="0" smtClean="0"/>
              <a:t>Magna </a:t>
            </a:r>
            <a:r>
              <a:rPr lang="en-US" dirty="0" err="1" smtClean="0"/>
              <a:t>Carta</a:t>
            </a:r>
            <a:r>
              <a:rPr lang="en-US" dirty="0" smtClean="0"/>
              <a:t> &amp; English Bill of Rights</a:t>
            </a:r>
          </a:p>
          <a:p>
            <a:pPr lvl="1"/>
            <a:r>
              <a:rPr lang="en-US" dirty="0" smtClean="0"/>
              <a:t>Listed rights such as free speech in Parliament and right to petition the government</a:t>
            </a:r>
          </a:p>
          <a:p>
            <a:r>
              <a:rPr lang="en-US" dirty="0" smtClean="0"/>
              <a:t>American Bills of Rights</a:t>
            </a:r>
          </a:p>
          <a:p>
            <a:pPr lvl="1"/>
            <a:r>
              <a:rPr lang="en-US" dirty="0" smtClean="0"/>
              <a:t>Instead of ordinary legislation, states included bills of rights directly into their</a:t>
            </a:r>
          </a:p>
          <a:p>
            <a:pPr lvl="1">
              <a:buNone/>
            </a:pPr>
            <a:r>
              <a:rPr lang="en-US" dirty="0" smtClean="0"/>
              <a:t>   constitutions.</a:t>
            </a:r>
          </a:p>
          <a:p>
            <a:pPr lvl="1"/>
            <a:r>
              <a:rPr lang="en-US" dirty="0" smtClean="0"/>
              <a:t>Ex) Virginia Declaration of Rights</a:t>
            </a:r>
            <a:endParaRPr lang="en-US" dirty="0"/>
          </a:p>
        </p:txBody>
      </p:sp>
      <p:sp>
        <p:nvSpPr>
          <p:cNvPr id="3" name="Title 2"/>
          <p:cNvSpPr>
            <a:spLocks noGrp="1"/>
          </p:cNvSpPr>
          <p:nvPr>
            <p:ph type="title"/>
          </p:nvPr>
        </p:nvSpPr>
        <p:spPr/>
        <p:txBody>
          <a:bodyPr>
            <a:normAutofit/>
          </a:bodyPr>
          <a:lstStyle/>
          <a:p>
            <a:r>
              <a:rPr lang="en-US" dirty="0" smtClean="0"/>
              <a:t>Bills of Rights &amp; Their Evolution</a:t>
            </a:r>
            <a:endParaRPr lang="en-US" dirty="0"/>
          </a:p>
        </p:txBody>
      </p:sp>
      <p:pic>
        <p:nvPicPr>
          <p:cNvPr id="8194" name="Picture 2" descr="http://www.virginiamemory.com/docs/AdoptionVADeclarationRights.jpg"/>
          <p:cNvPicPr>
            <a:picLocks noChangeAspect="1" noChangeArrowheads="1"/>
          </p:cNvPicPr>
          <p:nvPr/>
        </p:nvPicPr>
        <p:blipFill>
          <a:blip r:embed="rId2" cstate="print"/>
          <a:srcRect/>
          <a:stretch>
            <a:fillRect/>
          </a:stretch>
        </p:blipFill>
        <p:spPr bwMode="auto">
          <a:xfrm>
            <a:off x="6781800" y="4594288"/>
            <a:ext cx="3886200" cy="2263712"/>
          </a:xfrm>
          <a:prstGeom prst="rect">
            <a:avLst/>
          </a:prstGeom>
          <a:ln>
            <a:noFill/>
          </a:ln>
          <a:effectLst>
            <a:softEdge rad="112500"/>
          </a:effectLst>
        </p:spPr>
      </p:pic>
    </p:spTree>
    <p:extLst>
      <p:ext uri="{BB962C8B-B14F-4D97-AF65-F5344CB8AC3E}">
        <p14:creationId xmlns:p14="http://schemas.microsoft.com/office/powerpoint/2010/main" val="212138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9"/>
            <a:ext cx="8686800" cy="4525963"/>
          </a:xfrm>
        </p:spPr>
        <p:txBody>
          <a:bodyPr/>
          <a:lstStyle/>
          <a:p>
            <a:r>
              <a:rPr lang="en-US" dirty="0" smtClean="0"/>
              <a:t>Individuals</a:t>
            </a:r>
          </a:p>
          <a:p>
            <a:pPr lvl="1"/>
            <a:r>
              <a:rPr lang="en-US" dirty="0" smtClean="0"/>
              <a:t>Reflects natural rights philosophy that humans are autonomous and self-governing. </a:t>
            </a:r>
          </a:p>
          <a:p>
            <a:pPr lvl="1"/>
            <a:r>
              <a:rPr lang="en-US" dirty="0" smtClean="0"/>
              <a:t>Ex)  freedom of thought, privacy, and movement</a:t>
            </a:r>
          </a:p>
          <a:p>
            <a:r>
              <a:rPr lang="en-US" dirty="0" smtClean="0"/>
              <a:t>Classes or Categories of Individuals</a:t>
            </a:r>
          </a:p>
          <a:p>
            <a:pPr lvl="1"/>
            <a:r>
              <a:rPr lang="en-US" dirty="0" smtClean="0"/>
              <a:t>Most legal systems recognize groups such as children, veterans, disables, professional </a:t>
            </a:r>
          </a:p>
          <a:p>
            <a:pPr lvl="1">
              <a:buNone/>
            </a:pPr>
            <a:r>
              <a:rPr lang="en-US" dirty="0" smtClean="0"/>
              <a:t>   (ex. doctors)</a:t>
            </a:r>
          </a:p>
          <a:p>
            <a:r>
              <a:rPr lang="en-US" dirty="0" smtClean="0"/>
              <a:t>Institutions</a:t>
            </a:r>
          </a:p>
          <a:p>
            <a:pPr lvl="1"/>
            <a:r>
              <a:rPr lang="en-US" dirty="0" smtClean="0"/>
              <a:t>Ex) schools, governmental institutions, </a:t>
            </a:r>
          </a:p>
          <a:p>
            <a:pPr lvl="1">
              <a:buNone/>
            </a:pPr>
            <a:r>
              <a:rPr lang="en-US" dirty="0" smtClean="0"/>
              <a:t>   unions, universities, corporations</a:t>
            </a:r>
          </a:p>
          <a:p>
            <a:pPr lvl="1"/>
            <a:endParaRPr lang="en-US" dirty="0" smtClean="0"/>
          </a:p>
          <a:p>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t>Who May Hold Rights?</a:t>
            </a:r>
            <a:endParaRPr lang="en-US" dirty="0"/>
          </a:p>
        </p:txBody>
      </p:sp>
      <p:pic>
        <p:nvPicPr>
          <p:cNvPr id="7170" name="Picture 2" descr="http://depts.washington.edu/labpics2/repository/d/3702-2/National+Maritime+Union+strike_+unclear+date+place_+by+Mel+K.jpg"/>
          <p:cNvPicPr>
            <a:picLocks noChangeAspect="1" noChangeArrowheads="1"/>
          </p:cNvPicPr>
          <p:nvPr/>
        </p:nvPicPr>
        <p:blipFill>
          <a:blip r:embed="rId2" cstate="print"/>
          <a:srcRect/>
          <a:stretch>
            <a:fillRect/>
          </a:stretch>
        </p:blipFill>
        <p:spPr bwMode="auto">
          <a:xfrm>
            <a:off x="7696200" y="3962400"/>
            <a:ext cx="2971800" cy="2946022"/>
          </a:xfrm>
          <a:prstGeom prst="rect">
            <a:avLst/>
          </a:prstGeom>
          <a:ln>
            <a:noFill/>
          </a:ln>
          <a:effectLst>
            <a:softEdge rad="112500"/>
          </a:effectLst>
        </p:spPr>
      </p:pic>
    </p:spTree>
    <p:extLst>
      <p:ext uri="{BB962C8B-B14F-4D97-AF65-F5344CB8AC3E}">
        <p14:creationId xmlns:p14="http://schemas.microsoft.com/office/powerpoint/2010/main" val="1673718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295400"/>
            <a:ext cx="8686800" cy="4995672"/>
          </a:xfrm>
        </p:spPr>
        <p:txBody>
          <a:bodyPr>
            <a:normAutofit/>
          </a:bodyPr>
          <a:lstStyle/>
          <a:p>
            <a:r>
              <a:rPr lang="en-US" dirty="0" smtClean="0"/>
              <a:t>Personal Rights</a:t>
            </a:r>
          </a:p>
          <a:p>
            <a:pPr lvl="1"/>
            <a:r>
              <a:rPr lang="en-US" dirty="0" smtClean="0"/>
              <a:t>Provide for individual autonomy.  Rights to life, liberty, and property “God-given” or based on nature.</a:t>
            </a:r>
          </a:p>
          <a:p>
            <a:pPr lvl="1"/>
            <a:r>
              <a:rPr lang="en-US" dirty="0" smtClean="0"/>
              <a:t>Purpose of government is to protect those rights. </a:t>
            </a:r>
          </a:p>
          <a:p>
            <a:r>
              <a:rPr lang="en-US" dirty="0" smtClean="0"/>
              <a:t>Economic Rights </a:t>
            </a:r>
          </a:p>
          <a:p>
            <a:pPr lvl="1"/>
            <a:r>
              <a:rPr lang="en-US" dirty="0" smtClean="0"/>
              <a:t>Rights include choosing a profession, acquiring and disposing of property, enter contracts, create copyrights or patents, and joining unions.</a:t>
            </a:r>
          </a:p>
          <a:p>
            <a:r>
              <a:rPr lang="en-US" dirty="0" smtClean="0"/>
              <a:t>Political Rights</a:t>
            </a:r>
          </a:p>
          <a:p>
            <a:pPr lvl="1"/>
            <a:r>
              <a:rPr lang="en-US" dirty="0" smtClean="0"/>
              <a:t>Rights that address political</a:t>
            </a:r>
          </a:p>
          <a:p>
            <a:pPr lvl="1">
              <a:buNone/>
            </a:pPr>
            <a:r>
              <a:rPr lang="en-US" dirty="0" smtClean="0"/>
              <a:t>   participation such as the right to </a:t>
            </a:r>
          </a:p>
          <a:p>
            <a:pPr lvl="1">
              <a:buNone/>
            </a:pPr>
            <a:r>
              <a:rPr lang="en-US" dirty="0" smtClean="0"/>
              <a:t>  vote and engage in political activity.</a:t>
            </a:r>
            <a:endParaRPr lang="en-US" dirty="0"/>
          </a:p>
        </p:txBody>
      </p:sp>
      <p:sp>
        <p:nvSpPr>
          <p:cNvPr id="3" name="Title 2"/>
          <p:cNvSpPr>
            <a:spLocks noGrp="1"/>
          </p:cNvSpPr>
          <p:nvPr>
            <p:ph type="title"/>
          </p:nvPr>
        </p:nvSpPr>
        <p:spPr/>
        <p:txBody>
          <a:bodyPr/>
          <a:lstStyle/>
          <a:p>
            <a:r>
              <a:rPr lang="en-US" dirty="0" smtClean="0"/>
              <a:t>Common Categories of Rights</a:t>
            </a:r>
            <a:endParaRPr lang="en-US" dirty="0"/>
          </a:p>
        </p:txBody>
      </p:sp>
      <p:pic>
        <p:nvPicPr>
          <p:cNvPr id="6146" name="Picture 2" descr="http://solar.calfinder.com/assets/images/blog/democratic-convention.jpg"/>
          <p:cNvPicPr>
            <a:picLocks noChangeAspect="1" noChangeArrowheads="1"/>
          </p:cNvPicPr>
          <p:nvPr/>
        </p:nvPicPr>
        <p:blipFill>
          <a:blip r:embed="rId2" cstate="print"/>
          <a:srcRect/>
          <a:stretch>
            <a:fillRect/>
          </a:stretch>
        </p:blipFill>
        <p:spPr bwMode="auto">
          <a:xfrm>
            <a:off x="7315200" y="4343400"/>
            <a:ext cx="3352800" cy="2514600"/>
          </a:xfrm>
          <a:prstGeom prst="rect">
            <a:avLst/>
          </a:prstGeom>
          <a:ln>
            <a:noFill/>
          </a:ln>
          <a:effectLst>
            <a:softEdge rad="112500"/>
          </a:effectLst>
        </p:spPr>
      </p:pic>
    </p:spTree>
    <p:extLst>
      <p:ext uri="{BB962C8B-B14F-4D97-AF65-F5344CB8AC3E}">
        <p14:creationId xmlns:p14="http://schemas.microsoft.com/office/powerpoint/2010/main" val="29399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19201"/>
            <a:ext cx="9144000" cy="4525963"/>
          </a:xfrm>
        </p:spPr>
        <p:txBody>
          <a:bodyPr>
            <a:normAutofit lnSpcReduction="10000"/>
          </a:bodyPr>
          <a:lstStyle/>
          <a:p>
            <a:r>
              <a:rPr lang="en-US" dirty="0" smtClean="0"/>
              <a:t>Positive Rights</a:t>
            </a:r>
          </a:p>
          <a:p>
            <a:pPr lvl="1"/>
            <a:r>
              <a:rPr lang="en-US" dirty="0" smtClean="0"/>
              <a:t>Requires specific government action</a:t>
            </a:r>
          </a:p>
          <a:p>
            <a:pPr lvl="1"/>
            <a:r>
              <a:rPr lang="en-US" dirty="0" smtClean="0"/>
              <a:t>Ex) protection from criminal acts, access to public education</a:t>
            </a:r>
          </a:p>
          <a:p>
            <a:pPr lvl="1"/>
            <a:r>
              <a:rPr lang="en-US" dirty="0" smtClean="0"/>
              <a:t>In Bill of Rights </a:t>
            </a:r>
          </a:p>
          <a:p>
            <a:pPr lvl="2"/>
            <a:r>
              <a:rPr lang="en-US" dirty="0" smtClean="0"/>
              <a:t>6</a:t>
            </a:r>
            <a:r>
              <a:rPr lang="en-US" baseline="30000" dirty="0" smtClean="0"/>
              <a:t>th</a:t>
            </a:r>
            <a:r>
              <a:rPr lang="en-US" dirty="0" smtClean="0"/>
              <a:t> Amendment right of speedy and public trial</a:t>
            </a:r>
          </a:p>
          <a:p>
            <a:pPr lvl="2"/>
            <a:r>
              <a:rPr lang="en-US" dirty="0" smtClean="0"/>
              <a:t>7</a:t>
            </a:r>
            <a:r>
              <a:rPr lang="en-US" baseline="30000" dirty="0" smtClean="0"/>
              <a:t>th</a:t>
            </a:r>
            <a:r>
              <a:rPr lang="en-US" dirty="0" smtClean="0"/>
              <a:t> Amendment right to trial by jury</a:t>
            </a:r>
          </a:p>
          <a:p>
            <a:r>
              <a:rPr lang="en-US" dirty="0" smtClean="0"/>
              <a:t>Negative Rights</a:t>
            </a:r>
          </a:p>
          <a:p>
            <a:pPr lvl="1"/>
            <a:r>
              <a:rPr lang="en-US" dirty="0" smtClean="0"/>
              <a:t>Restricts government action</a:t>
            </a:r>
          </a:p>
          <a:p>
            <a:pPr lvl="1"/>
            <a:r>
              <a:rPr lang="en-US" dirty="0" smtClean="0"/>
              <a:t>Ex) 1</a:t>
            </a:r>
            <a:r>
              <a:rPr lang="en-US" baseline="30000" dirty="0" smtClean="0"/>
              <a:t>st</a:t>
            </a:r>
            <a:r>
              <a:rPr lang="en-US" dirty="0" smtClean="0"/>
              <a:t> Amendment restriction that </a:t>
            </a:r>
          </a:p>
          <a:p>
            <a:pPr lvl="1">
              <a:buNone/>
            </a:pPr>
            <a:r>
              <a:rPr lang="en-US" dirty="0" smtClean="0"/>
              <a:t>  “Congress shall make no law” that violates </a:t>
            </a:r>
          </a:p>
          <a:p>
            <a:pPr lvl="1">
              <a:buNone/>
            </a:pPr>
            <a:r>
              <a:rPr lang="en-US" dirty="0" smtClean="0"/>
              <a:t>    fundamental rights to freedom of speech, </a:t>
            </a:r>
          </a:p>
          <a:p>
            <a:pPr lvl="1">
              <a:buNone/>
            </a:pPr>
            <a:r>
              <a:rPr lang="en-US" dirty="0" smtClean="0"/>
              <a:t>    religion, press, assembly, and petition</a:t>
            </a:r>
            <a:endParaRPr lang="en-US" dirty="0"/>
          </a:p>
        </p:txBody>
      </p:sp>
      <p:sp>
        <p:nvSpPr>
          <p:cNvPr id="3" name="Title 2"/>
          <p:cNvSpPr>
            <a:spLocks noGrp="1"/>
          </p:cNvSpPr>
          <p:nvPr>
            <p:ph type="title"/>
          </p:nvPr>
        </p:nvSpPr>
        <p:spPr/>
        <p:txBody>
          <a:bodyPr>
            <a:normAutofit/>
          </a:bodyPr>
          <a:lstStyle/>
          <a:p>
            <a:r>
              <a:rPr lang="en-US" dirty="0" smtClean="0"/>
              <a:t>Government Action &amp; Restraint</a:t>
            </a:r>
            <a:endParaRPr lang="en-US" dirty="0"/>
          </a:p>
        </p:txBody>
      </p:sp>
      <p:pic>
        <p:nvPicPr>
          <p:cNvPr id="5124" name="Picture 4" descr="http://citizenchris.typepad.com/photos/uncategorized/2008/10/03/sarah_palin_wink.jpg"/>
          <p:cNvPicPr>
            <a:picLocks noChangeAspect="1" noChangeArrowheads="1"/>
          </p:cNvPicPr>
          <p:nvPr/>
        </p:nvPicPr>
        <p:blipFill>
          <a:blip r:embed="rId2" cstate="print"/>
          <a:srcRect/>
          <a:stretch>
            <a:fillRect/>
          </a:stretch>
        </p:blipFill>
        <p:spPr bwMode="auto">
          <a:xfrm>
            <a:off x="7772400" y="3352801"/>
            <a:ext cx="2895600" cy="3276601"/>
          </a:xfrm>
          <a:prstGeom prst="rect">
            <a:avLst/>
          </a:prstGeom>
          <a:ln>
            <a:noFill/>
          </a:ln>
          <a:effectLst>
            <a:softEdge rad="112500"/>
          </a:effectLst>
        </p:spPr>
      </p:pic>
    </p:spTree>
    <p:extLst>
      <p:ext uri="{BB962C8B-B14F-4D97-AF65-F5344CB8AC3E}">
        <p14:creationId xmlns:p14="http://schemas.microsoft.com/office/powerpoint/2010/main" val="2038166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1F497D"/>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Words>
  <Application>Microsoft Macintosh PowerPoint</Application>
  <PresentationFormat>Widescreen</PresentationFormat>
  <Paragraphs>92</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Georgia</vt:lpstr>
      <vt:lpstr>Verdana</vt:lpstr>
      <vt:lpstr>Wingdings 2</vt:lpstr>
      <vt:lpstr>Wingdings 3</vt:lpstr>
      <vt:lpstr>Concourse</vt:lpstr>
      <vt:lpstr>PowerPoint Presentation</vt:lpstr>
      <vt:lpstr>Purpose</vt:lpstr>
      <vt:lpstr>Objectives</vt:lpstr>
      <vt:lpstr>Terms to Know</vt:lpstr>
      <vt:lpstr>Terms to Know</vt:lpstr>
      <vt:lpstr>Bills of Rights &amp; Their Evolution</vt:lpstr>
      <vt:lpstr>Who May Hold Rights?</vt:lpstr>
      <vt:lpstr>Common Categories of Rights</vt:lpstr>
      <vt:lpstr>Government Action &amp; Restraint</vt:lpstr>
      <vt:lpstr>The U.S. Bill of Rights</vt:lpstr>
      <vt:lpstr>The 9th &amp; 10th Amendment</vt:lpstr>
      <vt:lpstr>Rights Protected in the Constitution’s Body</vt:lpstr>
      <vt:lpstr>Changing Attitudes About the  Bill of Rights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2017-08-17T20:25:24Z</dcterms:created>
  <dcterms:modified xsi:type="dcterms:W3CDTF">2017-08-17T20:25:42Z</dcterms:modified>
</cp:coreProperties>
</file>