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4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A10BB-4BFE-C34D-AF2F-56385FE03131}" type="datetimeFigureOut">
              <a:rPr lang="en-US" smtClean="0"/>
              <a:t>8/17/17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29EBE-FDA4-CE43-80EB-29A4BF088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4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2C51-05F9-4138-9A0E-805C79E7590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9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D75461-A89E-497C-B1A5-E166D85CB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409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57200"/>
            <a:ext cx="4267200" cy="3447098"/>
          </a:xfrm>
          <a:prstGeom prst="rect">
            <a:avLst/>
          </a:prstGeom>
          <a:solidFill>
            <a:schemeClr val="accent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Lesson 26:</a:t>
            </a:r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i="1" dirty="0">
                <a:solidFill>
                  <a:prstClr val="black"/>
                </a:solidFill>
              </a:rPr>
              <a:t>How Does American Federalism Work?</a:t>
            </a:r>
          </a:p>
          <a:p>
            <a:endParaRPr lang="en-US" i="1" dirty="0">
              <a:solidFill>
                <a:prstClr val="black"/>
              </a:solidFill>
            </a:endParaRPr>
          </a:p>
        </p:txBody>
      </p:sp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28600"/>
            <a:ext cx="4229100" cy="60534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943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842248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Regulation of Commerce</a:t>
            </a:r>
          </a:p>
          <a:p>
            <a:pPr lvl="1"/>
            <a:r>
              <a:rPr lang="en-US" dirty="0" smtClean="0"/>
              <a:t>States retain power to regulate commerce within its borders. </a:t>
            </a:r>
          </a:p>
          <a:p>
            <a:pPr lvl="1"/>
            <a:r>
              <a:rPr lang="en-US" dirty="0" smtClean="0"/>
              <a:t>However, courts have asserted Congress’s power to regulate local activities if they “have a substantial effect on interstate commerce.” </a:t>
            </a:r>
          </a:p>
          <a:p>
            <a:pPr lvl="2"/>
            <a:r>
              <a:rPr lang="en-US" dirty="0" smtClean="0"/>
              <a:t>Ex) Medical marijuana use laws.  </a:t>
            </a:r>
            <a:r>
              <a:rPr lang="en-US" i="1" dirty="0" smtClean="0"/>
              <a:t>Gonzalez v. </a:t>
            </a:r>
            <a:r>
              <a:rPr lang="en-US" i="1" dirty="0" err="1" smtClean="0"/>
              <a:t>Raich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Grant-in-aid Programs</a:t>
            </a:r>
          </a:p>
          <a:p>
            <a:pPr lvl="1"/>
            <a:r>
              <a:rPr lang="en-US" dirty="0" smtClean="0"/>
              <a:t>In return for money from national </a:t>
            </a:r>
            <a:r>
              <a:rPr lang="en-US" dirty="0" err="1" smtClean="0"/>
              <a:t>gov’t</a:t>
            </a:r>
            <a:r>
              <a:rPr lang="en-US" dirty="0" smtClean="0"/>
              <a:t>, states must comply with congressional policies</a:t>
            </a:r>
          </a:p>
          <a:p>
            <a:pPr lvl="2"/>
            <a:r>
              <a:rPr lang="en-US" dirty="0" smtClean="0"/>
              <a:t>Ex) Federal highway funds require compliance </a:t>
            </a:r>
          </a:p>
          <a:p>
            <a:pPr lvl="2">
              <a:buNone/>
            </a:pPr>
            <a:r>
              <a:rPr lang="en-US" dirty="0" smtClean="0"/>
              <a:t>   with “national” speed limit. </a:t>
            </a:r>
          </a:p>
          <a:p>
            <a:pPr lvl="2"/>
            <a:r>
              <a:rPr lang="en-US" dirty="0" smtClean="0"/>
              <a:t>Ex) Race to the Top education funds</a:t>
            </a:r>
            <a:endParaRPr lang="en-US" dirty="0"/>
          </a:p>
        </p:txBody>
      </p:sp>
      <p:pic>
        <p:nvPicPr>
          <p:cNvPr id="4098" name="Picture 2" descr="http://www.lanl.gov/news/albums/safety/Speed_Limit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4800600"/>
            <a:ext cx="1981200" cy="15506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0098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“Laboratories of Democracy”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Initiative, Referendum, Recall</a:t>
            </a:r>
          </a:p>
          <a:p>
            <a:pPr lvl="1"/>
            <a:r>
              <a:rPr lang="en-US" dirty="0" smtClean="0"/>
              <a:t>Methods allow citizens to participate in direct democracy in their states.</a:t>
            </a:r>
          </a:p>
          <a:p>
            <a:r>
              <a:rPr lang="en-US" dirty="0" smtClean="0"/>
              <a:t>Environmental Protection</a:t>
            </a:r>
          </a:p>
          <a:p>
            <a:pPr lvl="1"/>
            <a:r>
              <a:rPr lang="en-US" dirty="0" smtClean="0"/>
              <a:t>Several states set emission standards set by Kyoto Accords, despite national governments choice not to. </a:t>
            </a:r>
          </a:p>
          <a:p>
            <a:r>
              <a:rPr lang="en-US" dirty="0" smtClean="0"/>
              <a:t>Health Care</a:t>
            </a:r>
          </a:p>
          <a:p>
            <a:pPr lvl="1"/>
            <a:r>
              <a:rPr lang="en-US" dirty="0" smtClean="0"/>
              <a:t>Several state-wide reforms have been </a:t>
            </a:r>
          </a:p>
          <a:p>
            <a:pPr lvl="1">
              <a:buNone/>
            </a:pPr>
            <a:r>
              <a:rPr lang="en-US" dirty="0" smtClean="0"/>
              <a:t>   tried in the states and served as a model </a:t>
            </a:r>
          </a:p>
          <a:p>
            <a:pPr lvl="1">
              <a:buNone/>
            </a:pPr>
            <a:r>
              <a:rPr lang="en-US" dirty="0" smtClean="0"/>
              <a:t>   for national legislation. 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://progressivestates.org/sync/images/dispatch/massHeal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114801"/>
            <a:ext cx="3048000" cy="2280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48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Purpose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676400" y="13716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powers of and the boundaries between the national and state governments never have been clear.</a:t>
            </a:r>
          </a:p>
          <a:p>
            <a:r>
              <a:rPr lang="en-US" dirty="0" smtClean="0"/>
              <a:t>This lesson examines constitutional provisions affecting the states in their relationship to the national government. </a:t>
            </a:r>
          </a:p>
          <a:p>
            <a:r>
              <a:rPr lang="en-US" dirty="0" smtClean="0"/>
              <a:t>It also explains how state governments are organized, including their creation of units of local government.  </a:t>
            </a:r>
          </a:p>
          <a:p>
            <a:r>
              <a:rPr lang="en-US" dirty="0" smtClean="0"/>
              <a:t>Finally, it describes the role of states as “laboratories of democracy.”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Objectives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52600" y="1143000"/>
            <a:ext cx="8763000" cy="5181600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r>
              <a:rPr lang="en-US" i="1" dirty="0" smtClean="0"/>
              <a:t>Explain how American federalism involves divided sovereignty and an ongoing effort to balance power.</a:t>
            </a:r>
          </a:p>
          <a:p>
            <a:r>
              <a:rPr lang="en-US" i="1" dirty="0" smtClean="0"/>
              <a:t>Explain the function of three basic kinds of local government – counties, municipalities, and special districts. </a:t>
            </a:r>
          </a:p>
          <a:p>
            <a:r>
              <a:rPr lang="en-US" i="1" dirty="0" smtClean="0"/>
              <a:t>Give examples of governmental innovations at the state and local levels.  </a:t>
            </a:r>
          </a:p>
          <a:p>
            <a:r>
              <a:rPr lang="en-US" i="1" dirty="0" smtClean="0"/>
              <a:t>Evaluate, take, and defend positions on continuing issues related to America’s unique system of federalism.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08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Terms to Know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0" y="1371600"/>
            <a:ext cx="9144000" cy="53309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	initiative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proposed law placed on the ballots of some states for voter decision. Initiatives that pass immediately become law.  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local government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Government</a:t>
            </a:r>
            <a:r>
              <a:rPr lang="en-US" dirty="0" smtClean="0"/>
              <a:t> of a specific local area, such as state subdivisions authorized by states or governments of cities, counties, and towns. Also includes special government units, such as water districts.  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police powers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inherent authority of a government to impose restrictions on private rights for the sake of public welfare, order, and security within the boundaries of constitutional law.   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recall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process of using special or general elections for removing elected officials from office.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referendum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Placing a measure approved by a legislature on a ballot for popular approval.  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reserved powers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Those powers referred to in the 9</a:t>
            </a:r>
            <a:r>
              <a:rPr lang="en-US" baseline="30000" dirty="0" smtClean="0"/>
              <a:t>th</a:t>
            </a:r>
            <a:r>
              <a:rPr lang="en-US" dirty="0" smtClean="0"/>
              <a:t> and 10</a:t>
            </a:r>
            <a:r>
              <a:rPr lang="en-US" baseline="30000" dirty="0" smtClean="0"/>
              <a:t>th</a:t>
            </a:r>
            <a:r>
              <a:rPr lang="en-US" dirty="0" smtClean="0"/>
              <a:t> Amendments that are reserved to the states or to the people.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Status of State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States’ Role in National Government</a:t>
            </a:r>
          </a:p>
          <a:p>
            <a:pPr lvl="1"/>
            <a:r>
              <a:rPr lang="en-US" dirty="0" smtClean="0"/>
              <a:t>9 of 13 states were needed to ratify Constitution (Art. VII)</a:t>
            </a:r>
          </a:p>
          <a:p>
            <a:pPr lvl="1"/>
            <a:r>
              <a:rPr lang="en-US" dirty="0" smtClean="0"/>
              <a:t>Determine Voting Qualifications for House Members (Art. I)</a:t>
            </a:r>
          </a:p>
          <a:p>
            <a:pPr lvl="1"/>
            <a:r>
              <a:rPr lang="en-US" dirty="0" smtClean="0"/>
              <a:t>Equal Representation in Senate</a:t>
            </a:r>
          </a:p>
          <a:p>
            <a:pPr lvl="1"/>
            <a:r>
              <a:rPr lang="en-US" dirty="0" smtClean="0"/>
              <a:t>Vital Role in Electoral College System</a:t>
            </a:r>
          </a:p>
          <a:p>
            <a:r>
              <a:rPr lang="en-US" dirty="0" smtClean="0"/>
              <a:t>Governing Power Left to the States</a:t>
            </a:r>
          </a:p>
          <a:p>
            <a:pPr lvl="1"/>
            <a:r>
              <a:rPr lang="en-US" dirty="0" smtClean="0"/>
              <a:t>Art. I Sect 8 – 9 powers states </a:t>
            </a:r>
            <a:r>
              <a:rPr lang="en-US" i="1" dirty="0" smtClean="0"/>
              <a:t>do not </a:t>
            </a:r>
            <a:r>
              <a:rPr lang="en-US" dirty="0" smtClean="0"/>
              <a:t>have (no titles of nobility)</a:t>
            </a:r>
          </a:p>
          <a:p>
            <a:pPr lvl="1"/>
            <a:r>
              <a:rPr lang="en-US" dirty="0" smtClean="0"/>
              <a:t>Prior list, enumerated powers for Congress, and 10</a:t>
            </a:r>
            <a:r>
              <a:rPr lang="en-US" baseline="30000" dirty="0" smtClean="0"/>
              <a:t>th</a:t>
            </a:r>
            <a:r>
              <a:rPr lang="en-US" dirty="0" smtClean="0"/>
              <a:t> Amendment established that powers not granted to national government are reserved to state governments.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Status of State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5489448" cy="4572000"/>
          </a:xfrm>
        </p:spPr>
        <p:txBody>
          <a:bodyPr/>
          <a:lstStyle/>
          <a:p>
            <a:r>
              <a:rPr lang="en-US" dirty="0" smtClean="0"/>
              <a:t>Reserved (Police) Powers</a:t>
            </a:r>
          </a:p>
          <a:p>
            <a:pPr lvl="1"/>
            <a:r>
              <a:rPr lang="en-US" dirty="0" smtClean="0"/>
              <a:t>State </a:t>
            </a:r>
            <a:r>
              <a:rPr lang="en-US" dirty="0" err="1" smtClean="0"/>
              <a:t>gov’ts</a:t>
            </a:r>
            <a:r>
              <a:rPr lang="en-US" dirty="0" smtClean="0"/>
              <a:t> power to enact legislation that protects the health, safety, welfare, and morals  of those within this district</a:t>
            </a:r>
          </a:p>
          <a:p>
            <a:pPr lvl="2"/>
            <a:r>
              <a:rPr lang="en-US" dirty="0" smtClean="0"/>
              <a:t>Ex) Schools, making / executing criminal and civil laws, zoning</a:t>
            </a:r>
          </a:p>
          <a:p>
            <a:r>
              <a:rPr lang="en-US" dirty="0" smtClean="0"/>
              <a:t>Historic Tension</a:t>
            </a:r>
          </a:p>
          <a:p>
            <a:pPr lvl="1"/>
            <a:r>
              <a:rPr lang="en-US" dirty="0" smtClean="0"/>
              <a:t>Disputes often arise over Supremacy Clause and ambiguities regarding which level of </a:t>
            </a:r>
            <a:r>
              <a:rPr lang="en-US" dirty="0" err="1" smtClean="0"/>
              <a:t>gov’t</a:t>
            </a:r>
            <a:r>
              <a:rPr lang="en-US" dirty="0" smtClean="0"/>
              <a:t> has which power</a:t>
            </a:r>
            <a:endParaRPr lang="en-US" dirty="0"/>
          </a:p>
        </p:txBody>
      </p:sp>
      <p:pic>
        <p:nvPicPr>
          <p:cNvPr id="2050" name="Picture 2" descr="http://www.cpwda.com/images/Patches/Connecticut%20State%20Police%20K9%20Patches/CT%20State%20Police%205%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1" y="3810000"/>
            <a:ext cx="1950433" cy="2276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http://www.thompsonpublicschools.org/images/TMHS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1" y="1447800"/>
            <a:ext cx="3162299" cy="21458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64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Features of </a:t>
            </a:r>
            <a:br>
              <a:rPr lang="en-US" dirty="0" smtClean="0"/>
            </a:br>
            <a:r>
              <a:rPr lang="en-US" dirty="0" smtClean="0"/>
              <a:t>State Government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Bill of Rights</a:t>
            </a:r>
          </a:p>
          <a:p>
            <a:pPr lvl="1"/>
            <a:r>
              <a:rPr lang="en-US" dirty="0" smtClean="0"/>
              <a:t>Most include same rights as US Constitution.  Many also add rights such as right to work or right to education.</a:t>
            </a:r>
          </a:p>
          <a:p>
            <a:r>
              <a:rPr lang="en-US" dirty="0" smtClean="0"/>
              <a:t>Legislative Branch</a:t>
            </a:r>
          </a:p>
          <a:p>
            <a:pPr lvl="1"/>
            <a:r>
              <a:rPr lang="en-US" dirty="0" smtClean="0"/>
              <a:t>Most legislatures (assemblies) meet annually, are bicameral, with districts for both houses based upon population. </a:t>
            </a:r>
          </a:p>
          <a:p>
            <a:r>
              <a:rPr lang="en-US" dirty="0" smtClean="0"/>
              <a:t>Executive Branch</a:t>
            </a:r>
          </a:p>
          <a:p>
            <a:pPr lvl="1"/>
            <a:r>
              <a:rPr lang="en-US" dirty="0" smtClean="0"/>
              <a:t>Governor is chief executive, most serve 2 or 4 year terms.  Lt. Governor role similar to “</a:t>
            </a:r>
            <a:r>
              <a:rPr lang="en-US" dirty="0" err="1" smtClean="0"/>
              <a:t>vp</a:t>
            </a:r>
            <a:r>
              <a:rPr lang="en-US" dirty="0" smtClean="0"/>
              <a:t>.” </a:t>
            </a:r>
          </a:p>
          <a:p>
            <a:pPr lvl="1"/>
            <a:r>
              <a:rPr lang="en-US" dirty="0" smtClean="0"/>
              <a:t>2003:  US </a:t>
            </a:r>
            <a:r>
              <a:rPr lang="en-US" dirty="0" err="1" smtClean="0"/>
              <a:t>gov’t</a:t>
            </a:r>
            <a:r>
              <a:rPr lang="en-US" dirty="0" smtClean="0"/>
              <a:t> employees = 3 million, </a:t>
            </a:r>
          </a:p>
          <a:p>
            <a:pPr lvl="1">
              <a:buNone/>
            </a:pPr>
            <a:r>
              <a:rPr lang="en-US" dirty="0" smtClean="0"/>
              <a:t>                 State / Local </a:t>
            </a:r>
            <a:r>
              <a:rPr lang="en-US" dirty="0" err="1" smtClean="0"/>
              <a:t>gov’t</a:t>
            </a:r>
            <a:r>
              <a:rPr lang="en-US" dirty="0" smtClean="0"/>
              <a:t> employees = 15 million   </a:t>
            </a:r>
            <a:endParaRPr lang="en-US" dirty="0"/>
          </a:p>
        </p:txBody>
      </p:sp>
      <p:pic>
        <p:nvPicPr>
          <p:cNvPr id="6146" name="Picture 2" descr="http://www.odmp.org/patch.php?id=822&amp;s=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0" y="4953000"/>
            <a:ext cx="142875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925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Features of </a:t>
            </a:r>
            <a:br>
              <a:rPr lang="en-US" dirty="0" smtClean="0"/>
            </a:br>
            <a:r>
              <a:rPr lang="en-US" dirty="0" smtClean="0"/>
              <a:t>State Government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842248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Judicial Systems</a:t>
            </a:r>
          </a:p>
          <a:p>
            <a:pPr lvl="1"/>
            <a:r>
              <a:rPr lang="en-US" dirty="0" smtClean="0"/>
              <a:t>Trial and appellate courts.  Judges elected in some states, appointed in others. </a:t>
            </a:r>
          </a:p>
          <a:p>
            <a:pPr lvl="1"/>
            <a:r>
              <a:rPr lang="en-US" dirty="0" smtClean="0"/>
              <a:t>Municipal courts deal with local matters such as traffic offenses.</a:t>
            </a:r>
          </a:p>
          <a:p>
            <a:pPr lvl="1"/>
            <a:r>
              <a:rPr lang="en-US" dirty="0" smtClean="0"/>
              <a:t>State Supreme Court has final say about meaning of state constitution.</a:t>
            </a:r>
          </a:p>
          <a:p>
            <a:r>
              <a:rPr lang="en-US" dirty="0" smtClean="0"/>
              <a:t>Creation of Local Governments</a:t>
            </a:r>
          </a:p>
          <a:p>
            <a:pPr lvl="1"/>
            <a:r>
              <a:rPr lang="en-US" dirty="0" smtClean="0"/>
              <a:t>State grants charters to carry out certain </a:t>
            </a:r>
            <a:r>
              <a:rPr lang="en-US" dirty="0" err="1" smtClean="0"/>
              <a:t>gov’t</a:t>
            </a:r>
            <a:r>
              <a:rPr lang="en-US" dirty="0" smtClean="0"/>
              <a:t> responsibilities.  Local laws typically called ordinances. </a:t>
            </a:r>
          </a:p>
          <a:p>
            <a:pPr lvl="1"/>
            <a:r>
              <a:rPr lang="en-US" dirty="0" smtClean="0"/>
              <a:t>Categories of local government includes: counties, municipalities (cities &amp; townships), and special districts that provide specific services (school districts).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State Constitutions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689848" cy="4572000"/>
          </a:xfrm>
        </p:spPr>
        <p:txBody>
          <a:bodyPr/>
          <a:lstStyle/>
          <a:p>
            <a:r>
              <a:rPr lang="en-US" dirty="0" smtClean="0"/>
              <a:t>Since 1776, 144 New State Constitutions, Thousands of Amendments</a:t>
            </a:r>
          </a:p>
          <a:p>
            <a:pPr lvl="1"/>
            <a:r>
              <a:rPr lang="en-US" dirty="0" smtClean="0"/>
              <a:t>Only 18 states have original constitution</a:t>
            </a:r>
          </a:p>
          <a:p>
            <a:pPr lvl="1"/>
            <a:r>
              <a:rPr lang="en-US" dirty="0" smtClean="0"/>
              <a:t>Ballots usually contain proposals for constitutional amendments</a:t>
            </a:r>
          </a:p>
          <a:p>
            <a:pPr lvl="1"/>
            <a:r>
              <a:rPr lang="en-US" dirty="0" smtClean="0"/>
              <a:t>Current policy debates in the states: same-sex marriage, gambling, marijuana decriminalization / legalization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Protester holds sign at gay-rights rally in Portland, Main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038601"/>
            <a:ext cx="2057400" cy="23317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Picture 4" descr="http://www.heartofhawaii.org/2009/02b/images/budshomer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1" y="4038601"/>
            <a:ext cx="2238731" cy="23257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177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Macintosh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Civic</vt:lpstr>
      <vt:lpstr>PowerPoint Presentation</vt:lpstr>
      <vt:lpstr>Purpose</vt:lpstr>
      <vt:lpstr>Objectives</vt:lpstr>
      <vt:lpstr>Terms to Know</vt:lpstr>
      <vt:lpstr>Constitutional Status of State Governments</vt:lpstr>
      <vt:lpstr>Constitutional Status of State Governments</vt:lpstr>
      <vt:lpstr>Common Features of  State Government Organization</vt:lpstr>
      <vt:lpstr>Common Features of  State Government Organization</vt:lpstr>
      <vt:lpstr>Changing State Constitutions</vt:lpstr>
      <vt:lpstr>Federalism In Practice</vt:lpstr>
      <vt:lpstr>“Laboratories of Democracy”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2017-08-17T20:21:23Z</dcterms:created>
  <dcterms:modified xsi:type="dcterms:W3CDTF">2017-08-17T20:21:41Z</dcterms:modified>
</cp:coreProperties>
</file>