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64"/>
  </p:normalViewPr>
  <p:slideViewPr>
    <p:cSldViewPr snapToGrid="0" snapToObjects="1">
      <p:cViewPr varScale="1">
        <p:scale>
          <a:sx n="100" d="100"/>
          <a:sy n="100" d="100"/>
        </p:scale>
        <p:origin x="46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9E8F2-064B-2D4D-A1B6-0B83CE6D0525}" type="datetimeFigureOut">
              <a:rPr lang="en-US" smtClean="0"/>
              <a:t>8/17/17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5D15A-A017-0E49-8FC6-6741CE5B2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35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2C51-05F9-4138-9A0E-805C79E75901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513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6CA3-4B9C-48FF-8ABC-42DDB72ABD7C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D75461-A89E-497C-B1A5-E166D85CB70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6CA3-4B9C-48FF-8ABC-42DDB72ABD7C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75461-A89E-497C-B1A5-E166D85CB70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D8D75461-A89E-497C-B1A5-E166D85CB70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6CA3-4B9C-48FF-8ABC-42DDB72ABD7C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6CA3-4B9C-48FF-8ABC-42DDB72ABD7C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D8D75461-A89E-497C-B1A5-E166D85CB70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6CA3-4B9C-48FF-8ABC-42DDB72ABD7C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D75461-A89E-497C-B1A5-E166D85CB70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25416CA3-4B9C-48FF-8ABC-42DDB72ABD7C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75461-A89E-497C-B1A5-E166D85CB70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6CA3-4B9C-48FF-8ABC-42DDB72ABD7C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D8D75461-A89E-497C-B1A5-E166D85CB70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6CA3-4B9C-48FF-8ABC-42DDB72ABD7C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D8D75461-A89E-497C-B1A5-E166D85CB70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6CA3-4B9C-48FF-8ABC-42DDB72ABD7C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D75461-A89E-497C-B1A5-E166D85CB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D75461-A89E-497C-B1A5-E166D85CB70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6CA3-4B9C-48FF-8ABC-42DDB72ABD7C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D8D75461-A89E-497C-B1A5-E166D85CB70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25416CA3-4B9C-48FF-8ABC-42DDB72ABD7C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5416CA3-4B9C-48FF-8ABC-42DDB72ABD7C}" type="datetimeFigureOut">
              <a:rPr lang="en-US" smtClean="0"/>
              <a:pPr/>
              <a:t>8/17/17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D75461-A89E-497C-B1A5-E166D85CB70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4787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457200"/>
            <a:ext cx="4267200" cy="4678204"/>
          </a:xfrm>
          <a:prstGeom prst="rect">
            <a:avLst/>
          </a:prstGeom>
          <a:solidFill>
            <a:schemeClr val="accent1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perspectiveRigh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Lesson 25:</a:t>
            </a:r>
            <a:endParaRPr lang="en-US" sz="4000" dirty="0">
              <a:solidFill>
                <a:prstClr val="black"/>
              </a:solidFill>
            </a:endParaRPr>
          </a:p>
          <a:p>
            <a:r>
              <a:rPr lang="en-US" sz="4000" i="1" dirty="0">
                <a:solidFill>
                  <a:prstClr val="black"/>
                </a:solidFill>
              </a:rPr>
              <a:t>What Is the Role of the Supreme Court in the American Constitutional System?</a:t>
            </a:r>
          </a:p>
          <a:p>
            <a:endParaRPr lang="en-US" i="1" dirty="0">
              <a:solidFill>
                <a:prstClr val="black"/>
              </a:solidFill>
            </a:endParaRPr>
          </a:p>
        </p:txBody>
      </p:sp>
      <p:pic>
        <p:nvPicPr>
          <p:cNvPr id="4" name="Picture 3" descr="0809webwtphs_lsn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228600"/>
            <a:ext cx="4229100" cy="605341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64640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Constitutional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Written Opinions</a:t>
            </a:r>
          </a:p>
          <a:p>
            <a:pPr lvl="1"/>
            <a:r>
              <a:rPr lang="en-US" dirty="0" smtClean="0"/>
              <a:t>Courts issue majority, concurring, and dissenting opinions</a:t>
            </a:r>
          </a:p>
          <a:p>
            <a:pPr lvl="2"/>
            <a:r>
              <a:rPr lang="en-US" dirty="0" smtClean="0"/>
              <a:t>Hold Supreme Court accountable by publicizing its rationale</a:t>
            </a:r>
          </a:p>
          <a:p>
            <a:pPr lvl="2"/>
            <a:r>
              <a:rPr lang="en-US" dirty="0" smtClean="0"/>
              <a:t>Establishes a record that serves as precedent for future cases</a:t>
            </a:r>
          </a:p>
          <a:p>
            <a:r>
              <a:rPr lang="en-US" dirty="0" smtClean="0"/>
              <a:t>Methods of Interpretation</a:t>
            </a:r>
          </a:p>
          <a:p>
            <a:pPr lvl="1"/>
            <a:r>
              <a:rPr lang="en-US" dirty="0" err="1" smtClean="0"/>
              <a:t>Textualism</a:t>
            </a:r>
            <a:r>
              <a:rPr lang="en-US" dirty="0" smtClean="0"/>
              <a:t>, Literalism, or Strict Construction</a:t>
            </a:r>
          </a:p>
          <a:p>
            <a:pPr lvl="2"/>
            <a:r>
              <a:rPr lang="en-US" dirty="0" smtClean="0"/>
              <a:t>Looking at literal / ordinary meaning of each word or phrase</a:t>
            </a:r>
          </a:p>
          <a:p>
            <a:pPr lvl="2"/>
            <a:r>
              <a:rPr lang="en-US" dirty="0" smtClean="0"/>
              <a:t>“keeps Court neutral and helps justices avoid imposing their own values on the Constitution”</a:t>
            </a:r>
          </a:p>
          <a:p>
            <a:pPr lvl="2"/>
            <a:endParaRPr lang="en-US" dirty="0"/>
          </a:p>
        </p:txBody>
      </p:sp>
      <p:pic>
        <p:nvPicPr>
          <p:cNvPr id="102402" name="Picture 2" descr="http://crapo.senate.gov/legislative/images/constitution_quill_p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4876801"/>
            <a:ext cx="2667000" cy="17587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5126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Constitutional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5752" y="1527048"/>
            <a:ext cx="8842248" cy="5026152"/>
          </a:xfrm>
        </p:spPr>
        <p:txBody>
          <a:bodyPr/>
          <a:lstStyle/>
          <a:p>
            <a:pPr lvl="1"/>
            <a:r>
              <a:rPr lang="en-US" dirty="0" smtClean="0"/>
              <a:t>Original Intent or Original History</a:t>
            </a:r>
          </a:p>
          <a:p>
            <a:pPr lvl="2"/>
            <a:r>
              <a:rPr lang="en-US" dirty="0" smtClean="0"/>
              <a:t>Seek to understand what Founders originally meant </a:t>
            </a:r>
          </a:p>
          <a:p>
            <a:pPr lvl="2"/>
            <a:r>
              <a:rPr lang="en-US" dirty="0" smtClean="0"/>
              <a:t>“helps maintain stability and neutrality in the law”</a:t>
            </a:r>
          </a:p>
          <a:p>
            <a:pPr lvl="1"/>
            <a:r>
              <a:rPr lang="en-US" dirty="0" smtClean="0"/>
              <a:t>Fundamental Principles</a:t>
            </a:r>
          </a:p>
          <a:p>
            <a:pPr lvl="2"/>
            <a:r>
              <a:rPr lang="en-US" dirty="0" smtClean="0"/>
              <a:t>Looks to principles – natural rights, republican </a:t>
            </a:r>
            <a:r>
              <a:rPr lang="en-US" dirty="0" err="1" smtClean="0"/>
              <a:t>gov’t</a:t>
            </a:r>
            <a:r>
              <a:rPr lang="en-US" dirty="0" smtClean="0"/>
              <a:t> – to interpret meaning of words, phrases, or clauses</a:t>
            </a:r>
          </a:p>
          <a:p>
            <a:pPr lvl="2"/>
            <a:r>
              <a:rPr lang="en-US" dirty="0" smtClean="0"/>
              <a:t>“identifying fundamental principles is useful in determining what meaning of words actually are”</a:t>
            </a:r>
          </a:p>
          <a:p>
            <a:pPr lvl="1"/>
            <a:r>
              <a:rPr lang="en-US" dirty="0" smtClean="0"/>
              <a:t>Modernism or Instrumentalism</a:t>
            </a:r>
          </a:p>
          <a:p>
            <a:pPr lvl="2"/>
            <a:r>
              <a:rPr lang="en-US" dirty="0" smtClean="0"/>
              <a:t>Premise that Constitutional interpretation should adapt to changing circumstances and contemporary needs.</a:t>
            </a:r>
          </a:p>
          <a:p>
            <a:pPr lvl="2"/>
            <a:r>
              <a:rPr lang="en-US" dirty="0" smtClean="0"/>
              <a:t>Argue that justices should not “hold back social progress  by adhering to outmoded understandings of the Constitution”</a:t>
            </a:r>
          </a:p>
        </p:txBody>
      </p:sp>
    </p:spTree>
    <p:extLst>
      <p:ext uri="{BB962C8B-B14F-4D97-AF65-F5344CB8AC3E}">
        <p14:creationId xmlns:p14="http://schemas.microsoft.com/office/powerpoint/2010/main" val="61999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 on Supreme Court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5752" y="1527048"/>
            <a:ext cx="7546848" cy="4949952"/>
          </a:xfrm>
        </p:spPr>
        <p:txBody>
          <a:bodyPr>
            <a:normAutofit/>
          </a:bodyPr>
          <a:lstStyle/>
          <a:p>
            <a:r>
              <a:rPr lang="en-US" dirty="0" smtClean="0"/>
              <a:t>Self-Imposed Limits</a:t>
            </a:r>
          </a:p>
          <a:p>
            <a:pPr lvl="1"/>
            <a:r>
              <a:rPr lang="en-US" dirty="0" smtClean="0"/>
              <a:t>Attempt to avoid partisan politics by refusing “political questions”</a:t>
            </a:r>
          </a:p>
          <a:p>
            <a:pPr lvl="1"/>
            <a:r>
              <a:rPr lang="en-US" dirty="0" smtClean="0"/>
              <a:t>Does not issue advisory opinions, only decides specific cases</a:t>
            </a:r>
          </a:p>
          <a:p>
            <a:r>
              <a:rPr lang="en-US" dirty="0" smtClean="0"/>
              <a:t>Presidential Appointments</a:t>
            </a:r>
          </a:p>
          <a:p>
            <a:pPr lvl="1"/>
            <a:r>
              <a:rPr lang="en-US" dirty="0" smtClean="0"/>
              <a:t>Nominees can change approaches to </a:t>
            </a:r>
          </a:p>
          <a:p>
            <a:pPr lvl="1">
              <a:buNone/>
            </a:pPr>
            <a:r>
              <a:rPr lang="en-US" dirty="0" smtClean="0"/>
              <a:t>    constitutional  interpretation and attitude </a:t>
            </a:r>
          </a:p>
          <a:p>
            <a:pPr lvl="1">
              <a:buNone/>
            </a:pPr>
            <a:r>
              <a:rPr lang="en-US" dirty="0" smtClean="0"/>
              <a:t>   about role of the court</a:t>
            </a:r>
          </a:p>
          <a:p>
            <a:r>
              <a:rPr lang="en-US" dirty="0" smtClean="0"/>
              <a:t>Executive Enforcement</a:t>
            </a:r>
          </a:p>
          <a:p>
            <a:pPr lvl="1"/>
            <a:r>
              <a:rPr lang="en-US" dirty="0" smtClean="0"/>
              <a:t>President may threaten to refuse enforcement. </a:t>
            </a:r>
          </a:p>
          <a:p>
            <a:pPr lvl="2"/>
            <a:r>
              <a:rPr lang="en-US" dirty="0" smtClean="0"/>
              <a:t>Ex)  </a:t>
            </a:r>
            <a:r>
              <a:rPr lang="en-US" i="1" dirty="0" smtClean="0"/>
              <a:t>US v. Nixon</a:t>
            </a:r>
            <a:endParaRPr lang="en-US" i="1" dirty="0"/>
          </a:p>
        </p:txBody>
      </p:sp>
      <p:pic>
        <p:nvPicPr>
          <p:cNvPr id="101378" name="Picture 2" descr="http://law.jrank.org/article_images/gat_0000_0002_0_img01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3352800"/>
            <a:ext cx="2233168" cy="2990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9062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 on Supreme Court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5752" y="1527048"/>
            <a:ext cx="8842248" cy="4572000"/>
          </a:xfrm>
        </p:spPr>
        <p:txBody>
          <a:bodyPr/>
          <a:lstStyle/>
          <a:p>
            <a:r>
              <a:rPr lang="en-US" dirty="0" smtClean="0"/>
              <a:t> Congressional Power</a:t>
            </a:r>
          </a:p>
          <a:p>
            <a:pPr lvl="1"/>
            <a:r>
              <a:rPr lang="en-US" dirty="0" smtClean="0"/>
              <a:t>Congress determines appellate jurisdiction and controls budget</a:t>
            </a:r>
          </a:p>
          <a:p>
            <a:pPr lvl="1"/>
            <a:r>
              <a:rPr lang="en-US" dirty="0" smtClean="0"/>
              <a:t>If statute declared unconstitutional, may pass it in another form</a:t>
            </a:r>
          </a:p>
          <a:p>
            <a:pPr lvl="1"/>
            <a:r>
              <a:rPr lang="en-US" dirty="0" smtClean="0"/>
              <a:t>Can alter size of the court</a:t>
            </a:r>
          </a:p>
          <a:p>
            <a:pPr lvl="1"/>
            <a:r>
              <a:rPr lang="en-US" dirty="0" smtClean="0"/>
              <a:t>Can propose amendments in response to unpopular decisions</a:t>
            </a:r>
          </a:p>
          <a:p>
            <a:pPr lvl="2"/>
            <a:r>
              <a:rPr lang="en-US" dirty="0" smtClean="0"/>
              <a:t>Ex)  16</a:t>
            </a:r>
            <a:r>
              <a:rPr lang="en-US" baseline="30000" dirty="0" smtClean="0"/>
              <a:t>th</a:t>
            </a:r>
            <a:r>
              <a:rPr lang="en-US" dirty="0" smtClean="0"/>
              <a:t> Amendment – Income Tax</a:t>
            </a:r>
          </a:p>
          <a:p>
            <a:r>
              <a:rPr lang="en-US" dirty="0" smtClean="0"/>
              <a:t>Federalism</a:t>
            </a:r>
          </a:p>
          <a:p>
            <a:pPr lvl="1"/>
            <a:r>
              <a:rPr lang="en-US" dirty="0" smtClean="0"/>
              <a:t>State enforcement may be lax. </a:t>
            </a:r>
          </a:p>
          <a:p>
            <a:pPr lvl="1"/>
            <a:r>
              <a:rPr lang="en-US" dirty="0" smtClean="0"/>
              <a:t>Some states still evade entirely </a:t>
            </a:r>
          </a:p>
          <a:p>
            <a:pPr lvl="1">
              <a:buNone/>
            </a:pPr>
            <a:r>
              <a:rPr lang="en-US" dirty="0" smtClean="0"/>
              <a:t>   desegregating schools </a:t>
            </a:r>
          </a:p>
          <a:p>
            <a:endParaRPr lang="en-US" dirty="0"/>
          </a:p>
        </p:txBody>
      </p:sp>
      <p:pic>
        <p:nvPicPr>
          <p:cNvPr id="96258" name="Picture 2" descr="governor george wallace stands defiant at the university of alaba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1" y="3962400"/>
            <a:ext cx="3492629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968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Purpose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opposed to English tradition, the Constitution provides for an independent judiciary. </a:t>
            </a:r>
          </a:p>
          <a:p>
            <a:r>
              <a:rPr lang="en-US" dirty="0" smtClean="0"/>
              <a:t>Hamilton considered it “least dangerous branch” because it depends on other branches to enforce its decisions. </a:t>
            </a:r>
          </a:p>
          <a:p>
            <a:r>
              <a:rPr lang="en-US" dirty="0" smtClean="0"/>
              <a:t>This lesson examines how the Supreme Court has become a coequal branch of the national government and describes some of the institutional checks on its power. </a:t>
            </a:r>
          </a:p>
        </p:txBody>
      </p:sp>
    </p:spTree>
    <p:extLst>
      <p:ext uri="{BB962C8B-B14F-4D97-AF65-F5344CB8AC3E}">
        <p14:creationId xmlns:p14="http://schemas.microsoft.com/office/powerpoint/2010/main" val="87498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Objectives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76400" y="1371601"/>
            <a:ext cx="8458200" cy="4864291"/>
          </a:xfrm>
        </p:spPr>
        <p:txBody>
          <a:bodyPr>
            <a:normAutofit/>
          </a:bodyPr>
          <a:lstStyle/>
          <a:p>
            <a:r>
              <a:rPr lang="en-US" i="1" dirty="0" smtClean="0"/>
              <a:t>Explain the difference between the Supreme Court’s original and appellate jurisdiction. </a:t>
            </a:r>
          </a:p>
          <a:p>
            <a:r>
              <a:rPr lang="en-US" i="1" dirty="0" smtClean="0"/>
              <a:t>Explain the four methods of constitutional interpretation. </a:t>
            </a:r>
          </a:p>
          <a:p>
            <a:r>
              <a:rPr lang="en-US" i="1" dirty="0" smtClean="0"/>
              <a:t>Explain how America’s system of checks and balances limits the power of the Supreme Court.  </a:t>
            </a:r>
          </a:p>
          <a:p>
            <a:r>
              <a:rPr lang="en-US" i="1" dirty="0" smtClean="0"/>
              <a:t>Evaluate, take, and defend positions on issues relating to the role of the Supreme Court in the constitutional system.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6555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Terms to Know</a:t>
            </a:r>
            <a:endParaRPr lang="en-US" sz="4000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524000" y="1447800"/>
            <a:ext cx="9144000" cy="4648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65760" indent="-256032">
              <a:spcBef>
                <a:spcPts val="400"/>
              </a:spcBef>
              <a:buClr>
                <a:srgbClr val="D16349"/>
              </a:buClr>
              <a:buSzPct val="68000"/>
              <a:defRPr/>
            </a:pPr>
            <a:r>
              <a:rPr lang="en-US" sz="1600" b="1" dirty="0">
                <a:solidFill>
                  <a:prstClr val="black"/>
                </a:solidFill>
              </a:rPr>
              <a:t>	</a:t>
            </a:r>
            <a:r>
              <a:rPr lang="en-US" sz="1600" b="1" dirty="0">
                <a:solidFill>
                  <a:prstClr val="black"/>
                </a:solidFill>
              </a:rPr>
              <a:t>advisory </a:t>
            </a:r>
            <a:r>
              <a:rPr lang="en-US" sz="1600" b="1" dirty="0">
                <a:solidFill>
                  <a:prstClr val="black"/>
                </a:solidFill>
              </a:rPr>
              <a:t>opinion</a:t>
            </a:r>
            <a:r>
              <a:rPr lang="en-US" sz="1600" dirty="0">
                <a:solidFill>
                  <a:prstClr val="black"/>
                </a:solidFill>
              </a:rPr>
              <a:t> 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>In some judicial systems, a formal opinion on a point of law given by a judge or court when requested by a legislature or government official.    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b="1" dirty="0">
                <a:solidFill>
                  <a:prstClr val="black"/>
                </a:solidFill>
              </a:rPr>
              <a:t>appeal</a:t>
            </a:r>
            <a:r>
              <a:rPr lang="en-US" sz="1600" dirty="0">
                <a:solidFill>
                  <a:prstClr val="black"/>
                </a:solidFill>
              </a:rPr>
              <a:t> 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>The bringing of a court case from a lower court to a higher court in an attempt to have the lower court's decision reversed. Grounds for appeal include errors of law, fact, or procedure.    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b="1" dirty="0">
                <a:solidFill>
                  <a:prstClr val="black"/>
                </a:solidFill>
              </a:rPr>
              <a:t>appellate jurisdiction</a:t>
            </a:r>
            <a:r>
              <a:rPr lang="en-US" sz="1600" dirty="0">
                <a:solidFill>
                  <a:prstClr val="black"/>
                </a:solidFill>
              </a:rPr>
              <a:t> 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>The legal authority of a court to hear appeals from a lower court.    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b="1" dirty="0">
                <a:solidFill>
                  <a:prstClr val="black"/>
                </a:solidFill>
              </a:rPr>
              <a:t>jurisdiction</a:t>
            </a:r>
            <a:r>
              <a:rPr lang="en-US" sz="1600" dirty="0">
                <a:solidFill>
                  <a:prstClr val="black"/>
                </a:solidFill>
              </a:rPr>
              <a:t> 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>The power or authority to hear cases and make decisions.    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b="1" dirty="0">
                <a:solidFill>
                  <a:prstClr val="black"/>
                </a:solidFill>
              </a:rPr>
              <a:t>landmark decision</a:t>
            </a:r>
            <a:r>
              <a:rPr lang="en-US" sz="1600" dirty="0">
                <a:solidFill>
                  <a:prstClr val="black"/>
                </a:solidFill>
              </a:rPr>
              <a:t> 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>A legal decision that constitutes a turning point or stage. </a:t>
            </a:r>
            <a:r>
              <a:rPr lang="en-US" sz="1600" i="1" dirty="0">
                <a:solidFill>
                  <a:prstClr val="black"/>
                </a:solidFill>
              </a:rPr>
              <a:t>Brown v. Board of Education</a:t>
            </a:r>
            <a:r>
              <a:rPr lang="en-US" sz="1600" dirty="0">
                <a:solidFill>
                  <a:prstClr val="black"/>
                </a:solidFill>
              </a:rPr>
              <a:t> (1954) is an example of a landmark decision.    </a:t>
            </a:r>
            <a:endParaRPr lang="en-US" sz="2700" dirty="0">
              <a:solidFill>
                <a:srgbClr val="646B8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1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Terms to Know</a:t>
            </a:r>
            <a:endParaRPr lang="en-US" sz="4000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752600" y="1447800"/>
            <a:ext cx="8915400" cy="4648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en-US" sz="1600" b="1" dirty="0">
                <a:solidFill>
                  <a:prstClr val="black"/>
                </a:solidFill>
              </a:rPr>
              <a:t>litigant</a:t>
            </a:r>
            <a:r>
              <a:rPr lang="en-US" sz="1600" dirty="0">
                <a:solidFill>
                  <a:prstClr val="black"/>
                </a:solidFill>
              </a:rPr>
              <a:t> 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>A party involved in a lawsuit.    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b="1" dirty="0">
                <a:solidFill>
                  <a:prstClr val="black"/>
                </a:solidFill>
              </a:rPr>
              <a:t>methods of constitutional interpretation</a:t>
            </a:r>
            <a:r>
              <a:rPr lang="en-US" sz="1600" dirty="0">
                <a:solidFill>
                  <a:prstClr val="black"/>
                </a:solidFill>
              </a:rPr>
              <a:t> 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>Interpretive methods employed by U.S. Supreme Court justices when considering constitutional issues of some cases. </a:t>
            </a:r>
            <a:r>
              <a:rPr lang="en-US" sz="1600" i="1" dirty="0">
                <a:solidFill>
                  <a:prstClr val="black"/>
                </a:solidFill>
              </a:rPr>
              <a:t>See</a:t>
            </a:r>
            <a:r>
              <a:rPr lang="en-US" sz="1600" dirty="0">
                <a:solidFill>
                  <a:prstClr val="black"/>
                </a:solidFill>
              </a:rPr>
              <a:t> strict construction, original intent, fundamental principles, and instrumentalism    </a:t>
            </a:r>
          </a:p>
          <a:p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b="1" dirty="0">
                <a:solidFill>
                  <a:prstClr val="black"/>
                </a:solidFill>
              </a:rPr>
              <a:t>original jurisdiction</a:t>
            </a:r>
            <a:r>
              <a:rPr lang="en-US" sz="1600" dirty="0">
                <a:solidFill>
                  <a:prstClr val="black"/>
                </a:solidFill>
              </a:rPr>
              <a:t> 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>In some cases, such as those in which a state is a party, the Supreme Court has the right to consider the facts and the law in a case without it having first been passed on by a lower court.  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b="1" dirty="0">
                <a:solidFill>
                  <a:prstClr val="black"/>
                </a:solidFill>
              </a:rPr>
              <a:t>writ of certiorari</a:t>
            </a:r>
            <a:r>
              <a:rPr lang="en-US" sz="1600" dirty="0">
                <a:solidFill>
                  <a:prstClr val="black"/>
                </a:solidFill>
              </a:rPr>
              <a:t> 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>A type of writ seeking judicial review of a legal decision.   </a:t>
            </a:r>
          </a:p>
        </p:txBody>
      </p:sp>
    </p:spTree>
    <p:extLst>
      <p:ext uri="{BB962C8B-B14F-4D97-AF65-F5344CB8AC3E}">
        <p14:creationId xmlns:p14="http://schemas.microsoft.com/office/powerpoint/2010/main" val="154917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Powers of the Supreme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5752" y="1527048"/>
            <a:ext cx="8842248" cy="4572000"/>
          </a:xfrm>
        </p:spPr>
        <p:txBody>
          <a:bodyPr/>
          <a:lstStyle/>
          <a:p>
            <a:r>
              <a:rPr lang="en-US" dirty="0" smtClean="0"/>
              <a:t>Article III</a:t>
            </a:r>
          </a:p>
          <a:p>
            <a:pPr lvl="1"/>
            <a:r>
              <a:rPr lang="en-US" dirty="0" smtClean="0"/>
              <a:t>Created Supreme Court, Congress has power to create inferior courts. </a:t>
            </a:r>
          </a:p>
          <a:p>
            <a:pPr lvl="1"/>
            <a:r>
              <a:rPr lang="en-US" dirty="0" smtClean="0"/>
              <a:t>Life tenure for all Federal Judges</a:t>
            </a:r>
          </a:p>
          <a:p>
            <a:pPr lvl="1"/>
            <a:r>
              <a:rPr lang="en-US" dirty="0" smtClean="0"/>
              <a:t>Jurisdiction over cases arising under national law and involving citizens from more than one state.</a:t>
            </a:r>
          </a:p>
          <a:p>
            <a:pPr lvl="1"/>
            <a:r>
              <a:rPr lang="en-US" dirty="0" smtClean="0"/>
              <a:t>Trial by jury in all criminal cases except impeachment</a:t>
            </a:r>
          </a:p>
          <a:p>
            <a:pPr lvl="1"/>
            <a:r>
              <a:rPr lang="en-US" dirty="0" smtClean="0"/>
              <a:t>Power of judicial review, deciding whether acts of Congress, executive, state laws, or state</a:t>
            </a:r>
          </a:p>
          <a:p>
            <a:pPr lvl="1">
              <a:buNone/>
            </a:pPr>
            <a:r>
              <a:rPr lang="en-US" dirty="0" smtClean="0"/>
              <a:t>     constitutions violate US Constitution </a:t>
            </a:r>
            <a:endParaRPr lang="en-US" dirty="0"/>
          </a:p>
        </p:txBody>
      </p:sp>
      <p:pic>
        <p:nvPicPr>
          <p:cNvPr id="103426" name="Picture 2" descr="West front view of  the Supreme Court Build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4790516"/>
            <a:ext cx="3124200" cy="20674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6501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Powers of the Supreme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5752" y="1527048"/>
            <a:ext cx="5489448" cy="4572000"/>
          </a:xfrm>
        </p:spPr>
        <p:txBody>
          <a:bodyPr/>
          <a:lstStyle/>
          <a:p>
            <a:r>
              <a:rPr lang="en-US" dirty="0" smtClean="0"/>
              <a:t>Original Jurisdiction</a:t>
            </a:r>
          </a:p>
          <a:p>
            <a:pPr lvl="1"/>
            <a:r>
              <a:rPr lang="en-US" dirty="0" smtClean="0"/>
              <a:t>Power of a court to pass judgment on both the facts of a case and the law.</a:t>
            </a:r>
          </a:p>
          <a:p>
            <a:pPr lvl="1"/>
            <a:r>
              <a:rPr lang="en-US" dirty="0" smtClean="0"/>
              <a:t>Original Jurisdiction over</a:t>
            </a:r>
          </a:p>
          <a:p>
            <a:pPr lvl="2"/>
            <a:r>
              <a:rPr lang="en-US" dirty="0" smtClean="0"/>
              <a:t>“cases affecting Ambassadors, other public Ministers and Consuls,… [and] … Controversies to which the United States shall be a Party.”</a:t>
            </a:r>
          </a:p>
          <a:p>
            <a:pPr lvl="1"/>
            <a:r>
              <a:rPr lang="en-US" dirty="0" smtClean="0"/>
              <a:t>Original Jurisdiction - Supreme Court only one to hear case</a:t>
            </a:r>
          </a:p>
          <a:p>
            <a:pPr lvl="2"/>
            <a:r>
              <a:rPr lang="en-US" dirty="0" smtClean="0"/>
              <a:t>Very few cases arise from original jurisdiction</a:t>
            </a:r>
            <a:endParaRPr lang="en-US" dirty="0"/>
          </a:p>
        </p:txBody>
      </p:sp>
      <p:pic>
        <p:nvPicPr>
          <p:cNvPr id="100354" name="Picture 2" descr="&quot;Contemplation of Justice&quot; by James Earle Fraser. (Steve Petteway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1447800"/>
            <a:ext cx="3165348" cy="4876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4298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Powers of the Supreme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Appellate Jurisdiction</a:t>
            </a:r>
          </a:p>
          <a:p>
            <a:pPr lvl="1"/>
            <a:r>
              <a:rPr lang="en-US" dirty="0" smtClean="0"/>
              <a:t>Power of higher court to review and revise decision of inferior court</a:t>
            </a:r>
          </a:p>
          <a:p>
            <a:pPr lvl="1"/>
            <a:r>
              <a:rPr lang="en-US" dirty="0" smtClean="0"/>
              <a:t>Supreme Court has appellate jurisdiction in all cases not in original jurisdiction unless restricted by Congress.</a:t>
            </a:r>
          </a:p>
          <a:p>
            <a:pPr lvl="1"/>
            <a:r>
              <a:rPr lang="en-US" dirty="0" smtClean="0"/>
              <a:t>Congress Created 3 – Tiered system</a:t>
            </a:r>
          </a:p>
          <a:p>
            <a:pPr lvl="2"/>
            <a:r>
              <a:rPr lang="en-US" dirty="0" smtClean="0"/>
              <a:t>Trial Courts (Federal District Courts) in each state</a:t>
            </a:r>
          </a:p>
          <a:p>
            <a:pPr lvl="2"/>
            <a:r>
              <a:rPr lang="en-US" dirty="0" smtClean="0"/>
              <a:t>13 Courts of Appeal (Federal Circuit Courts)</a:t>
            </a:r>
          </a:p>
          <a:p>
            <a:pPr lvl="2"/>
            <a:r>
              <a:rPr lang="en-US" dirty="0" smtClean="0"/>
              <a:t>Supreme Court</a:t>
            </a:r>
          </a:p>
        </p:txBody>
      </p:sp>
      <p:pic>
        <p:nvPicPr>
          <p:cNvPr id="99330" name="Picture 2" descr="http://patentdocs.typepad.com/.a/6a00d83451ca1469e20105362bfd42970b-800w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4419600"/>
            <a:ext cx="1752600" cy="175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6305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Powers of the Supreme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/>
              <a:t>Litigants who lose in lower federal court (or highest state court) can ask Supreme Court to review the case.</a:t>
            </a:r>
          </a:p>
          <a:p>
            <a:pPr lvl="1"/>
            <a:r>
              <a:rPr lang="en-US" dirty="0" smtClean="0"/>
              <a:t>Supreme Court not require to issue writ of certiorari</a:t>
            </a:r>
          </a:p>
          <a:p>
            <a:pPr lvl="2"/>
            <a:r>
              <a:rPr lang="en-US" dirty="0" smtClean="0"/>
              <a:t>Four justices need to approve</a:t>
            </a:r>
          </a:p>
          <a:p>
            <a:pPr lvl="2"/>
            <a:r>
              <a:rPr lang="en-US" dirty="0" smtClean="0"/>
              <a:t>Of thousands of yearly petitions, number of cases decided by court on decline</a:t>
            </a:r>
          </a:p>
          <a:p>
            <a:pPr lvl="3"/>
            <a:r>
              <a:rPr lang="en-US" dirty="0" smtClean="0"/>
              <a:t>1980 – 232 cases</a:t>
            </a:r>
          </a:p>
          <a:p>
            <a:pPr lvl="3"/>
            <a:r>
              <a:rPr lang="en-US" dirty="0" smtClean="0"/>
              <a:t>2006 – 72 cases </a:t>
            </a:r>
            <a:endParaRPr lang="en-US" dirty="0"/>
          </a:p>
        </p:txBody>
      </p:sp>
      <p:pic>
        <p:nvPicPr>
          <p:cNvPr id="98306" name="Picture 2" descr="http://www.liberalwhoppers.com/wp-content/uploads/2010/03/Supreme-Court-2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505200"/>
            <a:ext cx="3810000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483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710</Words>
  <Application>Microsoft Macintosh PowerPoint</Application>
  <PresentationFormat>Widescreen</PresentationFormat>
  <Paragraphs>88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Georgia</vt:lpstr>
      <vt:lpstr>Wingdings</vt:lpstr>
      <vt:lpstr>Wingdings 2</vt:lpstr>
      <vt:lpstr>Civic</vt:lpstr>
      <vt:lpstr>PowerPoint Presentation</vt:lpstr>
      <vt:lpstr>Purpose</vt:lpstr>
      <vt:lpstr>Objectives</vt:lpstr>
      <vt:lpstr>Terms to Know</vt:lpstr>
      <vt:lpstr>Terms to Know</vt:lpstr>
      <vt:lpstr>Constitutional Powers of the Supreme Court</vt:lpstr>
      <vt:lpstr>Constitutional Powers of the Supreme Court</vt:lpstr>
      <vt:lpstr>Constitutional Powers of the Supreme Court</vt:lpstr>
      <vt:lpstr>Constitutional Powers of the Supreme Court</vt:lpstr>
      <vt:lpstr>Methods of Constitutional Interpretation</vt:lpstr>
      <vt:lpstr>Methods of Constitutional Interpretation</vt:lpstr>
      <vt:lpstr>Checks on Supreme Court Power</vt:lpstr>
      <vt:lpstr>Checks on Supreme Court Power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2017-08-17T20:20:28Z</dcterms:created>
  <dcterms:modified xsi:type="dcterms:W3CDTF">2017-08-17T20:20:57Z</dcterms:modified>
</cp:coreProperties>
</file>