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4664"/>
  </p:normalViewPr>
  <p:slideViewPr>
    <p:cSldViewPr snapToGrid="0" snapToObjects="1">
      <p:cViewPr varScale="1">
        <p:scale>
          <a:sx n="100" d="100"/>
          <a:sy n="100" d="100"/>
        </p:scale>
        <p:origin x="464"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A65C73-4604-4346-9053-A020F11195A8}" type="datetimeFigureOut">
              <a:rPr lang="en-US" smtClean="0"/>
              <a:t>8/17/17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AEE165-B67B-2042-B189-5EFF1189EF6F}" type="slidenum">
              <a:rPr lang="en-US" smtClean="0"/>
              <a:t>‹#›</a:t>
            </a:fld>
            <a:endParaRPr lang="en-US"/>
          </a:p>
        </p:txBody>
      </p:sp>
    </p:spTree>
    <p:extLst>
      <p:ext uri="{BB962C8B-B14F-4D97-AF65-F5344CB8AC3E}">
        <p14:creationId xmlns:p14="http://schemas.microsoft.com/office/powerpoint/2010/main" val="139080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412C51-05F9-4138-9A0E-805C79E75901}"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74879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100" dirty="0"/>
          </a:p>
        </p:txBody>
      </p:sp>
      <p:sp>
        <p:nvSpPr>
          <p:cNvPr id="4" name="Slide Number Placeholder 3"/>
          <p:cNvSpPr>
            <a:spLocks noGrp="1"/>
          </p:cNvSpPr>
          <p:nvPr>
            <p:ph type="sldNum" sz="quarter" idx="10"/>
          </p:nvPr>
        </p:nvSpPr>
        <p:spPr/>
        <p:txBody>
          <a:bodyPr/>
          <a:lstStyle/>
          <a:p>
            <a:fld id="{64412C51-05F9-4138-9A0E-805C79E75901}"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469420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2" name="Rectangle 11"/>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5416CA3-4B9C-48FF-8ABC-42DDB72ABD7C}" type="datetimeFigureOut">
              <a:rPr lang="en-US" smtClean="0"/>
              <a:pPr/>
              <a:t>8/17/17</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9" name="Slide Number Placeholder 28"/>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D8D75461-A89E-497C-B1A5-E166D85CB70F}" type="slidenum">
              <a:rPr lang="en-US" smtClean="0">
                <a:solidFill>
                  <a:srgbClr val="8CADAE">
                    <a:shade val="75000"/>
                  </a:srgbClr>
                </a:solidFill>
              </a:rPr>
              <a:pPr/>
              <a:t>‹#›</a:t>
            </a:fld>
            <a:endParaRPr lang="en-US">
              <a:solidFill>
                <a:srgbClr val="8CADAE">
                  <a:shade val="75000"/>
                </a:srgbClr>
              </a:solidFill>
            </a:endParaRPr>
          </a:p>
        </p:txBody>
      </p:sp>
      <p:sp>
        <p:nvSpPr>
          <p:cNvPr id="8" name="Titl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416CA3-4B9C-48FF-8ABC-42DDB72ABD7C}" type="datetimeFigureOut">
              <a:rPr lang="en-US" smtClean="0"/>
              <a:pPr/>
              <a:t>8/17/17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75461-A89E-497C-B1A5-E166D85CB70F}" type="slidenum">
              <a:rPr lang="en-US" smtClean="0">
                <a:solidFill>
                  <a:srgbClr val="8CADAE">
                    <a:shade val="75000"/>
                  </a:srgbClr>
                </a:solidFill>
              </a:rPr>
              <a:pPr/>
              <a:t>‹#›</a:t>
            </a:fld>
            <a:endParaRPr lang="en-US">
              <a:solidFill>
                <a:srgbClr val="8CADAE">
                  <a:shade val="75000"/>
                </a:srgb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1" name="Rectangle 10"/>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9221216" y="3009902"/>
            <a:ext cx="609600" cy="441325"/>
          </a:xfrm>
        </p:spPr>
        <p:txBody>
          <a:bodyPr/>
          <a:lstStyle/>
          <a:p>
            <a:fld id="{D8D75461-A89E-497C-B1A5-E166D85CB70F}" type="slidenum">
              <a:rPr lang="en-US" smtClean="0">
                <a:solidFill>
                  <a:srgbClr val="8CADAE">
                    <a:shade val="75000"/>
                  </a:srgbClr>
                </a:solidFill>
              </a:rPr>
              <a:pPr/>
              <a:t>‹#›</a:t>
            </a:fld>
            <a:endParaRPr lang="en-US">
              <a:solidFill>
                <a:srgbClr val="8CADAE">
                  <a:shade val="75000"/>
                </a:srgbClr>
              </a:solidFill>
            </a:endParaRPr>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416CA3-4B9C-48FF-8ABC-42DDB72ABD7C}" type="datetimeFigureOut">
              <a:rPr lang="en-US" smtClean="0"/>
              <a:pPr/>
              <a:t>8/17/17</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9855200" y="304802"/>
            <a:ext cx="19304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5416CA3-4B9C-48FF-8ABC-42DDB72ABD7C}" type="datetimeFigureOut">
              <a:rPr lang="en-US" smtClean="0"/>
              <a:pPr/>
              <a:t>8/17/17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5815584" y="1026373"/>
            <a:ext cx="609600" cy="441325"/>
          </a:xfrm>
        </p:spPr>
        <p:txBody>
          <a:bodyPr/>
          <a:lstStyle/>
          <a:p>
            <a:fld id="{D8D75461-A89E-497C-B1A5-E166D85CB70F}" type="slidenum">
              <a:rPr lang="en-US" smtClean="0">
                <a:solidFill>
                  <a:srgbClr val="8CADAE">
                    <a:shade val="75000"/>
                  </a:srgbClr>
                </a:solidFill>
              </a:rPr>
              <a:pPr/>
              <a:t>‹#›</a:t>
            </a:fld>
            <a:endParaRPr lang="en-US">
              <a:solidFill>
                <a:srgbClr val="8CADAE">
                  <a:shade val="75000"/>
                </a:srgbClr>
              </a:solidFill>
            </a:endParaRPr>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3" name="Text Placeholder 2"/>
          <p:cNvSpPr>
            <a:spLocks noGrp="1"/>
          </p:cNvSpPr>
          <p:nvPr>
            <p:ph type="body" idx="1"/>
          </p:nvPr>
        </p:nvSpPr>
        <p:spPr>
          <a:xfrm>
            <a:off x="1824568" y="2743200"/>
            <a:ext cx="8640232"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25416CA3-4B9C-48FF-8ABC-42DDB72ABD7C}" type="datetimeFigureOut">
              <a:rPr lang="en-US" smtClean="0"/>
              <a:pPr/>
              <a:t>8/17/17</a:t>
            </a:fld>
            <a:endParaRPr lang="en-US"/>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D8D75461-A89E-497C-B1A5-E166D85CB70F}" type="slidenum">
              <a:rPr lang="en-US" smtClean="0">
                <a:solidFill>
                  <a:srgbClr val="8CADAE">
                    <a:shade val="75000"/>
                  </a:srgbClr>
                </a:solidFill>
              </a:rPr>
              <a:pPr/>
              <a:t>‹#›</a:t>
            </a:fld>
            <a:endParaRPr lang="en-US">
              <a:solidFill>
                <a:srgbClr val="8CADAE">
                  <a:shade val="75000"/>
                </a:srgbClr>
              </a:solidFill>
            </a:endParaRPr>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7721600" y="6409944"/>
            <a:ext cx="4059936" cy="365760"/>
          </a:xfrm>
        </p:spPr>
        <p:txBody>
          <a:bodyPr/>
          <a:lstStyle/>
          <a:p>
            <a:fld id="{25416CA3-4B9C-48FF-8ABC-42DDB72ABD7C}" type="datetimeFigureOut">
              <a:rPr lang="en-US" smtClean="0"/>
              <a:pPr/>
              <a:t>8/17/17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D75461-A89E-497C-B1A5-E166D85CB70F}" type="slidenum">
              <a:rPr lang="en-US" smtClean="0">
                <a:solidFill>
                  <a:srgbClr val="8CADAE">
                    <a:shade val="75000"/>
                  </a:srgbClr>
                </a:solidFill>
              </a:rPr>
              <a:pPr/>
              <a:t>‹#›</a:t>
            </a:fld>
            <a:endParaRPr lang="en-US">
              <a:solidFill>
                <a:srgbClr val="8CADAE">
                  <a:shade val="75000"/>
                </a:srgbClr>
              </a:solidFill>
            </a:endParaRPr>
          </a:p>
        </p:txBody>
      </p:sp>
      <p:sp>
        <p:nvSpPr>
          <p:cNvPr id="8" name="Straight Connector 7"/>
          <p:cNvSpPr>
            <a:spLocks noChangeShapeType="1"/>
          </p:cNvSpPr>
          <p:nvPr/>
        </p:nvSpPr>
        <p:spPr bwMode="auto">
          <a:xfrm flipV="1">
            <a:off x="6084107" y="1575653"/>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3" name="Text Placeholder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5416CA3-4B9C-48FF-8ABC-42DDB72ABD7C}" type="datetimeFigureOut">
              <a:rPr lang="en-US" smtClean="0"/>
              <a:pPr/>
              <a:t>8/17/17</a:t>
            </a:fld>
            <a:endParaRPr lang="en-US"/>
          </a:p>
        </p:txBody>
      </p:sp>
      <p:sp>
        <p:nvSpPr>
          <p:cNvPr id="8" name="Footer Placeholder 7"/>
          <p:cNvSpPr>
            <a:spLocks noGrp="1"/>
          </p:cNvSpPr>
          <p:nvPr>
            <p:ph type="ftr" sz="quarter" idx="11"/>
          </p:nvPr>
        </p:nvSpPr>
        <p:spPr>
          <a:xfrm>
            <a:off x="406400" y="6409944"/>
            <a:ext cx="4775200" cy="365760"/>
          </a:xfrm>
        </p:spPr>
        <p:txBody>
          <a:bodyPr/>
          <a:lstStyle/>
          <a:p>
            <a:endParaRPr lang="en-US"/>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4" name="Content Placeholder 23"/>
          <p:cNvSpPr>
            <a:spLocks noGrp="1"/>
          </p:cNvSpPr>
          <p:nvPr>
            <p:ph sz="quarter" idx="2"/>
          </p:nvPr>
        </p:nvSpPr>
        <p:spPr>
          <a:xfrm>
            <a:off x="402336" y="2471383"/>
            <a:ext cx="5388864"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9" name="Slide Number Placeholder 8"/>
          <p:cNvSpPr>
            <a:spLocks noGrp="1"/>
          </p:cNvSpPr>
          <p:nvPr>
            <p:ph type="sldNum" sz="quarter" idx="12"/>
          </p:nvPr>
        </p:nvSpPr>
        <p:spPr>
          <a:xfrm>
            <a:off x="5791200" y="1042417"/>
            <a:ext cx="609600" cy="441325"/>
          </a:xfrm>
        </p:spPr>
        <p:txBody>
          <a:bodyPr/>
          <a:lstStyle>
            <a:lvl1pPr algn="ctr">
              <a:defRPr/>
            </a:lvl1pPr>
          </a:lstStyle>
          <a:p>
            <a:fld id="{D8D75461-A89E-497C-B1A5-E166D85CB70F}" type="slidenum">
              <a:rPr lang="en-US" smtClean="0">
                <a:solidFill>
                  <a:srgbClr val="8CADAE">
                    <a:shade val="75000"/>
                  </a:srgbClr>
                </a:solidFill>
              </a:rPr>
              <a:pPr/>
              <a:t>‹#›</a:t>
            </a:fld>
            <a:endParaRPr lang="en-US">
              <a:solidFill>
                <a:srgbClr val="8CADAE">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5416CA3-4B9C-48FF-8ABC-42DDB72ABD7C}" type="datetimeFigureOut">
              <a:rPr lang="en-US" smtClean="0"/>
              <a:pPr/>
              <a:t>8/17/17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5791200" y="1036021"/>
            <a:ext cx="609600" cy="441325"/>
          </a:xfrm>
        </p:spPr>
        <p:txBody>
          <a:bodyPr/>
          <a:lstStyle/>
          <a:p>
            <a:fld id="{D8D75461-A89E-497C-B1A5-E166D85CB70F}" type="slidenum">
              <a:rPr lang="en-US" smtClean="0">
                <a:solidFill>
                  <a:srgbClr val="8CADAE">
                    <a:shade val="75000"/>
                  </a:srgbClr>
                </a:solidFill>
              </a:rPr>
              <a:pPr/>
              <a:t>‹#›</a:t>
            </a:fld>
            <a:endParaRPr lang="en-US">
              <a:solidFill>
                <a:srgbClr val="8CADAE">
                  <a:shade val="75000"/>
                </a:srgb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5" name="Rectangle 4"/>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 name="Date Placeholder 1"/>
          <p:cNvSpPr>
            <a:spLocks noGrp="1"/>
          </p:cNvSpPr>
          <p:nvPr>
            <p:ph type="dt" sz="half" idx="10"/>
          </p:nvPr>
        </p:nvSpPr>
        <p:spPr/>
        <p:txBody>
          <a:bodyPr/>
          <a:lstStyle/>
          <a:p>
            <a:fld id="{25416CA3-4B9C-48FF-8ABC-42DDB72ABD7C}" type="datetimeFigureOut">
              <a:rPr lang="en-US" smtClean="0"/>
              <a:pPr/>
              <a:t>8/17/17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5689600" y="6324600"/>
            <a:ext cx="812800" cy="441324"/>
          </a:xfrm>
        </p:spPr>
        <p:txBody>
          <a:bodyPr/>
          <a:lstStyle>
            <a:lvl1pPr>
              <a:defRPr>
                <a:solidFill>
                  <a:srgbClr val="FFFFFF"/>
                </a:solidFill>
              </a:defRPr>
            </a:lvl1pPr>
          </a:lstStyle>
          <a:p>
            <a:fld id="{D8D75461-A89E-497C-B1A5-E166D85CB70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7" name="Slide Number Placeholder 6"/>
          <p:cNvSpPr>
            <a:spLocks noGrp="1"/>
          </p:cNvSpPr>
          <p:nvPr>
            <p:ph type="sldNum" sz="quarter" idx="12"/>
          </p:nvPr>
        </p:nvSpPr>
        <p:spPr>
          <a:xfrm>
            <a:off x="1828800" y="312739"/>
            <a:ext cx="609600" cy="441325"/>
          </a:xfrm>
        </p:spPr>
        <p:txBody>
          <a:bodyPr/>
          <a:lstStyle>
            <a:lvl1pPr>
              <a:defRPr>
                <a:solidFill>
                  <a:schemeClr val="accent3">
                    <a:shade val="75000"/>
                  </a:schemeClr>
                </a:solidFill>
              </a:defRPr>
            </a:lvl1pPr>
          </a:lstStyle>
          <a:p>
            <a:fld id="{D8D75461-A89E-497C-B1A5-E166D85CB70F}" type="slidenum">
              <a:rPr lang="en-US" smtClean="0">
                <a:solidFill>
                  <a:srgbClr val="8CADAE">
                    <a:shade val="75000"/>
                  </a:srgbClr>
                </a:solidFill>
              </a:rPr>
              <a:pPr/>
              <a:t>‹#›</a:t>
            </a:fld>
            <a:endParaRPr lang="en-US">
              <a:solidFill>
                <a:srgbClr val="8CADAE">
                  <a:shade val="75000"/>
                </a:srgbClr>
              </a:solidFill>
            </a:endParaRPr>
          </a:p>
        </p:txBody>
      </p:sp>
      <p:sp>
        <p:nvSpPr>
          <p:cNvPr id="21" name="Rectangle 20"/>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5" name="Date Placeholder 4"/>
          <p:cNvSpPr>
            <a:spLocks noGrp="1"/>
          </p:cNvSpPr>
          <p:nvPr>
            <p:ph type="dt" sz="half" idx="10"/>
          </p:nvPr>
        </p:nvSpPr>
        <p:spPr/>
        <p:txBody>
          <a:bodyPr/>
          <a:lstStyle/>
          <a:p>
            <a:fld id="{25416CA3-4B9C-48FF-8ABC-42DDB72ABD7C}" type="datetimeFigureOut">
              <a:rPr lang="en-US" smtClean="0"/>
              <a:pPr/>
              <a:t>8/17/17</a:t>
            </a:fld>
            <a:endParaRPr lang="en-US"/>
          </a:p>
        </p:txBody>
      </p:sp>
      <p:sp>
        <p:nvSpPr>
          <p:cNvPr id="6" name="Footer Placeholder 5"/>
          <p:cNvSpPr>
            <a:spLocks noGrp="1"/>
          </p:cNvSpPr>
          <p:nvPr>
            <p:ph type="ftr" sz="quarter" idx="11"/>
          </p:nvPr>
        </p:nvSpPr>
        <p:spPr>
          <a:xfrm>
            <a:off x="402336" y="6410848"/>
            <a:ext cx="451104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7" name="Slide Number Placeholder 6"/>
          <p:cNvSpPr>
            <a:spLocks noGrp="1"/>
          </p:cNvSpPr>
          <p:nvPr>
            <p:ph type="sldNum" sz="quarter" idx="12"/>
          </p:nvPr>
        </p:nvSpPr>
        <p:spPr>
          <a:xfrm>
            <a:off x="1828800" y="312739"/>
            <a:ext cx="609600" cy="441325"/>
          </a:xfrm>
        </p:spPr>
        <p:txBody>
          <a:bodyPr/>
          <a:lstStyle/>
          <a:p>
            <a:fld id="{D8D75461-A89E-497C-B1A5-E166D85CB70F}" type="slidenum">
              <a:rPr lang="en-US" smtClean="0">
                <a:solidFill>
                  <a:srgbClr val="8CADAE">
                    <a:shade val="75000"/>
                  </a:srgbClr>
                </a:solidFill>
              </a:rPr>
              <a:pPr/>
              <a:t>‹#›</a:t>
            </a:fld>
            <a:endParaRPr lang="en-US">
              <a:solidFill>
                <a:srgbClr val="8CADAE">
                  <a:shade val="75000"/>
                </a:srgbClr>
              </a:solidFill>
            </a:endParaRPr>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5" name="Date Placeholder 4"/>
          <p:cNvSpPr>
            <a:spLocks noGrp="1"/>
          </p:cNvSpPr>
          <p:nvPr>
            <p:ph type="dt" sz="half" idx="10"/>
          </p:nvPr>
        </p:nvSpPr>
        <p:spPr>
          <a:xfrm>
            <a:off x="7717536" y="6404984"/>
            <a:ext cx="4059936" cy="365760"/>
          </a:xfrm>
        </p:spPr>
        <p:txBody>
          <a:bodyPr/>
          <a:lstStyle/>
          <a:p>
            <a:fld id="{25416CA3-4B9C-48FF-8ABC-42DDB72ABD7C}" type="datetimeFigureOut">
              <a:rPr lang="en-US" smtClean="0"/>
              <a:pPr/>
              <a:t>8/17/17</a:t>
            </a:fld>
            <a:endParaRPr lang="en-US"/>
          </a:p>
        </p:txBody>
      </p:sp>
      <p:sp>
        <p:nvSpPr>
          <p:cNvPr id="6" name="Footer Placeholder 5"/>
          <p:cNvSpPr>
            <a:spLocks noGrp="1"/>
          </p:cNvSpPr>
          <p:nvPr>
            <p:ph type="ftr" sz="quarter" idx="11"/>
          </p:nvPr>
        </p:nvSpPr>
        <p:spPr>
          <a:xfrm>
            <a:off x="402336" y="6410848"/>
            <a:ext cx="4779264"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0" y="1"/>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9" name="Rectangle 8"/>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25416CA3-4B9C-48FF-8ABC-42DDB72ABD7C}" type="datetimeFigureOut">
              <a:rPr lang="en-US" smtClean="0"/>
              <a:pPr/>
              <a:t>8/17/17</a:t>
            </a:fld>
            <a:endParaRPr lang="en-US"/>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3" name="Slide Number Placeholder 22"/>
          <p:cNvSpPr>
            <a:spLocks noGrp="1"/>
          </p:cNvSpPr>
          <p:nvPr>
            <p:ph type="sldNum" sz="quarter" idx="4"/>
          </p:nvPr>
        </p:nvSpPr>
        <p:spPr>
          <a:xfrm>
            <a:off x="5791200" y="1040175"/>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8D75461-A89E-497C-B1A5-E166D85CB70F}" type="slidenum">
              <a:rPr lang="en-US" smtClean="0">
                <a:solidFill>
                  <a:srgbClr val="8CADAE">
                    <a:shade val="75000"/>
                  </a:srgbClr>
                </a:solidFill>
              </a:rPr>
              <a:pPr/>
              <a:t>‹#›</a:t>
            </a:fld>
            <a:endParaRPr lang="en-US">
              <a:solidFill>
                <a:srgbClr val="8CADAE">
                  <a:shade val="75000"/>
                </a:srgbClr>
              </a:solidFill>
            </a:endParaRPr>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extLst>
      <p:ext uri="{BB962C8B-B14F-4D97-AF65-F5344CB8AC3E}">
        <p14:creationId xmlns:p14="http://schemas.microsoft.com/office/powerpoint/2010/main" val="7033860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 Id="rId3"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 Id="rId3"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28800" y="457200"/>
            <a:ext cx="4267200" cy="4678204"/>
          </a:xfrm>
          <a:prstGeom prst="rect">
            <a:avLst/>
          </a:prstGeom>
          <a:solidFill>
            <a:schemeClr val="accent1"/>
          </a:solidFill>
          <a:effectLst>
            <a:innerShdw blurRad="63500" dist="50800" dir="8100000">
              <a:prstClr val="black">
                <a:alpha val="50000"/>
              </a:prstClr>
            </a:innerShdw>
          </a:effectLst>
          <a:scene3d>
            <a:camera prst="perspectiveRight"/>
            <a:lightRig rig="threePt" dir="t"/>
          </a:scene3d>
          <a:sp3d>
            <a:bevelT prst="angle"/>
          </a:sp3d>
        </p:spPr>
        <p:txBody>
          <a:bodyPr wrap="square" rtlCol="0">
            <a:spAutoFit/>
          </a:bodyPr>
          <a:lstStyle/>
          <a:p>
            <a:pPr algn="ctr"/>
            <a:r>
              <a:rPr lang="en-US" sz="4000" b="1" dirty="0">
                <a:solidFill>
                  <a:prstClr val="black"/>
                </a:solidFill>
              </a:rPr>
              <a:t>Lesson 24:</a:t>
            </a:r>
            <a:endParaRPr lang="en-US" sz="4000" dirty="0">
              <a:solidFill>
                <a:prstClr val="black"/>
              </a:solidFill>
            </a:endParaRPr>
          </a:p>
          <a:p>
            <a:r>
              <a:rPr lang="en-US" sz="4000" i="1" dirty="0">
                <a:solidFill>
                  <a:prstClr val="black"/>
                </a:solidFill>
              </a:rPr>
              <a:t>How Are National Laws Administered in the American Constitutional System?</a:t>
            </a:r>
          </a:p>
          <a:p>
            <a:endParaRPr lang="en-US" dirty="0">
              <a:solidFill>
                <a:prstClr val="black"/>
              </a:solidFill>
            </a:endParaRPr>
          </a:p>
        </p:txBody>
      </p:sp>
      <p:pic>
        <p:nvPicPr>
          <p:cNvPr id="4" name="Picture 3" descr="0809webwtphs_lsn24.jpg"/>
          <p:cNvPicPr>
            <a:picLocks noChangeAspect="1"/>
          </p:cNvPicPr>
          <p:nvPr/>
        </p:nvPicPr>
        <p:blipFill>
          <a:blip cstate="print"/>
          <a:stretch>
            <a:fillRect/>
          </a:stretch>
        </p:blipFill>
        <p:spPr>
          <a:xfrm>
            <a:off x="6096000" y="228600"/>
            <a:ext cx="4305300" cy="6162488"/>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20597358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Staffing Administrative Agencies</a:t>
            </a:r>
            <a:endParaRPr lang="en-US" dirty="0"/>
          </a:p>
        </p:txBody>
      </p:sp>
      <p:sp>
        <p:nvSpPr>
          <p:cNvPr id="3" name="Content Placeholder 2"/>
          <p:cNvSpPr>
            <a:spLocks noGrp="1"/>
          </p:cNvSpPr>
          <p:nvPr>
            <p:ph sz="quarter" idx="1"/>
          </p:nvPr>
        </p:nvSpPr>
        <p:spPr>
          <a:xfrm>
            <a:off x="1825752" y="1527048"/>
            <a:ext cx="8613648" cy="4949952"/>
          </a:xfrm>
        </p:spPr>
        <p:txBody>
          <a:bodyPr>
            <a:normAutofit lnSpcReduction="10000"/>
          </a:bodyPr>
          <a:lstStyle/>
          <a:p>
            <a:r>
              <a:rPr lang="en-US" dirty="0" smtClean="0"/>
              <a:t>Civil Service</a:t>
            </a:r>
          </a:p>
          <a:p>
            <a:pPr lvl="1"/>
            <a:r>
              <a:rPr lang="en-US" dirty="0" smtClean="0"/>
              <a:t>1883 – Patronage substituted for merit-based system / administrative class insulated from politics</a:t>
            </a:r>
          </a:p>
          <a:p>
            <a:pPr lvl="1"/>
            <a:r>
              <a:rPr lang="en-US" dirty="0" smtClean="0"/>
              <a:t>Congress sill establishes office requirements, performance standards, wages, benefits, &amp; “whistle-blower” protections</a:t>
            </a:r>
          </a:p>
          <a:p>
            <a:pPr lvl="1"/>
            <a:r>
              <a:rPr lang="en-US" dirty="0" smtClean="0"/>
              <a:t>Hatch Act (1939)</a:t>
            </a:r>
          </a:p>
          <a:p>
            <a:pPr lvl="2"/>
            <a:r>
              <a:rPr lang="en-US" dirty="0" smtClean="0"/>
              <a:t>Parties prohibited from pressuring workers to contribute or work for candidates in exchange for job security</a:t>
            </a:r>
          </a:p>
          <a:p>
            <a:pPr lvl="1"/>
            <a:r>
              <a:rPr lang="en-US" dirty="0" smtClean="0"/>
              <a:t>President makes appointments to </a:t>
            </a:r>
          </a:p>
          <a:p>
            <a:pPr lvl="1">
              <a:buNone/>
            </a:pPr>
            <a:r>
              <a:rPr lang="en-US" dirty="0" smtClean="0"/>
              <a:t>    key leadership positions</a:t>
            </a:r>
          </a:p>
          <a:p>
            <a:pPr lvl="2"/>
            <a:r>
              <a:rPr lang="en-US" dirty="0" smtClean="0"/>
              <a:t>Helps ensure bureaucracy enacts his</a:t>
            </a:r>
          </a:p>
          <a:p>
            <a:pPr lvl="2">
              <a:buNone/>
            </a:pPr>
            <a:r>
              <a:rPr lang="en-US" dirty="0" smtClean="0"/>
              <a:t>   policy agenda</a:t>
            </a:r>
          </a:p>
          <a:p>
            <a:pPr lvl="2"/>
            <a:r>
              <a:rPr lang="en-US" dirty="0" smtClean="0"/>
              <a:t>With new administration’s usually </a:t>
            </a:r>
          </a:p>
          <a:p>
            <a:pPr lvl="2">
              <a:buNone/>
            </a:pPr>
            <a:r>
              <a:rPr lang="en-US" dirty="0" smtClean="0"/>
              <a:t>    complete change in leadership</a:t>
            </a:r>
          </a:p>
          <a:p>
            <a:pPr lvl="1"/>
            <a:endParaRPr lang="en-US" dirty="0"/>
          </a:p>
        </p:txBody>
      </p:sp>
      <p:pic>
        <p:nvPicPr>
          <p:cNvPr id="14338" name="Picture 2" descr="http://www.illinoisfamily.org/content/img/f34434/arne-duncan1.jpg"/>
          <p:cNvPicPr>
            <a:picLocks noChangeAspect="1" noChangeArrowheads="1"/>
          </p:cNvPicPr>
          <p:nvPr/>
        </p:nvPicPr>
        <p:blipFill>
          <a:blip r:embed="rId2" cstate="print"/>
          <a:srcRect/>
          <a:stretch>
            <a:fillRect/>
          </a:stretch>
        </p:blipFill>
        <p:spPr bwMode="auto">
          <a:xfrm>
            <a:off x="7148104" y="4361044"/>
            <a:ext cx="3519896" cy="234455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311834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Checks &amp; Balances</a:t>
            </a:r>
            <a:endParaRPr lang="en-US" dirty="0"/>
          </a:p>
        </p:txBody>
      </p:sp>
      <p:sp>
        <p:nvSpPr>
          <p:cNvPr id="3" name="Content Placeholder 2"/>
          <p:cNvSpPr>
            <a:spLocks noGrp="1"/>
          </p:cNvSpPr>
          <p:nvPr>
            <p:ph sz="quarter" idx="1"/>
          </p:nvPr>
        </p:nvSpPr>
        <p:spPr/>
        <p:txBody>
          <a:bodyPr/>
          <a:lstStyle/>
          <a:p>
            <a:r>
              <a:rPr lang="en-US" dirty="0" smtClean="0"/>
              <a:t>The President</a:t>
            </a:r>
          </a:p>
          <a:p>
            <a:pPr lvl="1"/>
            <a:r>
              <a:rPr lang="en-US" dirty="0" smtClean="0"/>
              <a:t>Appointment power rewards loyalists / advances agenda</a:t>
            </a:r>
          </a:p>
          <a:p>
            <a:pPr lvl="1"/>
            <a:r>
              <a:rPr lang="en-US" dirty="0" smtClean="0"/>
              <a:t>Executive Orders – directs agencies to take certain actions</a:t>
            </a:r>
          </a:p>
          <a:p>
            <a:r>
              <a:rPr lang="en-US" dirty="0" smtClean="0"/>
              <a:t>Congress</a:t>
            </a:r>
          </a:p>
          <a:p>
            <a:pPr lvl="1"/>
            <a:r>
              <a:rPr lang="en-US" dirty="0" smtClean="0"/>
              <a:t>Creates, consolidates, or eliminates agencies</a:t>
            </a:r>
          </a:p>
          <a:p>
            <a:pPr lvl="1"/>
            <a:r>
              <a:rPr lang="en-US" dirty="0" smtClean="0"/>
              <a:t>Senate confirms high-level appointees</a:t>
            </a:r>
          </a:p>
          <a:p>
            <a:pPr lvl="1"/>
            <a:r>
              <a:rPr lang="en-US" dirty="0" smtClean="0"/>
              <a:t>Statutes direct agency actions</a:t>
            </a:r>
          </a:p>
          <a:p>
            <a:pPr lvl="1"/>
            <a:r>
              <a:rPr lang="en-US" dirty="0" smtClean="0"/>
              <a:t>Appropriates funding</a:t>
            </a:r>
          </a:p>
          <a:p>
            <a:pPr lvl="1"/>
            <a:r>
              <a:rPr lang="en-US" dirty="0" smtClean="0"/>
              <a:t>Congressional Oversight</a:t>
            </a:r>
          </a:p>
          <a:p>
            <a:pPr lvl="2"/>
            <a:r>
              <a:rPr lang="en-US" dirty="0" smtClean="0"/>
              <a:t>Ex) review budgets, investigate actions</a:t>
            </a:r>
          </a:p>
          <a:p>
            <a:pPr lvl="2"/>
            <a:endParaRPr lang="en-US" dirty="0" smtClean="0"/>
          </a:p>
          <a:p>
            <a:pPr lvl="1"/>
            <a:endParaRPr lang="en-US" dirty="0"/>
          </a:p>
        </p:txBody>
      </p:sp>
      <p:pic>
        <p:nvPicPr>
          <p:cNvPr id="13314" name="Picture 2" descr="https://www.stanford.edu/group/ic/cgi-bin/drupal2/files/congress_0.jpg"/>
          <p:cNvPicPr>
            <a:picLocks noChangeAspect="1" noChangeArrowheads="1"/>
          </p:cNvPicPr>
          <p:nvPr/>
        </p:nvPicPr>
        <p:blipFill>
          <a:blip r:embed="rId2" cstate="print"/>
          <a:srcRect/>
          <a:stretch>
            <a:fillRect/>
          </a:stretch>
        </p:blipFill>
        <p:spPr bwMode="auto">
          <a:xfrm>
            <a:off x="7391400" y="4137192"/>
            <a:ext cx="3124674" cy="220645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2907721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Checks &amp; Balances</a:t>
            </a:r>
            <a:endParaRPr lang="en-US" dirty="0"/>
          </a:p>
        </p:txBody>
      </p:sp>
      <p:sp>
        <p:nvSpPr>
          <p:cNvPr id="3" name="Content Placeholder 2"/>
          <p:cNvSpPr>
            <a:spLocks noGrp="1"/>
          </p:cNvSpPr>
          <p:nvPr>
            <p:ph sz="quarter" idx="1"/>
          </p:nvPr>
        </p:nvSpPr>
        <p:spPr/>
        <p:txBody>
          <a:bodyPr/>
          <a:lstStyle/>
          <a:p>
            <a:r>
              <a:rPr lang="en-US" dirty="0" smtClean="0"/>
              <a:t>Courts</a:t>
            </a:r>
          </a:p>
          <a:p>
            <a:pPr lvl="1"/>
            <a:r>
              <a:rPr lang="en-US" dirty="0" smtClean="0"/>
              <a:t>Decide whether agencies violate 14</a:t>
            </a:r>
            <a:r>
              <a:rPr lang="en-US" baseline="30000" dirty="0" smtClean="0"/>
              <a:t>th</a:t>
            </a:r>
            <a:r>
              <a:rPr lang="en-US" dirty="0" smtClean="0"/>
              <a:t> Amendment due process &amp; equal protection requirements</a:t>
            </a:r>
          </a:p>
          <a:p>
            <a:pPr lvl="1"/>
            <a:r>
              <a:rPr lang="en-US" dirty="0" smtClean="0"/>
              <a:t>Requires Congress to clearly define agency standards</a:t>
            </a:r>
          </a:p>
          <a:p>
            <a:r>
              <a:rPr lang="en-US" dirty="0" smtClean="0"/>
              <a:t>Federalism</a:t>
            </a:r>
          </a:p>
          <a:p>
            <a:pPr lvl="1"/>
            <a:r>
              <a:rPr lang="en-US" dirty="0" smtClean="0"/>
              <a:t>If state and national policies differ, states sometimes resist or refuse to comply with standards (ex. Education reform) </a:t>
            </a:r>
          </a:p>
          <a:p>
            <a:r>
              <a:rPr lang="en-US" dirty="0" smtClean="0"/>
              <a:t>Citizens, Interest Groups, Media</a:t>
            </a:r>
          </a:p>
          <a:p>
            <a:pPr lvl="1"/>
            <a:r>
              <a:rPr lang="en-US" dirty="0" smtClean="0"/>
              <a:t>Those directly affected by public policy ca monitor actions, report complaints, or investigate issues regarding problems and injustice in the bureaucracy</a:t>
            </a:r>
            <a:endParaRPr lang="en-US" dirty="0"/>
          </a:p>
        </p:txBody>
      </p:sp>
    </p:spTree>
    <p:extLst>
      <p:ext uri="{BB962C8B-B14F-4D97-AF65-F5344CB8AC3E}">
        <p14:creationId xmlns:p14="http://schemas.microsoft.com/office/powerpoint/2010/main" val="1272020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81200" y="-304800"/>
            <a:ext cx="8229600" cy="1143000"/>
          </a:xfrm>
        </p:spPr>
        <p:txBody>
          <a:bodyPr>
            <a:normAutofit/>
          </a:bodyPr>
          <a:lstStyle/>
          <a:p>
            <a:r>
              <a:rPr lang="en-US" sz="4000" dirty="0"/>
              <a:t>Purpose</a:t>
            </a:r>
            <a:endParaRPr lang="en-US" sz="4000" dirty="0"/>
          </a:p>
        </p:txBody>
      </p:sp>
      <p:sp>
        <p:nvSpPr>
          <p:cNvPr id="2" name="Content Placeholder 1"/>
          <p:cNvSpPr>
            <a:spLocks noGrp="1"/>
          </p:cNvSpPr>
          <p:nvPr>
            <p:ph sz="quarter" idx="1"/>
          </p:nvPr>
        </p:nvSpPr>
        <p:spPr>
          <a:xfrm>
            <a:off x="1676400" y="1371601"/>
            <a:ext cx="8382000" cy="4940491"/>
          </a:xfrm>
        </p:spPr>
        <p:txBody>
          <a:bodyPr>
            <a:normAutofit/>
          </a:bodyPr>
          <a:lstStyle/>
          <a:p>
            <a:r>
              <a:rPr lang="en-US" dirty="0" smtClean="0"/>
              <a:t>Departments, agencies, and bureaus that administer laws (bureaucracy) touch every aspect of American life.</a:t>
            </a:r>
          </a:p>
          <a:p>
            <a:r>
              <a:rPr lang="en-US" dirty="0" smtClean="0"/>
              <a:t>This lesson examines the role of administrative departments and agencies in America’s national government.</a:t>
            </a:r>
          </a:p>
          <a:p>
            <a:endParaRPr lang="en-US" dirty="0" smtClean="0"/>
          </a:p>
          <a:p>
            <a:endParaRPr lang="en-US" dirty="0"/>
          </a:p>
        </p:txBody>
      </p:sp>
    </p:spTree>
    <p:extLst>
      <p:ext uri="{BB962C8B-B14F-4D97-AF65-F5344CB8AC3E}">
        <p14:creationId xmlns:p14="http://schemas.microsoft.com/office/powerpoint/2010/main" val="5435875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05000" y="-228600"/>
            <a:ext cx="8229600" cy="1143000"/>
          </a:xfrm>
        </p:spPr>
        <p:txBody>
          <a:bodyPr>
            <a:normAutofit/>
          </a:bodyPr>
          <a:lstStyle/>
          <a:p>
            <a:r>
              <a:rPr lang="en-US" sz="4000" dirty="0"/>
              <a:t>Objectives</a:t>
            </a:r>
            <a:endParaRPr lang="en-US" sz="4000" dirty="0"/>
          </a:p>
        </p:txBody>
      </p:sp>
      <p:sp>
        <p:nvSpPr>
          <p:cNvPr id="5" name="Content Placeholder 4"/>
          <p:cNvSpPr>
            <a:spLocks noGrp="1"/>
          </p:cNvSpPr>
          <p:nvPr>
            <p:ph sz="quarter" idx="1"/>
          </p:nvPr>
        </p:nvSpPr>
        <p:spPr>
          <a:xfrm>
            <a:off x="1752600" y="1143001"/>
            <a:ext cx="8458200" cy="4864291"/>
          </a:xfrm>
        </p:spPr>
        <p:txBody>
          <a:bodyPr/>
          <a:lstStyle/>
          <a:p>
            <a:endParaRPr lang="en-US" i="1" dirty="0" smtClean="0"/>
          </a:p>
          <a:p>
            <a:endParaRPr lang="en-US" i="1" dirty="0"/>
          </a:p>
        </p:txBody>
      </p:sp>
      <p:sp>
        <p:nvSpPr>
          <p:cNvPr id="6" name="Content Placeholder 1"/>
          <p:cNvSpPr txBox="1">
            <a:spLocks/>
          </p:cNvSpPr>
          <p:nvPr/>
        </p:nvSpPr>
        <p:spPr>
          <a:xfrm>
            <a:off x="1676400" y="1371601"/>
            <a:ext cx="8229600" cy="4525963"/>
          </a:xfrm>
          <a:prstGeom prst="rect">
            <a:avLst/>
          </a:prstGeom>
        </p:spPr>
        <p:txBody>
          <a:bodyPr vert="horz">
            <a:normAutofit/>
          </a:bodyPr>
          <a:lstStyle/>
          <a:p>
            <a:pPr marL="365760" indent="-256032">
              <a:spcBef>
                <a:spcPts val="400"/>
              </a:spcBef>
              <a:buClr>
                <a:srgbClr val="D16349"/>
              </a:buClr>
              <a:buSzPct val="68000"/>
              <a:buFont typeface="Wingdings 3"/>
              <a:buChar char=""/>
              <a:defRPr/>
            </a:pPr>
            <a:r>
              <a:rPr lang="en-US" sz="2700" i="1" dirty="0">
                <a:solidFill>
                  <a:prstClr val="black"/>
                </a:solidFill>
              </a:rPr>
              <a:t>Explain why Congress create administrative units, the circumstances that contribute to their creation, and the range of governmental functions that administrative perform.</a:t>
            </a:r>
          </a:p>
          <a:p>
            <a:pPr marL="365760" indent="-256032">
              <a:spcBef>
                <a:spcPts val="400"/>
              </a:spcBef>
              <a:buClr>
                <a:srgbClr val="D16349"/>
              </a:buClr>
              <a:buSzPct val="68000"/>
              <a:buFont typeface="Wingdings 3"/>
              <a:buChar char=""/>
              <a:defRPr/>
            </a:pPr>
            <a:r>
              <a:rPr lang="en-US" sz="2700" i="1" dirty="0">
                <a:solidFill>
                  <a:prstClr val="black"/>
                </a:solidFill>
              </a:rPr>
              <a:t>Identify some of the checks on the exercise of administrative power. </a:t>
            </a:r>
          </a:p>
          <a:p>
            <a:pPr marL="365760" indent="-256032">
              <a:spcBef>
                <a:spcPts val="400"/>
              </a:spcBef>
              <a:buClr>
                <a:srgbClr val="D16349"/>
              </a:buClr>
              <a:buSzPct val="68000"/>
              <a:buFont typeface="Wingdings 3"/>
              <a:buChar char=""/>
              <a:defRPr/>
            </a:pPr>
            <a:r>
              <a:rPr lang="en-US" sz="2700" i="1" dirty="0">
                <a:solidFill>
                  <a:prstClr val="black"/>
                </a:solidFill>
              </a:rPr>
              <a:t>Evaluate, take and defend positions on public administration in the United States. </a:t>
            </a:r>
          </a:p>
        </p:txBody>
      </p:sp>
    </p:spTree>
    <p:extLst>
      <p:ext uri="{BB962C8B-B14F-4D97-AF65-F5344CB8AC3E}">
        <p14:creationId xmlns:p14="http://schemas.microsoft.com/office/powerpoint/2010/main" val="6800311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57400" y="0"/>
            <a:ext cx="8229600" cy="1143000"/>
          </a:xfrm>
        </p:spPr>
        <p:txBody>
          <a:bodyPr>
            <a:normAutofit/>
          </a:bodyPr>
          <a:lstStyle/>
          <a:p>
            <a:r>
              <a:rPr lang="en-US" sz="4000" dirty="0"/>
              <a:t>Terms to Know</a:t>
            </a:r>
            <a:endParaRPr lang="en-US" sz="4000" dirty="0"/>
          </a:p>
        </p:txBody>
      </p:sp>
      <p:sp>
        <p:nvSpPr>
          <p:cNvPr id="2" name="Content Placeholder 1"/>
          <p:cNvSpPr>
            <a:spLocks noGrp="1"/>
          </p:cNvSpPr>
          <p:nvPr>
            <p:ph sz="quarter" idx="1"/>
          </p:nvPr>
        </p:nvSpPr>
        <p:spPr>
          <a:xfrm>
            <a:off x="1752600" y="1447800"/>
            <a:ext cx="8610600" cy="5029200"/>
          </a:xfrm>
        </p:spPr>
        <p:txBody>
          <a:bodyPr>
            <a:normAutofit fontScale="62500" lnSpcReduction="20000"/>
          </a:bodyPr>
          <a:lstStyle/>
          <a:p>
            <a:pPr>
              <a:buNone/>
            </a:pPr>
            <a:r>
              <a:rPr lang="en-US" b="1" dirty="0" smtClean="0"/>
              <a:t>	bureaucracy</a:t>
            </a:r>
            <a:r>
              <a:rPr lang="en-US" dirty="0" smtClean="0"/>
              <a:t> </a:t>
            </a:r>
            <a:br>
              <a:rPr lang="en-US" dirty="0" smtClean="0"/>
            </a:br>
            <a:r>
              <a:rPr lang="en-US" dirty="0" smtClean="0"/>
              <a:t/>
            </a:r>
            <a:br>
              <a:rPr lang="en-US" dirty="0" smtClean="0"/>
            </a:br>
            <a:r>
              <a:rPr lang="en-US" dirty="0" smtClean="0"/>
              <a:t>Governmental departments and agencies and their staffs, principally civil service members and political appointees.   </a:t>
            </a:r>
            <a:br>
              <a:rPr lang="en-US" dirty="0" smtClean="0"/>
            </a:br>
            <a:r>
              <a:rPr lang="en-US" dirty="0" smtClean="0"/>
              <a:t/>
            </a:r>
            <a:br>
              <a:rPr lang="en-US" dirty="0" smtClean="0"/>
            </a:br>
            <a:r>
              <a:rPr lang="en-US" b="1" dirty="0" smtClean="0"/>
              <a:t>cabinet</a:t>
            </a:r>
            <a:r>
              <a:rPr lang="en-US" dirty="0" smtClean="0"/>
              <a:t> </a:t>
            </a:r>
            <a:br>
              <a:rPr lang="en-US" dirty="0" smtClean="0"/>
            </a:br>
            <a:r>
              <a:rPr lang="en-US" dirty="0" smtClean="0"/>
              <a:t/>
            </a:r>
            <a:br>
              <a:rPr lang="en-US" dirty="0" smtClean="0"/>
            </a:br>
            <a:r>
              <a:rPr lang="en-US" dirty="0" smtClean="0"/>
              <a:t>The group of advisors to the president composed of the heads of the departments of the executive branch and certain other officials. Cabinet advice to U.S. presidents is not binding, as opposed to parliamentary systems, where the consensus of cabinets is said to bind prime ministers.</a:t>
            </a:r>
            <a:br>
              <a:rPr lang="en-US" dirty="0" smtClean="0"/>
            </a:br>
            <a:r>
              <a:rPr lang="en-US" dirty="0" smtClean="0"/>
              <a:t/>
            </a:r>
            <a:br>
              <a:rPr lang="en-US" dirty="0" smtClean="0"/>
            </a:br>
            <a:r>
              <a:rPr lang="en-US" b="1" dirty="0" smtClean="0"/>
              <a:t>civil service</a:t>
            </a:r>
            <a:r>
              <a:rPr lang="en-US" dirty="0" smtClean="0"/>
              <a:t> </a:t>
            </a:r>
            <a:br>
              <a:rPr lang="en-US" dirty="0" smtClean="0"/>
            </a:br>
            <a:r>
              <a:rPr lang="en-US" dirty="0" smtClean="0"/>
              <a:t/>
            </a:r>
            <a:br>
              <a:rPr lang="en-US" dirty="0" smtClean="0"/>
            </a:br>
            <a:r>
              <a:rPr lang="en-US" dirty="0" smtClean="0"/>
              <a:t>Employment in federal, state or provincial, and local governmental agencies. The civil service was formed in an effort to reduce political patronage and promote professionalism in government.    </a:t>
            </a:r>
            <a:br>
              <a:rPr lang="en-US" dirty="0" smtClean="0"/>
            </a:br>
            <a:r>
              <a:rPr lang="en-US" dirty="0" smtClean="0"/>
              <a:t/>
            </a:r>
            <a:br>
              <a:rPr lang="en-US" dirty="0" smtClean="0"/>
            </a:br>
            <a:r>
              <a:rPr lang="en-US" b="1" dirty="0" smtClean="0"/>
              <a:t>independent agencies</a:t>
            </a:r>
            <a:r>
              <a:rPr lang="en-US" dirty="0" smtClean="0"/>
              <a:t> </a:t>
            </a:r>
            <a:br>
              <a:rPr lang="en-US" dirty="0" smtClean="0"/>
            </a:br>
            <a:r>
              <a:rPr lang="en-US" dirty="0" smtClean="0"/>
              <a:t/>
            </a:r>
            <a:br>
              <a:rPr lang="en-US" dirty="0" smtClean="0"/>
            </a:br>
            <a:r>
              <a:rPr lang="en-US" dirty="0" smtClean="0"/>
              <a:t>Administrative organizations located outside the structure of executive departments.   </a:t>
            </a:r>
            <a:br>
              <a:rPr lang="en-US" dirty="0" smtClean="0"/>
            </a:br>
            <a:endParaRPr lang="en-US" dirty="0">
              <a:solidFill>
                <a:schemeClr val="tx2">
                  <a:lumMod val="75000"/>
                </a:schemeClr>
              </a:solidFill>
            </a:endParaRPr>
          </a:p>
        </p:txBody>
      </p:sp>
    </p:spTree>
    <p:extLst>
      <p:ext uri="{BB962C8B-B14F-4D97-AF65-F5344CB8AC3E}">
        <p14:creationId xmlns:p14="http://schemas.microsoft.com/office/powerpoint/2010/main" val="20323879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Kinds of Administrative Units</a:t>
            </a:r>
            <a:endParaRPr lang="en-US" dirty="0"/>
          </a:p>
        </p:txBody>
      </p:sp>
      <p:sp>
        <p:nvSpPr>
          <p:cNvPr id="3" name="Content Placeholder 2"/>
          <p:cNvSpPr>
            <a:spLocks noGrp="1"/>
          </p:cNvSpPr>
          <p:nvPr>
            <p:ph sz="quarter" idx="1"/>
          </p:nvPr>
        </p:nvSpPr>
        <p:spPr>
          <a:xfrm>
            <a:off x="1825752" y="1527048"/>
            <a:ext cx="8689848" cy="4572000"/>
          </a:xfrm>
        </p:spPr>
        <p:txBody>
          <a:bodyPr/>
          <a:lstStyle/>
          <a:p>
            <a:r>
              <a:rPr lang="en-US" dirty="0" smtClean="0"/>
              <a:t>Executive Departments</a:t>
            </a:r>
          </a:p>
          <a:p>
            <a:pPr lvl="1"/>
            <a:r>
              <a:rPr lang="en-US" dirty="0" smtClean="0"/>
              <a:t>Congress directs each to administer certain laws / President appoints each secretary, or “head” (Cabinet)</a:t>
            </a:r>
          </a:p>
          <a:p>
            <a:pPr lvl="1"/>
            <a:r>
              <a:rPr lang="en-US" dirty="0" smtClean="0"/>
              <a:t>Currently 15 departments, each head in line of succession</a:t>
            </a:r>
          </a:p>
          <a:p>
            <a:r>
              <a:rPr lang="en-US" dirty="0" smtClean="0"/>
              <a:t>Executive Office of the President (EOP)</a:t>
            </a:r>
          </a:p>
          <a:p>
            <a:pPr lvl="1"/>
            <a:r>
              <a:rPr lang="en-US" dirty="0" smtClean="0"/>
              <a:t>Created in 1939 to help with budgeting, personnel management, and natural resources planning. </a:t>
            </a:r>
          </a:p>
          <a:p>
            <a:pPr lvl="1"/>
            <a:r>
              <a:rPr lang="en-US" dirty="0" smtClean="0"/>
              <a:t>Includes: White House Office, Office of </a:t>
            </a:r>
          </a:p>
          <a:p>
            <a:pPr lvl="1">
              <a:buNone/>
            </a:pPr>
            <a:r>
              <a:rPr lang="en-US" dirty="0" smtClean="0"/>
              <a:t>    Management &amp; Budget, Council of </a:t>
            </a:r>
          </a:p>
          <a:p>
            <a:pPr lvl="1">
              <a:buNone/>
            </a:pPr>
            <a:r>
              <a:rPr lang="en-US" dirty="0" smtClean="0"/>
              <a:t>    Economic Advisors, National Security</a:t>
            </a:r>
          </a:p>
          <a:p>
            <a:pPr lvl="1">
              <a:buNone/>
            </a:pPr>
            <a:r>
              <a:rPr lang="en-US" dirty="0" smtClean="0"/>
              <a:t>    Council</a:t>
            </a:r>
            <a:endParaRPr lang="en-US" dirty="0"/>
          </a:p>
        </p:txBody>
      </p:sp>
      <p:pic>
        <p:nvPicPr>
          <p:cNvPr id="19458" name="Picture 2" descr="Executive Office of the President Plaque"/>
          <p:cNvPicPr>
            <a:picLocks noChangeAspect="1" noChangeArrowheads="1"/>
          </p:cNvPicPr>
          <p:nvPr/>
        </p:nvPicPr>
        <p:blipFill>
          <a:blip r:embed="rId2" cstate="print"/>
          <a:srcRect/>
          <a:stretch>
            <a:fillRect/>
          </a:stretch>
        </p:blipFill>
        <p:spPr bwMode="auto">
          <a:xfrm>
            <a:off x="7924800" y="4267200"/>
            <a:ext cx="2743200" cy="2743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8358827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Kinds of Administrative Units</a:t>
            </a:r>
            <a:endParaRPr lang="en-US" dirty="0"/>
          </a:p>
        </p:txBody>
      </p:sp>
      <p:sp>
        <p:nvSpPr>
          <p:cNvPr id="3" name="Content Placeholder 2"/>
          <p:cNvSpPr>
            <a:spLocks noGrp="1"/>
          </p:cNvSpPr>
          <p:nvPr>
            <p:ph sz="quarter" idx="1"/>
          </p:nvPr>
        </p:nvSpPr>
        <p:spPr>
          <a:xfrm>
            <a:off x="1825752" y="1527048"/>
            <a:ext cx="7318248" cy="4949952"/>
          </a:xfrm>
        </p:spPr>
        <p:txBody>
          <a:bodyPr>
            <a:normAutofit fontScale="92500"/>
          </a:bodyPr>
          <a:lstStyle/>
          <a:p>
            <a:r>
              <a:rPr lang="en-US" dirty="0" smtClean="0"/>
              <a:t>Independent Agencies</a:t>
            </a:r>
          </a:p>
          <a:p>
            <a:pPr lvl="1"/>
            <a:r>
              <a:rPr lang="en-US" dirty="0" smtClean="0"/>
              <a:t>Located outside structure of Executive Departments</a:t>
            </a:r>
          </a:p>
          <a:p>
            <a:pPr lvl="1"/>
            <a:r>
              <a:rPr lang="en-US" dirty="0" smtClean="0"/>
              <a:t>Granted quasi-legislative regulatory powers</a:t>
            </a:r>
          </a:p>
          <a:p>
            <a:pPr lvl="2"/>
            <a:r>
              <a:rPr lang="en-US" dirty="0" smtClean="0"/>
              <a:t>Ex) Environmental Protection Agency (EPA), Peace </a:t>
            </a:r>
          </a:p>
          <a:p>
            <a:pPr lvl="2">
              <a:buNone/>
            </a:pPr>
            <a:r>
              <a:rPr lang="en-US" dirty="0" smtClean="0"/>
              <a:t>   Corps</a:t>
            </a:r>
          </a:p>
          <a:p>
            <a:r>
              <a:rPr lang="en-US" dirty="0" smtClean="0"/>
              <a:t>Others</a:t>
            </a:r>
          </a:p>
          <a:p>
            <a:pPr lvl="1"/>
            <a:r>
              <a:rPr lang="en-US" dirty="0" smtClean="0"/>
              <a:t>Federal Emergency Management Association (FEMA)</a:t>
            </a:r>
          </a:p>
          <a:p>
            <a:pPr lvl="2"/>
            <a:r>
              <a:rPr lang="en-US" dirty="0" smtClean="0"/>
              <a:t>Was independent agency, now part of Dept. of Homeland Security</a:t>
            </a:r>
          </a:p>
          <a:p>
            <a:pPr lvl="1"/>
            <a:r>
              <a:rPr lang="en-US" dirty="0" smtClean="0"/>
              <a:t>US Postal Service</a:t>
            </a:r>
          </a:p>
          <a:p>
            <a:pPr lvl="2"/>
            <a:r>
              <a:rPr lang="en-US" dirty="0" smtClean="0"/>
              <a:t>Government corporation</a:t>
            </a:r>
          </a:p>
          <a:p>
            <a:pPr lvl="1"/>
            <a:r>
              <a:rPr lang="en-US" dirty="0" smtClean="0"/>
              <a:t>Federal Communications Commission (FCC)</a:t>
            </a:r>
          </a:p>
          <a:p>
            <a:pPr lvl="2"/>
            <a:r>
              <a:rPr lang="en-US" dirty="0" smtClean="0"/>
              <a:t>Designed to enforce regulations of the industry</a:t>
            </a:r>
            <a:endParaRPr lang="en-US" dirty="0"/>
          </a:p>
        </p:txBody>
      </p:sp>
      <p:pic>
        <p:nvPicPr>
          <p:cNvPr id="18434" name="Picture 2" descr="http://creativegreenius.files.wordpress.com/2009/09/epa.jpg"/>
          <p:cNvPicPr>
            <a:picLocks noChangeAspect="1" noChangeArrowheads="1"/>
          </p:cNvPicPr>
          <p:nvPr/>
        </p:nvPicPr>
        <p:blipFill>
          <a:blip r:embed="rId2" cstate="print"/>
          <a:srcRect/>
          <a:stretch>
            <a:fillRect/>
          </a:stretch>
        </p:blipFill>
        <p:spPr bwMode="auto">
          <a:xfrm>
            <a:off x="8610600" y="1371600"/>
            <a:ext cx="2057400" cy="2057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8438" name="Picture 6" descr="Miracle Fruit Tab - Use United States Postal Service"/>
          <p:cNvPicPr>
            <a:picLocks noChangeAspect="1" noChangeArrowheads="1"/>
          </p:cNvPicPr>
          <p:nvPr/>
        </p:nvPicPr>
        <p:blipFill>
          <a:blip r:embed="rId3" cstate="print"/>
          <a:srcRect/>
          <a:stretch>
            <a:fillRect/>
          </a:stretch>
        </p:blipFill>
        <p:spPr bwMode="auto">
          <a:xfrm>
            <a:off x="8121783" y="4648200"/>
            <a:ext cx="2546217" cy="2209800"/>
          </a:xfrm>
          <a:prstGeom prst="rect">
            <a:avLst/>
          </a:prstGeom>
          <a:noFill/>
        </p:spPr>
      </p:pic>
    </p:spTree>
    <p:extLst>
      <p:ext uri="{BB962C8B-B14F-4D97-AF65-F5344CB8AC3E}">
        <p14:creationId xmlns:p14="http://schemas.microsoft.com/office/powerpoint/2010/main" val="6362215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Administrative Organizations</a:t>
            </a:r>
            <a:endParaRPr lang="en-US" dirty="0"/>
          </a:p>
        </p:txBody>
      </p:sp>
      <p:sp>
        <p:nvSpPr>
          <p:cNvPr id="3" name="Content Placeholder 2"/>
          <p:cNvSpPr>
            <a:spLocks noGrp="1"/>
          </p:cNvSpPr>
          <p:nvPr>
            <p:ph sz="quarter" idx="1"/>
          </p:nvPr>
        </p:nvSpPr>
        <p:spPr>
          <a:xfrm>
            <a:off x="1825752" y="1527048"/>
            <a:ext cx="7546848" cy="4873752"/>
          </a:xfrm>
        </p:spPr>
        <p:txBody>
          <a:bodyPr>
            <a:normAutofit lnSpcReduction="10000"/>
          </a:bodyPr>
          <a:lstStyle/>
          <a:p>
            <a:r>
              <a:rPr lang="en-US" dirty="0" smtClean="0"/>
              <a:t>Quasi-legislative powers delegated to implement broad congressional mandates. </a:t>
            </a:r>
          </a:p>
          <a:p>
            <a:pPr lvl="1"/>
            <a:r>
              <a:rPr lang="en-US" dirty="0" smtClean="0"/>
              <a:t>Rules published in Federal Register</a:t>
            </a:r>
          </a:p>
          <a:p>
            <a:r>
              <a:rPr lang="en-US" dirty="0" smtClean="0"/>
              <a:t>Some units granted quasi-judicial powers</a:t>
            </a:r>
          </a:p>
          <a:p>
            <a:pPr lvl="1"/>
            <a:r>
              <a:rPr lang="en-US" dirty="0" smtClean="0"/>
              <a:t> Hearings held to resolve disputes</a:t>
            </a:r>
          </a:p>
          <a:p>
            <a:r>
              <a:rPr lang="en-US" dirty="0" smtClean="0"/>
              <a:t>Example: IRS</a:t>
            </a:r>
          </a:p>
          <a:p>
            <a:pPr lvl="1"/>
            <a:r>
              <a:rPr lang="en-US" dirty="0" smtClean="0"/>
              <a:t>Makes &amp; Enforces rules about tax collections. Also holds hearings for those accused of violations.</a:t>
            </a:r>
          </a:p>
          <a:p>
            <a:r>
              <a:rPr lang="en-US" dirty="0" smtClean="0"/>
              <a:t>Administrative Procedure Act (1946)</a:t>
            </a:r>
          </a:p>
          <a:p>
            <a:pPr lvl="1"/>
            <a:r>
              <a:rPr lang="en-US" dirty="0" smtClean="0"/>
              <a:t>Established rules to implement laws, requires public notice / hearings,  permits judicial review of administrative decisions</a:t>
            </a:r>
          </a:p>
          <a:p>
            <a:endParaRPr lang="en-US" dirty="0"/>
          </a:p>
        </p:txBody>
      </p:sp>
      <p:pic>
        <p:nvPicPr>
          <p:cNvPr id="17410" name="Picture 2" descr="http://www.avicennaaccounting.com/blog/wp-content/uploads/2010/01/irs.jpg"/>
          <p:cNvPicPr>
            <a:picLocks noChangeAspect="1" noChangeArrowheads="1"/>
          </p:cNvPicPr>
          <p:nvPr/>
        </p:nvPicPr>
        <p:blipFill>
          <a:blip r:embed="rId2" cstate="print"/>
          <a:srcRect/>
          <a:stretch>
            <a:fillRect/>
          </a:stretch>
        </p:blipFill>
        <p:spPr bwMode="auto">
          <a:xfrm>
            <a:off x="8657120" y="1447802"/>
            <a:ext cx="2010880" cy="25907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6537561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Contributing Factors</a:t>
            </a:r>
            <a:endParaRPr lang="en-US" dirty="0"/>
          </a:p>
        </p:txBody>
      </p:sp>
      <p:sp>
        <p:nvSpPr>
          <p:cNvPr id="3" name="Content Placeholder 2"/>
          <p:cNvSpPr>
            <a:spLocks noGrp="1"/>
          </p:cNvSpPr>
          <p:nvPr>
            <p:ph sz="quarter" idx="1"/>
          </p:nvPr>
        </p:nvSpPr>
        <p:spPr>
          <a:xfrm>
            <a:off x="1825752" y="1527048"/>
            <a:ext cx="8689848" cy="4572000"/>
          </a:xfrm>
        </p:spPr>
        <p:txBody>
          <a:bodyPr/>
          <a:lstStyle/>
          <a:p>
            <a:r>
              <a:rPr lang="en-US" dirty="0" smtClean="0"/>
              <a:t>Growth in response to demands placed on </a:t>
            </a:r>
            <a:r>
              <a:rPr lang="en-US" dirty="0" err="1" smtClean="0"/>
              <a:t>gov’t</a:t>
            </a:r>
            <a:endParaRPr lang="en-US" dirty="0" smtClean="0"/>
          </a:p>
          <a:p>
            <a:pPr lvl="1"/>
            <a:r>
              <a:rPr lang="en-US" dirty="0" smtClean="0"/>
              <a:t>Ex) Industrial Revolution lead to Dept. of Commerce and Labor, Interstate Commerce Commission, and Federal Trade Commission </a:t>
            </a:r>
          </a:p>
          <a:p>
            <a:r>
              <a:rPr lang="en-US" dirty="0" smtClean="0"/>
              <a:t>Great Depression / New Deal</a:t>
            </a:r>
          </a:p>
          <a:p>
            <a:pPr lvl="1"/>
            <a:r>
              <a:rPr lang="en-US" dirty="0" smtClean="0"/>
              <a:t>FDR creates significant growth in federal bureaucracy in response to national crises </a:t>
            </a:r>
          </a:p>
          <a:p>
            <a:r>
              <a:rPr lang="en-US" dirty="0" smtClean="0"/>
              <a:t>Cold War</a:t>
            </a:r>
          </a:p>
          <a:p>
            <a:pPr lvl="1"/>
            <a:r>
              <a:rPr lang="en-US" dirty="0" smtClean="0"/>
              <a:t>Dept. of Defense, National Security Council, </a:t>
            </a:r>
          </a:p>
          <a:p>
            <a:pPr lvl="1">
              <a:buNone/>
            </a:pPr>
            <a:r>
              <a:rPr lang="en-US" dirty="0" smtClean="0"/>
              <a:t>    CIA…</a:t>
            </a:r>
          </a:p>
          <a:p>
            <a:endParaRPr lang="en-US" dirty="0"/>
          </a:p>
        </p:txBody>
      </p:sp>
      <p:pic>
        <p:nvPicPr>
          <p:cNvPr id="16386" name="Picture 2" descr="http://www.ordinary-gentlemen.com/wp-content/uploads/2009/04/cia.jpg"/>
          <p:cNvPicPr>
            <a:picLocks noChangeAspect="1" noChangeArrowheads="1"/>
          </p:cNvPicPr>
          <p:nvPr/>
        </p:nvPicPr>
        <p:blipFill>
          <a:blip r:embed="rId2" cstate="print"/>
          <a:srcRect/>
          <a:stretch>
            <a:fillRect/>
          </a:stretch>
        </p:blipFill>
        <p:spPr bwMode="auto">
          <a:xfrm>
            <a:off x="8153400" y="4083558"/>
            <a:ext cx="2514600" cy="277444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1528044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Contributing Factors</a:t>
            </a:r>
            <a:endParaRPr lang="en-US" dirty="0"/>
          </a:p>
        </p:txBody>
      </p:sp>
      <p:sp>
        <p:nvSpPr>
          <p:cNvPr id="3" name="Content Placeholder 2"/>
          <p:cNvSpPr>
            <a:spLocks noGrp="1"/>
          </p:cNvSpPr>
          <p:nvPr>
            <p:ph sz="quarter" idx="1"/>
          </p:nvPr>
        </p:nvSpPr>
        <p:spPr>
          <a:xfrm>
            <a:off x="1825752" y="1527048"/>
            <a:ext cx="5337048" cy="4572000"/>
          </a:xfrm>
        </p:spPr>
        <p:txBody>
          <a:bodyPr/>
          <a:lstStyle/>
          <a:p>
            <a:r>
              <a:rPr lang="en-US" dirty="0" smtClean="0"/>
              <a:t>Reduction</a:t>
            </a:r>
          </a:p>
          <a:p>
            <a:pPr lvl="1"/>
            <a:r>
              <a:rPr lang="en-US" dirty="0" smtClean="0"/>
              <a:t>Starting in 1970s, many commissions and boards abolished</a:t>
            </a:r>
          </a:p>
          <a:p>
            <a:pPr lvl="2"/>
            <a:r>
              <a:rPr lang="en-US" dirty="0" smtClean="0"/>
              <a:t>Ex) Interstate Commerce Commission</a:t>
            </a:r>
          </a:p>
          <a:p>
            <a:pPr lvl="2">
              <a:buNone/>
            </a:pPr>
            <a:endParaRPr lang="en-US" dirty="0" smtClean="0"/>
          </a:p>
          <a:p>
            <a:r>
              <a:rPr lang="en-US" dirty="0" smtClean="0"/>
              <a:t>9/11</a:t>
            </a:r>
          </a:p>
          <a:p>
            <a:pPr lvl="1"/>
            <a:r>
              <a:rPr lang="en-US" dirty="0" smtClean="0"/>
              <a:t>Terrorist attacks result in creation of Department of Homeland Security</a:t>
            </a:r>
          </a:p>
        </p:txBody>
      </p:sp>
      <p:pic>
        <p:nvPicPr>
          <p:cNvPr id="15362" name="Picture 2" descr="http://blog.case.edu/james.chang/2007/09/11/9-11_firemans_flag_full.jpg"/>
          <p:cNvPicPr>
            <a:picLocks noChangeAspect="1" noChangeArrowheads="1"/>
          </p:cNvPicPr>
          <p:nvPr/>
        </p:nvPicPr>
        <p:blipFill>
          <a:blip r:embed="rId2" cstate="print"/>
          <a:srcRect/>
          <a:stretch>
            <a:fillRect/>
          </a:stretch>
        </p:blipFill>
        <p:spPr bwMode="auto">
          <a:xfrm>
            <a:off x="8153401" y="1371600"/>
            <a:ext cx="2349595" cy="312496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5364" name="Picture 4" descr="http://vivirlatino.com/i/2008/12/360px-US_Department_of_Homeland_Security_Seal.svg.png"/>
          <p:cNvPicPr>
            <a:picLocks noChangeAspect="1" noChangeArrowheads="1"/>
          </p:cNvPicPr>
          <p:nvPr/>
        </p:nvPicPr>
        <p:blipFill>
          <a:blip r:embed="rId3" cstate="print"/>
          <a:srcRect/>
          <a:stretch>
            <a:fillRect/>
          </a:stretch>
        </p:blipFill>
        <p:spPr bwMode="auto">
          <a:xfrm>
            <a:off x="8458200" y="4648201"/>
            <a:ext cx="1671518" cy="1666875"/>
          </a:xfrm>
          <a:prstGeom prst="rect">
            <a:avLst/>
          </a:prstGeom>
          <a:noFill/>
        </p:spPr>
      </p:pic>
    </p:spTree>
    <p:extLst>
      <p:ext uri="{BB962C8B-B14F-4D97-AF65-F5344CB8AC3E}">
        <p14:creationId xmlns:p14="http://schemas.microsoft.com/office/powerpoint/2010/main" val="5861211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620</Words>
  <Application>Microsoft Macintosh PowerPoint</Application>
  <PresentationFormat>Widescreen</PresentationFormat>
  <Paragraphs>91</Paragraphs>
  <Slides>12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Calibri</vt:lpstr>
      <vt:lpstr>Georgia</vt:lpstr>
      <vt:lpstr>Wingdings</vt:lpstr>
      <vt:lpstr>Wingdings 2</vt:lpstr>
      <vt:lpstr>Wingdings 3</vt:lpstr>
      <vt:lpstr>Civic</vt:lpstr>
      <vt:lpstr>PowerPoint Presentation</vt:lpstr>
      <vt:lpstr>Purpose</vt:lpstr>
      <vt:lpstr>Objectives</vt:lpstr>
      <vt:lpstr>Terms to Know</vt:lpstr>
      <vt:lpstr>Kinds of Administrative Units</vt:lpstr>
      <vt:lpstr>Kinds of Administrative Units</vt:lpstr>
      <vt:lpstr>Administrative Organizations</vt:lpstr>
      <vt:lpstr>Contributing Factors</vt:lpstr>
      <vt:lpstr>Contributing Factors</vt:lpstr>
      <vt:lpstr>Staffing Administrative Agencies</vt:lpstr>
      <vt:lpstr>Checks &amp; Balances</vt:lpstr>
      <vt:lpstr>Checks &amp; Balances</vt:lpstr>
    </vt:vector>
  </TitlesOfParts>
  <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cp:revision>
  <dcterms:created xsi:type="dcterms:W3CDTF">2017-08-17T20:20:00Z</dcterms:created>
  <dcterms:modified xsi:type="dcterms:W3CDTF">2017-08-17T20:20:17Z</dcterms:modified>
</cp:coreProperties>
</file>