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1D36F-AADC-0C4F-86E2-805B1A123C63}" type="datetimeFigureOut">
              <a:rPr lang="en-US" smtClean="0"/>
              <a:t>8/17/17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D35A7-6222-A440-96E1-698172873B18}" type="slidenum">
              <a:rPr lang="en-US" smtClean="0"/>
              <a:t>‹#›</a:t>
            </a:fld>
            <a:endParaRPr lang="en-US"/>
          </a:p>
        </p:txBody>
      </p:sp>
    </p:spTree>
    <p:extLst>
      <p:ext uri="{BB962C8B-B14F-4D97-AF65-F5344CB8AC3E}">
        <p14:creationId xmlns:p14="http://schemas.microsoft.com/office/powerpoint/2010/main" val="117310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656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416CA3-4B9C-48FF-8ABC-42DDB72ABD7C}" type="datetimeFigureOut">
              <a:rPr lang="en-US" smtClean="0"/>
              <a:pPr/>
              <a:t>8/17/17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25416CA3-4B9C-48FF-8ABC-42DDB72ABD7C}" type="datetimeFigureOut">
              <a:rPr lang="en-US" smtClean="0"/>
              <a:pPr/>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416CA3-4B9C-48FF-8ABC-42DDB72ABD7C}" type="datetimeFigureOut">
              <a:rPr lang="en-US" smtClean="0"/>
              <a:pPr/>
              <a:t>8/17/17</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416CA3-4B9C-48FF-8ABC-42DDB72ABD7C}" type="datetimeFigureOut">
              <a:rPr lang="en-US" smtClean="0"/>
              <a:pPr/>
              <a:t>8/17/17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25416CA3-4B9C-48FF-8ABC-42DDB72ABD7C}" type="datetimeFigureOut">
              <a:rPr lang="en-US" smtClean="0"/>
              <a:pPr/>
              <a:t>8/17/17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8D75461-A89E-497C-B1A5-E166D85CB7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25416CA3-4B9C-48FF-8ABC-42DDB72ABD7C}" type="datetimeFigureOut">
              <a:rPr lang="en-US" smtClean="0"/>
              <a:pPr/>
              <a:t>8/17/17</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25416CA3-4B9C-48FF-8ABC-42DDB72ABD7C}" type="datetimeFigureOut">
              <a:rPr lang="en-US" smtClean="0"/>
              <a:pPr/>
              <a:t>8/17/17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25416CA3-4B9C-48FF-8ABC-42DDB72ABD7C}" type="datetimeFigureOut">
              <a:rPr lang="en-US" smtClean="0"/>
              <a:pPr/>
              <a:t>8/17/17</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08368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57201"/>
            <a:ext cx="4267200" cy="4062651"/>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algn="ctr"/>
            <a:r>
              <a:rPr lang="en-US" sz="4000" b="1" dirty="0">
                <a:solidFill>
                  <a:prstClr val="black"/>
                </a:solidFill>
              </a:rPr>
              <a:t>Lesson 23:</a:t>
            </a:r>
            <a:endParaRPr lang="en-US" sz="4000" dirty="0">
              <a:solidFill>
                <a:prstClr val="black"/>
              </a:solidFill>
            </a:endParaRPr>
          </a:p>
          <a:p>
            <a:r>
              <a:rPr lang="en-US" sz="4000" i="1" dirty="0">
                <a:solidFill>
                  <a:prstClr val="black"/>
                </a:solidFill>
              </a:rPr>
              <a:t>What Is the Role of the President in the American Constitutional System?</a:t>
            </a:r>
          </a:p>
          <a:p>
            <a:endParaRPr lang="en-US" dirty="0">
              <a:solidFill>
                <a:prstClr val="black"/>
              </a:solidFill>
            </a:endParaRPr>
          </a:p>
        </p:txBody>
      </p:sp>
      <p:pic>
        <p:nvPicPr>
          <p:cNvPr id="4" name="Picture 3" descr="0809webwtphs_lsn23.jpg"/>
          <p:cNvPicPr>
            <a:picLocks noChangeAspect="1"/>
          </p:cNvPicPr>
          <p:nvPr/>
        </p:nvPicPr>
        <p:blipFill>
          <a:blip r:embed="rId2" cstate="print"/>
          <a:stretch>
            <a:fillRect/>
          </a:stretch>
        </p:blipFill>
        <p:spPr>
          <a:xfrm>
            <a:off x="6218652" y="228600"/>
            <a:ext cx="425884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08264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3" name="Content Placeholder 2"/>
          <p:cNvSpPr>
            <a:spLocks noGrp="1"/>
          </p:cNvSpPr>
          <p:nvPr>
            <p:ph sz="quarter" idx="1"/>
          </p:nvPr>
        </p:nvSpPr>
        <p:spPr>
          <a:xfrm>
            <a:off x="1825752" y="1527048"/>
            <a:ext cx="8842248" cy="4572000"/>
          </a:xfrm>
        </p:spPr>
        <p:txBody>
          <a:bodyPr/>
          <a:lstStyle/>
          <a:p>
            <a:r>
              <a:rPr lang="en-US" dirty="0" smtClean="0"/>
              <a:t>Appointing Ambassadors &amp; Public Ministers</a:t>
            </a:r>
          </a:p>
          <a:p>
            <a:pPr lvl="1"/>
            <a:r>
              <a:rPr lang="en-US" dirty="0" smtClean="0"/>
              <a:t>President decides who represents US abroad. </a:t>
            </a:r>
          </a:p>
          <a:p>
            <a:pPr lvl="1"/>
            <a:r>
              <a:rPr lang="en-US" dirty="0" smtClean="0"/>
              <a:t>Ambassadors help shape US image and advise on foreign policy</a:t>
            </a:r>
          </a:p>
          <a:p>
            <a:r>
              <a:rPr lang="en-US" dirty="0" smtClean="0"/>
              <a:t>Receiving Ambassadors and Other Public Ministers</a:t>
            </a:r>
          </a:p>
          <a:p>
            <a:pPr lvl="1"/>
            <a:r>
              <a:rPr lang="en-US" dirty="0" smtClean="0"/>
              <a:t>President sole channel of international communications </a:t>
            </a:r>
          </a:p>
          <a:p>
            <a:pPr lvl="1"/>
            <a:r>
              <a:rPr lang="en-US" dirty="0" smtClean="0"/>
              <a:t>Assumes right </a:t>
            </a:r>
            <a:r>
              <a:rPr lang="en-US" i="1" dirty="0" smtClean="0"/>
              <a:t>not</a:t>
            </a:r>
            <a:r>
              <a:rPr lang="en-US" dirty="0" smtClean="0"/>
              <a:t> to recognize them</a:t>
            </a:r>
          </a:p>
          <a:p>
            <a:pPr lvl="1"/>
            <a:endParaRPr lang="en-US" dirty="0" smtClean="0"/>
          </a:p>
          <a:p>
            <a:pPr lvl="1"/>
            <a:endParaRPr lang="en-US" dirty="0"/>
          </a:p>
        </p:txBody>
      </p:sp>
      <p:pic>
        <p:nvPicPr>
          <p:cNvPr id="82946" name="Picture 2" descr="http://www.colombopage.com/imgs_07/lp_062307_01.jpg"/>
          <p:cNvPicPr>
            <a:picLocks noChangeAspect="1" noChangeArrowheads="1"/>
          </p:cNvPicPr>
          <p:nvPr/>
        </p:nvPicPr>
        <p:blipFill>
          <a:blip r:embed="rId2" cstate="print"/>
          <a:srcRect/>
          <a:stretch>
            <a:fillRect/>
          </a:stretch>
        </p:blipFill>
        <p:spPr bwMode="auto">
          <a:xfrm>
            <a:off x="7162801" y="3810000"/>
            <a:ext cx="3282767"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2992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War Powers</a:t>
            </a:r>
            <a:endParaRPr lang="en-US" dirty="0"/>
          </a:p>
        </p:txBody>
      </p:sp>
      <p:sp>
        <p:nvSpPr>
          <p:cNvPr id="3" name="Content Placeholder 2"/>
          <p:cNvSpPr>
            <a:spLocks noGrp="1"/>
          </p:cNvSpPr>
          <p:nvPr>
            <p:ph sz="quarter" idx="1"/>
          </p:nvPr>
        </p:nvSpPr>
        <p:spPr/>
        <p:txBody>
          <a:bodyPr/>
          <a:lstStyle/>
          <a:p>
            <a:r>
              <a:rPr lang="en-US" dirty="0" smtClean="0"/>
              <a:t>During wars and emergencies, presidents often exercise power not granted in Constitution</a:t>
            </a:r>
          </a:p>
          <a:p>
            <a:pPr lvl="1"/>
            <a:r>
              <a:rPr lang="en-US" dirty="0" smtClean="0"/>
              <a:t>Grover Cleveland – sent unauthorized troops to put down Pullman train car strike</a:t>
            </a:r>
          </a:p>
          <a:p>
            <a:pPr lvl="1"/>
            <a:r>
              <a:rPr lang="en-US" dirty="0" smtClean="0"/>
              <a:t>FDR – sent war ships to Britain before entered WWII</a:t>
            </a:r>
          </a:p>
          <a:p>
            <a:r>
              <a:rPr lang="en-US" dirty="0" smtClean="0"/>
              <a:t>Attempts at restraint</a:t>
            </a:r>
          </a:p>
          <a:p>
            <a:pPr lvl="1"/>
            <a:r>
              <a:rPr lang="en-US" dirty="0" smtClean="0"/>
              <a:t>1952 – Supreme Court rules against Truman (seizing steel mills during Korean War)</a:t>
            </a:r>
          </a:p>
          <a:p>
            <a:pPr lvl="1"/>
            <a:r>
              <a:rPr lang="en-US" dirty="0" smtClean="0"/>
              <a:t>2006 – Bush’s “special military commissions” violated US law and Geneva Convention</a:t>
            </a:r>
          </a:p>
          <a:p>
            <a:pPr lvl="1"/>
            <a:r>
              <a:rPr lang="en-US" dirty="0" smtClean="0"/>
              <a:t>However, Congress &amp; Court tend to defer to president</a:t>
            </a:r>
          </a:p>
        </p:txBody>
      </p:sp>
    </p:spTree>
    <p:extLst>
      <p:ext uri="{BB962C8B-B14F-4D97-AF65-F5344CB8AC3E}">
        <p14:creationId xmlns:p14="http://schemas.microsoft.com/office/powerpoint/2010/main" val="456814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Presidential Power</a:t>
            </a:r>
            <a:endParaRPr lang="en-US" dirty="0"/>
          </a:p>
        </p:txBody>
      </p:sp>
      <p:sp>
        <p:nvSpPr>
          <p:cNvPr id="3" name="Content Placeholder 2"/>
          <p:cNvSpPr>
            <a:spLocks noGrp="1"/>
          </p:cNvSpPr>
          <p:nvPr>
            <p:ph sz="quarter" idx="1"/>
          </p:nvPr>
        </p:nvSpPr>
        <p:spPr>
          <a:xfrm>
            <a:off x="1825752" y="1527048"/>
            <a:ext cx="8842248" cy="4572000"/>
          </a:xfrm>
        </p:spPr>
        <p:txBody>
          <a:bodyPr/>
          <a:lstStyle/>
          <a:p>
            <a:r>
              <a:rPr lang="en-US" dirty="0" smtClean="0"/>
              <a:t>Over time, power has flowed from one branch to the other. </a:t>
            </a:r>
          </a:p>
          <a:p>
            <a:pPr lvl="1"/>
            <a:r>
              <a:rPr lang="en-US" dirty="0" smtClean="0"/>
              <a:t>19</a:t>
            </a:r>
            <a:r>
              <a:rPr lang="en-US" baseline="30000" dirty="0" smtClean="0"/>
              <a:t>th</a:t>
            </a:r>
            <a:r>
              <a:rPr lang="en-US" dirty="0" smtClean="0"/>
              <a:t> C. – Congress dominated</a:t>
            </a:r>
          </a:p>
          <a:p>
            <a:pPr lvl="1"/>
            <a:r>
              <a:rPr lang="en-US" dirty="0" smtClean="0"/>
              <a:t>20</a:t>
            </a:r>
            <a:r>
              <a:rPr lang="en-US" baseline="30000" dirty="0" smtClean="0"/>
              <a:t>th</a:t>
            </a:r>
            <a:r>
              <a:rPr lang="en-US" dirty="0" smtClean="0"/>
              <a:t> C. – As role of US in world grew, so did Executive power</a:t>
            </a:r>
          </a:p>
          <a:p>
            <a:r>
              <a:rPr lang="en-US" dirty="0" smtClean="0"/>
              <a:t>Why growth of presidential power?</a:t>
            </a:r>
          </a:p>
          <a:p>
            <a:pPr lvl="1"/>
            <a:r>
              <a:rPr lang="en-US" dirty="0" smtClean="0"/>
              <a:t>Over past century, polls show public demand for strong president</a:t>
            </a:r>
          </a:p>
          <a:p>
            <a:pPr lvl="2"/>
            <a:r>
              <a:rPr lang="en-US" dirty="0" smtClean="0"/>
              <a:t>However, polls also show public distrust of strong executives</a:t>
            </a:r>
          </a:p>
          <a:p>
            <a:pPr lvl="1"/>
            <a:r>
              <a:rPr lang="en-US" dirty="0" smtClean="0"/>
              <a:t>Broad constitutional powers</a:t>
            </a:r>
          </a:p>
          <a:p>
            <a:pPr lvl="1"/>
            <a:r>
              <a:rPr lang="en-US" dirty="0" smtClean="0"/>
              <a:t>Role in recommending legislation</a:t>
            </a:r>
          </a:p>
          <a:p>
            <a:pPr lvl="1"/>
            <a:r>
              <a:rPr lang="en-US" dirty="0" smtClean="0"/>
              <a:t>Increasingly active role in development of federal regulations</a:t>
            </a:r>
          </a:p>
          <a:p>
            <a:pPr lvl="2"/>
            <a:r>
              <a:rPr lang="en-US" dirty="0" smtClean="0"/>
              <a:t>Regulations elaborate on general laws passed by Congress </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31330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Presidential Power</a:t>
            </a:r>
            <a:endParaRPr lang="en-US" dirty="0"/>
          </a:p>
        </p:txBody>
      </p:sp>
      <p:sp>
        <p:nvSpPr>
          <p:cNvPr id="3" name="Content Placeholder 2"/>
          <p:cNvSpPr>
            <a:spLocks noGrp="1"/>
          </p:cNvSpPr>
          <p:nvPr>
            <p:ph sz="quarter" idx="1"/>
          </p:nvPr>
        </p:nvSpPr>
        <p:spPr>
          <a:xfrm>
            <a:off x="1825752" y="1527048"/>
            <a:ext cx="5641848" cy="4572000"/>
          </a:xfrm>
        </p:spPr>
        <p:txBody>
          <a:bodyPr/>
          <a:lstStyle/>
          <a:p>
            <a:r>
              <a:rPr lang="en-US" dirty="0" smtClean="0"/>
              <a:t>Executive Orders</a:t>
            </a:r>
          </a:p>
          <a:p>
            <a:pPr lvl="1"/>
            <a:r>
              <a:rPr lang="en-US" dirty="0" smtClean="0"/>
              <a:t>Rule or regulation issued by the president.</a:t>
            </a:r>
          </a:p>
          <a:p>
            <a:pPr lvl="1"/>
            <a:r>
              <a:rPr lang="en-US" dirty="0" smtClean="0"/>
              <a:t>Must be published in </a:t>
            </a:r>
            <a:r>
              <a:rPr lang="en-US" i="1" dirty="0" smtClean="0"/>
              <a:t>Federal Register</a:t>
            </a:r>
            <a:r>
              <a:rPr lang="en-US" dirty="0" smtClean="0"/>
              <a:t> </a:t>
            </a:r>
          </a:p>
          <a:p>
            <a:r>
              <a:rPr lang="en-US" dirty="0" smtClean="0"/>
              <a:t>Assumption of new responsibilities</a:t>
            </a:r>
          </a:p>
          <a:p>
            <a:pPr lvl="1"/>
            <a:r>
              <a:rPr lang="en-US" dirty="0" smtClean="0"/>
              <a:t>Issues involving education, health care, transportation, product safety, etc. have shifted from purely state / local control to national as well.</a:t>
            </a:r>
          </a:p>
        </p:txBody>
      </p:sp>
      <p:pic>
        <p:nvPicPr>
          <p:cNvPr id="79874" name="Picture 2" descr="http://www.unc.edu/world/College_Updates_2007/edseal_big.gif"/>
          <p:cNvPicPr>
            <a:picLocks noChangeAspect="1" noChangeArrowheads="1"/>
          </p:cNvPicPr>
          <p:nvPr/>
        </p:nvPicPr>
        <p:blipFill>
          <a:blip r:embed="rId2" cstate="print"/>
          <a:srcRect/>
          <a:stretch>
            <a:fillRect/>
          </a:stretch>
        </p:blipFill>
        <p:spPr bwMode="auto">
          <a:xfrm>
            <a:off x="8077200" y="4191000"/>
            <a:ext cx="2095500" cy="2095500"/>
          </a:xfrm>
          <a:prstGeom prst="rect">
            <a:avLst/>
          </a:prstGeom>
          <a:noFill/>
        </p:spPr>
      </p:pic>
      <p:pic>
        <p:nvPicPr>
          <p:cNvPr id="79876" name="Picture 4" descr="http://blog.lib.umn.edu/govref/fdlp100/images/federalregister.gif"/>
          <p:cNvPicPr>
            <a:picLocks noChangeAspect="1" noChangeArrowheads="1"/>
          </p:cNvPicPr>
          <p:nvPr/>
        </p:nvPicPr>
        <p:blipFill>
          <a:blip r:embed="rId3" cstate="print"/>
          <a:srcRect/>
          <a:stretch>
            <a:fillRect/>
          </a:stretch>
        </p:blipFill>
        <p:spPr bwMode="auto">
          <a:xfrm>
            <a:off x="8229601" y="1371600"/>
            <a:ext cx="1819275" cy="2519832"/>
          </a:xfrm>
          <a:prstGeom prst="rect">
            <a:avLst/>
          </a:prstGeom>
          <a:noFill/>
        </p:spPr>
      </p:pic>
    </p:spTree>
    <p:extLst>
      <p:ext uri="{BB962C8B-B14F-4D97-AF65-F5344CB8AC3E}">
        <p14:creationId xmlns:p14="http://schemas.microsoft.com/office/powerpoint/2010/main" val="1618925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 on Power</a:t>
            </a:r>
            <a:endParaRPr lang="en-US" dirty="0"/>
          </a:p>
        </p:txBody>
      </p:sp>
      <p:sp>
        <p:nvSpPr>
          <p:cNvPr id="3" name="Content Placeholder 2"/>
          <p:cNvSpPr>
            <a:spLocks noGrp="1"/>
          </p:cNvSpPr>
          <p:nvPr>
            <p:ph sz="quarter" idx="1"/>
          </p:nvPr>
        </p:nvSpPr>
        <p:spPr>
          <a:xfrm>
            <a:off x="1825752" y="1527048"/>
            <a:ext cx="6099048" cy="4572000"/>
          </a:xfrm>
        </p:spPr>
        <p:txBody>
          <a:bodyPr/>
          <a:lstStyle/>
          <a:p>
            <a:r>
              <a:rPr lang="en-US" dirty="0" smtClean="0"/>
              <a:t>Congress</a:t>
            </a:r>
          </a:p>
          <a:p>
            <a:pPr lvl="1"/>
            <a:r>
              <a:rPr lang="en-US" dirty="0" smtClean="0"/>
              <a:t>Rejecting or modifying president’s legislative agenda</a:t>
            </a:r>
          </a:p>
          <a:p>
            <a:pPr lvl="1"/>
            <a:r>
              <a:rPr lang="en-US" dirty="0" smtClean="0"/>
              <a:t>Asserting its constitutional authority </a:t>
            </a:r>
          </a:p>
          <a:p>
            <a:pPr lvl="1">
              <a:buNone/>
            </a:pPr>
            <a:r>
              <a:rPr lang="en-US" dirty="0" smtClean="0"/>
              <a:t>    (war powers)</a:t>
            </a:r>
          </a:p>
          <a:p>
            <a:pPr lvl="1"/>
            <a:r>
              <a:rPr lang="en-US" dirty="0" smtClean="0"/>
              <a:t>Refusing to ratify treaties</a:t>
            </a:r>
          </a:p>
          <a:p>
            <a:pPr lvl="1"/>
            <a:r>
              <a:rPr lang="en-US" dirty="0" smtClean="0"/>
              <a:t>Refusing to confirm nominees</a:t>
            </a:r>
          </a:p>
          <a:p>
            <a:pPr lvl="1"/>
            <a:r>
              <a:rPr lang="en-US" dirty="0" smtClean="0"/>
              <a:t>Refusing to fund programs</a:t>
            </a:r>
          </a:p>
          <a:p>
            <a:pPr lvl="1"/>
            <a:r>
              <a:rPr lang="en-US" dirty="0" smtClean="0"/>
              <a:t>Removing president from office</a:t>
            </a:r>
          </a:p>
          <a:p>
            <a:pPr lvl="1"/>
            <a:endParaRPr lang="en-US" dirty="0"/>
          </a:p>
        </p:txBody>
      </p:sp>
      <p:pic>
        <p:nvPicPr>
          <p:cNvPr id="78850" name="Picture 2" descr="http://www.jewishsightseeing.com/2007-sdjw/recurring%20photos/us%20capitol/us%20capitol%20building.jpg"/>
          <p:cNvPicPr>
            <a:picLocks noChangeAspect="1" noChangeArrowheads="1"/>
          </p:cNvPicPr>
          <p:nvPr/>
        </p:nvPicPr>
        <p:blipFill>
          <a:blip r:embed="rId2" cstate="print"/>
          <a:srcRect/>
          <a:stretch>
            <a:fillRect/>
          </a:stretch>
        </p:blipFill>
        <p:spPr bwMode="auto">
          <a:xfrm>
            <a:off x="7239001" y="1447800"/>
            <a:ext cx="3252787"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0768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on Power</a:t>
            </a:r>
            <a:endParaRPr lang="en-US" dirty="0"/>
          </a:p>
        </p:txBody>
      </p:sp>
      <p:sp>
        <p:nvSpPr>
          <p:cNvPr id="3" name="Content Placeholder 2"/>
          <p:cNvSpPr>
            <a:spLocks noGrp="1"/>
          </p:cNvSpPr>
          <p:nvPr>
            <p:ph sz="quarter" idx="1"/>
          </p:nvPr>
        </p:nvSpPr>
        <p:spPr>
          <a:xfrm>
            <a:off x="1825752" y="1527048"/>
            <a:ext cx="5489448" cy="4873752"/>
          </a:xfrm>
        </p:spPr>
        <p:txBody>
          <a:bodyPr>
            <a:normAutofit lnSpcReduction="10000"/>
          </a:bodyPr>
          <a:lstStyle/>
          <a:p>
            <a:r>
              <a:rPr lang="en-US" dirty="0" smtClean="0"/>
              <a:t>Supreme Court</a:t>
            </a:r>
          </a:p>
          <a:p>
            <a:pPr lvl="1"/>
            <a:r>
              <a:rPr lang="en-US" dirty="0" smtClean="0"/>
              <a:t>Humphrey’s Executor v. US (1935)</a:t>
            </a:r>
          </a:p>
          <a:p>
            <a:pPr lvl="2"/>
            <a:r>
              <a:rPr lang="en-US" dirty="0" smtClean="0"/>
              <a:t>Congress must approve president’s removal of official from independent regulatory agencies</a:t>
            </a:r>
          </a:p>
          <a:p>
            <a:pPr lvl="1"/>
            <a:r>
              <a:rPr lang="en-US" dirty="0" smtClean="0"/>
              <a:t>US v. Nixon (1974)</a:t>
            </a:r>
          </a:p>
          <a:p>
            <a:pPr lvl="2"/>
            <a:r>
              <a:rPr lang="en-US" dirty="0" smtClean="0"/>
              <a:t>President not entitled to automatic immunity from legal process</a:t>
            </a:r>
          </a:p>
          <a:p>
            <a:pPr lvl="1"/>
            <a:r>
              <a:rPr lang="en-US" dirty="0" smtClean="0"/>
              <a:t>Train v. City of NY (1975)</a:t>
            </a:r>
          </a:p>
          <a:p>
            <a:pPr lvl="2"/>
            <a:r>
              <a:rPr lang="en-US" dirty="0" smtClean="0"/>
              <a:t>President cannot refuse to spend money appropriated by Congress</a:t>
            </a:r>
          </a:p>
          <a:p>
            <a:r>
              <a:rPr lang="en-US" dirty="0" smtClean="0"/>
              <a:t>Executive Agencies</a:t>
            </a:r>
          </a:p>
          <a:p>
            <a:r>
              <a:rPr lang="en-US" dirty="0" smtClean="0"/>
              <a:t>Public Opinion</a:t>
            </a:r>
            <a:endParaRPr lang="en-US" dirty="0"/>
          </a:p>
        </p:txBody>
      </p:sp>
      <p:pic>
        <p:nvPicPr>
          <p:cNvPr id="77826" name="Picture 2" descr="http://www.sterlinglaw.us/images/us_supreme_court_1.jpg"/>
          <p:cNvPicPr>
            <a:picLocks noChangeAspect="1" noChangeArrowheads="1"/>
          </p:cNvPicPr>
          <p:nvPr/>
        </p:nvPicPr>
        <p:blipFill>
          <a:blip r:embed="rId2" cstate="print"/>
          <a:srcRect/>
          <a:stretch>
            <a:fillRect/>
          </a:stretch>
        </p:blipFill>
        <p:spPr bwMode="auto">
          <a:xfrm>
            <a:off x="7010400" y="1447801"/>
            <a:ext cx="3486150" cy="4514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6466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758952"/>
          </a:xfrm>
        </p:spPr>
        <p:txBody>
          <a:bodyPr>
            <a:normAutofit fontScale="90000"/>
          </a:bodyPr>
          <a:lstStyle/>
          <a:p>
            <a:r>
              <a:rPr lang="en-US" dirty="0" smtClean="0"/>
              <a:t>Differences Between American Presidency &amp; British Prime Minister</a:t>
            </a:r>
            <a:endParaRPr lang="en-US" dirty="0"/>
          </a:p>
        </p:txBody>
      </p:sp>
      <p:sp>
        <p:nvSpPr>
          <p:cNvPr id="3" name="Content Placeholder 2"/>
          <p:cNvSpPr>
            <a:spLocks noGrp="1"/>
          </p:cNvSpPr>
          <p:nvPr>
            <p:ph sz="quarter" idx="1"/>
          </p:nvPr>
        </p:nvSpPr>
        <p:spPr>
          <a:xfrm>
            <a:off x="1825752" y="1527048"/>
            <a:ext cx="5184648" cy="4572000"/>
          </a:xfrm>
        </p:spPr>
        <p:txBody>
          <a:bodyPr/>
          <a:lstStyle/>
          <a:p>
            <a:r>
              <a:rPr lang="en-US" dirty="0" smtClean="0"/>
              <a:t>Prime Minister </a:t>
            </a:r>
          </a:p>
          <a:p>
            <a:pPr lvl="1"/>
            <a:r>
              <a:rPr lang="en-US" dirty="0" smtClean="0"/>
              <a:t>Chief Executive</a:t>
            </a:r>
          </a:p>
          <a:p>
            <a:pPr lvl="1"/>
            <a:r>
              <a:rPr lang="en-US" dirty="0" smtClean="0"/>
              <a:t>Appointed by majority party or coalition</a:t>
            </a:r>
          </a:p>
          <a:p>
            <a:pPr lvl="1"/>
            <a:r>
              <a:rPr lang="en-US" dirty="0" smtClean="0"/>
              <a:t>Must have served in Parliament</a:t>
            </a:r>
          </a:p>
          <a:p>
            <a:pPr lvl="1"/>
            <a:r>
              <a:rPr lang="en-US" dirty="0" smtClean="0"/>
              <a:t>Passage of legislation more efficient, but PM can be quickly replaced once they lose confidence of Parliament</a:t>
            </a:r>
          </a:p>
          <a:p>
            <a:pPr lvl="1"/>
            <a:endParaRPr lang="en-US" dirty="0"/>
          </a:p>
        </p:txBody>
      </p:sp>
      <p:pic>
        <p:nvPicPr>
          <p:cNvPr id="76802" name="Picture 2" descr="http://www.inewscatcher.com/timages/9d53f483e6b3e3ab1d1f989ba5efc644.jpg"/>
          <p:cNvPicPr>
            <a:picLocks noChangeAspect="1" noChangeArrowheads="1"/>
          </p:cNvPicPr>
          <p:nvPr/>
        </p:nvPicPr>
        <p:blipFill>
          <a:blip r:embed="rId2" cstate="print"/>
          <a:srcRect/>
          <a:stretch>
            <a:fillRect/>
          </a:stretch>
        </p:blipFill>
        <p:spPr bwMode="auto">
          <a:xfrm>
            <a:off x="7667626" y="1447800"/>
            <a:ext cx="3000375"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396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534400" cy="758952"/>
          </a:xfrm>
        </p:spPr>
        <p:txBody>
          <a:bodyPr>
            <a:normAutofit fontScale="90000"/>
          </a:bodyPr>
          <a:lstStyle/>
          <a:p>
            <a:r>
              <a:rPr lang="en-US" dirty="0" smtClean="0"/>
              <a:t>Differences Between American Presidency &amp; British Prime Minister</a:t>
            </a:r>
            <a:endParaRPr lang="en-US" dirty="0"/>
          </a:p>
        </p:txBody>
      </p:sp>
      <p:sp>
        <p:nvSpPr>
          <p:cNvPr id="3" name="Content Placeholder 2"/>
          <p:cNvSpPr>
            <a:spLocks noGrp="1"/>
          </p:cNvSpPr>
          <p:nvPr>
            <p:ph sz="quarter" idx="1"/>
          </p:nvPr>
        </p:nvSpPr>
        <p:spPr>
          <a:xfrm>
            <a:off x="1825752" y="1527048"/>
            <a:ext cx="5870448" cy="4572000"/>
          </a:xfrm>
        </p:spPr>
        <p:txBody>
          <a:bodyPr/>
          <a:lstStyle/>
          <a:p>
            <a:r>
              <a:rPr lang="en-US" dirty="0" smtClean="0"/>
              <a:t>Presidency</a:t>
            </a:r>
          </a:p>
          <a:p>
            <a:pPr lvl="1"/>
            <a:r>
              <a:rPr lang="en-US" dirty="0" smtClean="0"/>
              <a:t>Not appointed, elected.  No experience required.</a:t>
            </a:r>
          </a:p>
          <a:p>
            <a:pPr lvl="1"/>
            <a:r>
              <a:rPr lang="en-US" dirty="0" smtClean="0"/>
              <a:t>Fixed 4-yr term, regardless of public opinion</a:t>
            </a:r>
          </a:p>
          <a:p>
            <a:pPr lvl="1"/>
            <a:r>
              <a:rPr lang="en-US" dirty="0" smtClean="0"/>
              <a:t>Many more checks on power than in Parliamentary system</a:t>
            </a:r>
          </a:p>
          <a:p>
            <a:pPr lvl="1"/>
            <a:r>
              <a:rPr lang="en-US" dirty="0" smtClean="0"/>
              <a:t>Power depends on ability to persuade</a:t>
            </a:r>
          </a:p>
          <a:p>
            <a:pPr lvl="1"/>
            <a:r>
              <a:rPr lang="en-US" dirty="0" smtClean="0"/>
              <a:t>President’s standing in eyes of world can enhance or detract from international reputation of nation. </a:t>
            </a:r>
            <a:endParaRPr lang="en-US" dirty="0"/>
          </a:p>
        </p:txBody>
      </p:sp>
      <p:pic>
        <p:nvPicPr>
          <p:cNvPr id="75778" name="Picture 2" descr="U.S. President Barack Obama waves after his address to a joint session of Congress in the House Chamber of the U.S. Capitol February 24, 2009 in Washington, DC. In his remarks Obama addressed the topics of the struggling U.S. economy, the budget deficit, and health care. (Photo by Pablo Martinez Monsivais-Pool/Getty Images) *** Local Caption *** Barack Obama"/>
          <p:cNvPicPr>
            <a:picLocks noChangeAspect="1" noChangeArrowheads="1"/>
          </p:cNvPicPr>
          <p:nvPr/>
        </p:nvPicPr>
        <p:blipFill>
          <a:blip r:embed="rId2" cstate="print"/>
          <a:srcRect/>
          <a:stretch>
            <a:fillRect/>
          </a:stretch>
        </p:blipFill>
        <p:spPr bwMode="auto">
          <a:xfrm>
            <a:off x="7578108" y="1905000"/>
            <a:ext cx="2962178"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3111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229600" cy="792162"/>
          </a:xfrm>
        </p:spPr>
        <p:txBody>
          <a:bodyPr>
            <a:normAutofit/>
          </a:bodyPr>
          <a:lstStyle/>
          <a:p>
            <a:r>
              <a:rPr lang="en-US" sz="4000" dirty="0"/>
              <a:t>Purpose</a:t>
            </a:r>
            <a:endParaRPr lang="en-US" sz="4000" dirty="0"/>
          </a:p>
        </p:txBody>
      </p:sp>
      <p:sp>
        <p:nvSpPr>
          <p:cNvPr id="2" name="Content Placeholder 1"/>
          <p:cNvSpPr>
            <a:spLocks noGrp="1"/>
          </p:cNvSpPr>
          <p:nvPr>
            <p:ph sz="quarter" idx="1"/>
          </p:nvPr>
        </p:nvSpPr>
        <p:spPr>
          <a:xfrm>
            <a:off x="1676400" y="1295400"/>
            <a:ext cx="8763000" cy="4953000"/>
          </a:xfrm>
        </p:spPr>
        <p:txBody>
          <a:bodyPr>
            <a:normAutofit/>
          </a:bodyPr>
          <a:lstStyle/>
          <a:p>
            <a:r>
              <a:rPr lang="en-US" dirty="0" smtClean="0"/>
              <a:t>The president is among the most powerful political figures in the world. </a:t>
            </a:r>
          </a:p>
          <a:p>
            <a:r>
              <a:rPr lang="en-US" dirty="0" smtClean="0"/>
              <a:t>Internationally, the president speaks for the country and is the symbol of America. </a:t>
            </a:r>
          </a:p>
          <a:p>
            <a:r>
              <a:rPr lang="en-US" dirty="0" smtClean="0"/>
              <a:t>Domestically, the president suggests policies to Congress and is the leader of their political party.</a:t>
            </a:r>
          </a:p>
          <a:p>
            <a:r>
              <a:rPr lang="en-US" dirty="0" smtClean="0"/>
              <a:t>Americans look to the president for leadership, while also fearing concentration of executive power. </a:t>
            </a:r>
          </a:p>
          <a:p>
            <a:r>
              <a:rPr lang="en-US" dirty="0" smtClean="0"/>
              <a:t>This lesson examines sources of presidential power and ways that checks and balances limit presidential power. </a:t>
            </a:r>
            <a:endParaRPr lang="en-US" dirty="0"/>
          </a:p>
        </p:txBody>
      </p:sp>
    </p:spTree>
    <p:extLst>
      <p:ext uri="{BB962C8B-B14F-4D97-AF65-F5344CB8AC3E}">
        <p14:creationId xmlns:p14="http://schemas.microsoft.com/office/powerpoint/2010/main" val="1288245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28600"/>
            <a:ext cx="8229600" cy="1143000"/>
          </a:xfrm>
        </p:spPr>
        <p:txBody>
          <a:bodyPr>
            <a:normAutofit/>
          </a:bodyPr>
          <a:lstStyle/>
          <a:p>
            <a:r>
              <a:rPr lang="en-US" sz="4000" dirty="0"/>
              <a:t>Objectives</a:t>
            </a:r>
            <a:endParaRPr lang="en-US" sz="4000" dirty="0"/>
          </a:p>
        </p:txBody>
      </p:sp>
      <p:sp>
        <p:nvSpPr>
          <p:cNvPr id="5" name="Content Placeholder 4"/>
          <p:cNvSpPr>
            <a:spLocks noGrp="1"/>
          </p:cNvSpPr>
          <p:nvPr>
            <p:ph sz="quarter" idx="1"/>
          </p:nvPr>
        </p:nvSpPr>
        <p:spPr>
          <a:xfrm>
            <a:off x="1752600" y="1143001"/>
            <a:ext cx="8458200" cy="4864291"/>
          </a:xfrm>
        </p:spPr>
        <p:txBody>
          <a:bodyPr/>
          <a:lstStyle/>
          <a:p>
            <a:endParaRPr lang="en-US" i="1" dirty="0" smtClean="0"/>
          </a:p>
          <a:p>
            <a:endParaRPr lang="en-US" i="1" dirty="0"/>
          </a:p>
        </p:txBody>
      </p:sp>
      <p:sp>
        <p:nvSpPr>
          <p:cNvPr id="6" name="Content Placeholder 1"/>
          <p:cNvSpPr txBox="1">
            <a:spLocks/>
          </p:cNvSpPr>
          <p:nvPr/>
        </p:nvSpPr>
        <p:spPr>
          <a:xfrm>
            <a:off x="1676400" y="1371600"/>
            <a:ext cx="8763000" cy="4876800"/>
          </a:xfrm>
          <a:prstGeom prst="rect">
            <a:avLst/>
          </a:prstGeom>
        </p:spPr>
        <p:txBody>
          <a:bodyPr vert="horz">
            <a:normAutofit/>
          </a:bodyPr>
          <a:lstStyle/>
          <a:p>
            <a:pPr marL="365760" indent="-256032">
              <a:spcBef>
                <a:spcPts val="400"/>
              </a:spcBef>
              <a:buClr>
                <a:srgbClr val="D16349"/>
              </a:buClr>
              <a:buSzPct val="68000"/>
              <a:buFont typeface="Wingdings 3"/>
              <a:buChar char=""/>
              <a:defRPr/>
            </a:pPr>
            <a:r>
              <a:rPr lang="en-US" sz="2700" i="1" dirty="0">
                <a:solidFill>
                  <a:prstClr val="black"/>
                </a:solidFill>
              </a:rPr>
              <a:t>Explain the president’s responsibilities and how the office has evolved. </a:t>
            </a:r>
          </a:p>
          <a:p>
            <a:pPr marL="365760" indent="-256032">
              <a:spcBef>
                <a:spcPts val="400"/>
              </a:spcBef>
              <a:buClr>
                <a:srgbClr val="D16349"/>
              </a:buClr>
              <a:buSzPct val="68000"/>
              <a:buFont typeface="Wingdings 3"/>
              <a:buChar char=""/>
              <a:defRPr/>
            </a:pPr>
            <a:r>
              <a:rPr lang="en-US" sz="2700" i="1" dirty="0">
                <a:solidFill>
                  <a:prstClr val="black"/>
                </a:solidFill>
              </a:rPr>
              <a:t>Identify various constitutional and political checks on the president’s power. </a:t>
            </a:r>
          </a:p>
          <a:p>
            <a:pPr marL="365760" indent="-256032">
              <a:spcBef>
                <a:spcPts val="400"/>
              </a:spcBef>
              <a:buClr>
                <a:srgbClr val="D16349"/>
              </a:buClr>
              <a:buSzPct val="68000"/>
              <a:buFont typeface="Wingdings 3"/>
              <a:buChar char=""/>
              <a:defRPr/>
            </a:pPr>
            <a:r>
              <a:rPr lang="en-US" sz="2700" i="1" dirty="0">
                <a:solidFill>
                  <a:prstClr val="black"/>
                </a:solidFill>
              </a:rPr>
              <a:t>Explain fundamental differences between the parliamentary prime minister and the American presidency. </a:t>
            </a:r>
          </a:p>
          <a:p>
            <a:pPr marL="365760" indent="-256032">
              <a:spcBef>
                <a:spcPts val="400"/>
              </a:spcBef>
              <a:buClr>
                <a:srgbClr val="D16349"/>
              </a:buClr>
              <a:buSzPct val="68000"/>
              <a:buFont typeface="Wingdings 3"/>
              <a:buChar char=""/>
              <a:defRPr/>
            </a:pPr>
            <a:r>
              <a:rPr lang="en-US" sz="2700" i="1" dirty="0">
                <a:solidFill>
                  <a:prstClr val="black"/>
                </a:solidFill>
              </a:rPr>
              <a:t>Evaluate, take, and defend positions on issues involving the exercise of presidential power and the relationship between the president and other branches of </a:t>
            </a:r>
            <a:r>
              <a:rPr lang="en-US" sz="2700" i="1" dirty="0" err="1">
                <a:solidFill>
                  <a:prstClr val="black"/>
                </a:solidFill>
              </a:rPr>
              <a:t>gov’t</a:t>
            </a:r>
            <a:r>
              <a:rPr lang="en-US" sz="2700" i="1" dirty="0">
                <a:solidFill>
                  <a:prstClr val="black"/>
                </a:solidFill>
              </a:rPr>
              <a:t>. </a:t>
            </a:r>
          </a:p>
        </p:txBody>
      </p:sp>
    </p:spTree>
    <p:extLst>
      <p:ext uri="{BB962C8B-B14F-4D97-AF65-F5344CB8AC3E}">
        <p14:creationId xmlns:p14="http://schemas.microsoft.com/office/powerpoint/2010/main" val="607064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304800"/>
            <a:ext cx="8077200" cy="762000"/>
          </a:xfrm>
        </p:spPr>
        <p:txBody>
          <a:bodyPr>
            <a:normAutofit/>
          </a:bodyPr>
          <a:lstStyle/>
          <a:p>
            <a:r>
              <a:rPr lang="en-US" sz="4000" dirty="0"/>
              <a:t>Terms to Know</a:t>
            </a:r>
            <a:endParaRPr lang="en-US" sz="4000" dirty="0"/>
          </a:p>
        </p:txBody>
      </p:sp>
      <p:sp>
        <p:nvSpPr>
          <p:cNvPr id="2" name="Content Placeholder 1"/>
          <p:cNvSpPr>
            <a:spLocks noGrp="1"/>
          </p:cNvSpPr>
          <p:nvPr>
            <p:ph sz="quarter" idx="1"/>
          </p:nvPr>
        </p:nvSpPr>
        <p:spPr>
          <a:xfrm>
            <a:off x="1752600" y="1447800"/>
            <a:ext cx="8610600" cy="4648200"/>
          </a:xfrm>
        </p:spPr>
        <p:txBody>
          <a:bodyPr>
            <a:normAutofit fontScale="77500" lnSpcReduction="20000"/>
          </a:bodyPr>
          <a:lstStyle/>
          <a:p>
            <a:pPr>
              <a:buNone/>
            </a:pPr>
            <a:r>
              <a:rPr lang="en-US" b="1" dirty="0" smtClean="0"/>
              <a:t>	commander in chief</a:t>
            </a:r>
            <a:r>
              <a:rPr lang="en-US" dirty="0" smtClean="0"/>
              <a:t> </a:t>
            </a:r>
            <a:br>
              <a:rPr lang="en-US" dirty="0" smtClean="0"/>
            </a:br>
            <a:r>
              <a:rPr lang="en-US" dirty="0" smtClean="0"/>
              <a:t/>
            </a:r>
            <a:br>
              <a:rPr lang="en-US" dirty="0" smtClean="0"/>
            </a:br>
            <a:r>
              <a:rPr lang="en-US" dirty="0" smtClean="0"/>
              <a:t>Highest ranked person of the military forces. According to the U.S. Constitution, the president is commander in chief of the nation's armed forces.    </a:t>
            </a:r>
            <a:br>
              <a:rPr lang="en-US" dirty="0" smtClean="0"/>
            </a:br>
            <a:r>
              <a:rPr lang="en-US" dirty="0" smtClean="0"/>
              <a:t/>
            </a:r>
            <a:br>
              <a:rPr lang="en-US" dirty="0" smtClean="0"/>
            </a:br>
            <a:r>
              <a:rPr lang="en-US" b="1" dirty="0" smtClean="0"/>
              <a:t>executive orders</a:t>
            </a:r>
            <a:r>
              <a:rPr lang="en-US" dirty="0" smtClean="0"/>
              <a:t> </a:t>
            </a:r>
            <a:br>
              <a:rPr lang="en-US" dirty="0" smtClean="0"/>
            </a:br>
            <a:r>
              <a:rPr lang="en-US" dirty="0" smtClean="0"/>
              <a:t/>
            </a:r>
            <a:br>
              <a:rPr lang="en-US" dirty="0" smtClean="0"/>
            </a:br>
            <a:r>
              <a:rPr lang="en-US" dirty="0" smtClean="0"/>
              <a:t>Directives issued by the president, including Presidential Directives, National Security Directives, and Homeland Security Presidential Directives. Presidents have issued such orders since 1789. Such orders are open to the public, except for National Security Directives.    </a:t>
            </a:r>
            <a:br>
              <a:rPr lang="en-US" dirty="0" smtClean="0"/>
            </a:br>
            <a:r>
              <a:rPr lang="en-US" dirty="0" smtClean="0"/>
              <a:t/>
            </a:r>
            <a:br>
              <a:rPr lang="en-US" dirty="0" smtClean="0"/>
            </a:br>
            <a:r>
              <a:rPr lang="en-US" b="1" dirty="0" smtClean="0"/>
              <a:t>executive power</a:t>
            </a:r>
            <a:r>
              <a:rPr lang="en-US" dirty="0" smtClean="0"/>
              <a:t> </a:t>
            </a:r>
            <a:br>
              <a:rPr lang="en-US" dirty="0" smtClean="0"/>
            </a:br>
            <a:r>
              <a:rPr lang="en-US" dirty="0" smtClean="0"/>
              <a:t/>
            </a:r>
            <a:br>
              <a:rPr lang="en-US" dirty="0" smtClean="0"/>
            </a:br>
            <a:r>
              <a:rPr lang="en-US" dirty="0" smtClean="0"/>
              <a:t>The authority to carry out and enforce the law.    </a:t>
            </a:r>
            <a:endParaRPr lang="en-US" dirty="0">
              <a:solidFill>
                <a:schemeClr val="tx2">
                  <a:lumMod val="75000"/>
                </a:schemeClr>
              </a:solidFill>
            </a:endParaRPr>
          </a:p>
        </p:txBody>
      </p:sp>
    </p:spTree>
    <p:extLst>
      <p:ext uri="{BB962C8B-B14F-4D97-AF65-F5344CB8AC3E}">
        <p14:creationId xmlns:p14="http://schemas.microsoft.com/office/powerpoint/2010/main" val="150633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President’s Responsibilities</a:t>
            </a:r>
            <a:endParaRPr lang="en-US" dirty="0"/>
          </a:p>
        </p:txBody>
      </p:sp>
      <p:sp>
        <p:nvSpPr>
          <p:cNvPr id="3" name="Content Placeholder 2"/>
          <p:cNvSpPr>
            <a:spLocks noGrp="1"/>
          </p:cNvSpPr>
          <p:nvPr>
            <p:ph sz="quarter" idx="1"/>
          </p:nvPr>
        </p:nvSpPr>
        <p:spPr/>
        <p:txBody>
          <a:bodyPr/>
          <a:lstStyle/>
          <a:p>
            <a:r>
              <a:rPr lang="en-US" dirty="0" smtClean="0"/>
              <a:t>Executive Power not specifically defined in Constitution, but following powers are listed (Art. II)</a:t>
            </a:r>
          </a:p>
          <a:p>
            <a:pPr lvl="1"/>
            <a:r>
              <a:rPr lang="en-US" dirty="0" smtClean="0"/>
              <a:t>Commander in Chief of army and navy</a:t>
            </a:r>
          </a:p>
          <a:p>
            <a:pPr lvl="1"/>
            <a:r>
              <a:rPr lang="en-US" dirty="0" smtClean="0"/>
              <a:t>Heads executive department</a:t>
            </a:r>
          </a:p>
          <a:p>
            <a:pPr lvl="1"/>
            <a:r>
              <a:rPr lang="en-US" dirty="0" smtClean="0"/>
              <a:t>Granting reprieves and pardons</a:t>
            </a:r>
          </a:p>
          <a:p>
            <a:pPr lvl="1"/>
            <a:r>
              <a:rPr lang="en-US" dirty="0" smtClean="0"/>
              <a:t>Making treaties (subject to Senate’s </a:t>
            </a:r>
          </a:p>
          <a:p>
            <a:pPr lvl="1">
              <a:buNone/>
            </a:pPr>
            <a:r>
              <a:rPr lang="en-US" dirty="0" smtClean="0"/>
              <a:t>    consent)</a:t>
            </a:r>
          </a:p>
          <a:p>
            <a:pPr lvl="1"/>
            <a:r>
              <a:rPr lang="en-US" dirty="0" smtClean="0"/>
              <a:t>Nominating ambassadors, consuls, judges</a:t>
            </a:r>
          </a:p>
          <a:p>
            <a:pPr lvl="1"/>
            <a:r>
              <a:rPr lang="en-US" dirty="0" smtClean="0"/>
              <a:t>Recommend legislation</a:t>
            </a:r>
          </a:p>
          <a:p>
            <a:pPr lvl="1"/>
            <a:r>
              <a:rPr lang="en-US" dirty="0" smtClean="0"/>
              <a:t>Veto bills</a:t>
            </a:r>
          </a:p>
          <a:p>
            <a:pPr lvl="1"/>
            <a:r>
              <a:rPr lang="en-US" dirty="0" smtClean="0"/>
              <a:t>Receive ambassadors (chief diplomat)</a:t>
            </a:r>
          </a:p>
          <a:p>
            <a:pPr lvl="1"/>
            <a:endParaRPr lang="en-US" dirty="0" smtClean="0"/>
          </a:p>
          <a:p>
            <a:pPr lvl="1"/>
            <a:endParaRPr lang="en-US" dirty="0" smtClean="0"/>
          </a:p>
          <a:p>
            <a:pPr lvl="1"/>
            <a:endParaRPr lang="en-US" dirty="0"/>
          </a:p>
        </p:txBody>
      </p:sp>
      <p:pic>
        <p:nvPicPr>
          <p:cNvPr id="4098" name="Picture 2" descr="http://image3.examiner.com/images/blog/wysiwyg/image/President_Obama_delivers_remarks.jpg"/>
          <p:cNvPicPr>
            <a:picLocks noChangeAspect="1" noChangeArrowheads="1"/>
          </p:cNvPicPr>
          <p:nvPr/>
        </p:nvPicPr>
        <p:blipFill>
          <a:blip r:embed="rId2" cstate="print"/>
          <a:srcRect/>
          <a:stretch>
            <a:fillRect/>
          </a:stretch>
        </p:blipFill>
        <p:spPr bwMode="auto">
          <a:xfrm>
            <a:off x="7924801" y="2590801"/>
            <a:ext cx="2616101" cy="3581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294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Framers’ Vision of the Presidency</a:t>
            </a:r>
            <a:endParaRPr lang="en-US" dirty="0"/>
          </a:p>
        </p:txBody>
      </p:sp>
      <p:sp>
        <p:nvSpPr>
          <p:cNvPr id="3" name="Content Placeholder 2"/>
          <p:cNvSpPr>
            <a:spLocks noGrp="1"/>
          </p:cNvSpPr>
          <p:nvPr>
            <p:ph sz="quarter" idx="1"/>
          </p:nvPr>
        </p:nvSpPr>
        <p:spPr>
          <a:xfrm>
            <a:off x="1825752" y="1527048"/>
            <a:ext cx="6099048" cy="4572000"/>
          </a:xfrm>
        </p:spPr>
        <p:txBody>
          <a:bodyPr/>
          <a:lstStyle/>
          <a:p>
            <a:r>
              <a:rPr lang="en-US" dirty="0" smtClean="0"/>
              <a:t>Official above partisan politics</a:t>
            </a:r>
          </a:p>
          <a:p>
            <a:r>
              <a:rPr lang="en-US" dirty="0" smtClean="0"/>
              <a:t>Electoral College would identify people with character “preeminent for ability and virtue”</a:t>
            </a:r>
          </a:p>
          <a:p>
            <a:r>
              <a:rPr lang="en-US" dirty="0" smtClean="0"/>
              <a:t>No expectation of campaigns</a:t>
            </a:r>
          </a:p>
          <a:p>
            <a:r>
              <a:rPr lang="en-US" dirty="0" smtClean="0"/>
              <a:t>Wanted “energetic” president as opposed to legislature’s “deliberative” nature</a:t>
            </a:r>
          </a:p>
          <a:p>
            <a:r>
              <a:rPr lang="en-US" dirty="0" smtClean="0"/>
              <a:t>Hamilton: “Bad execution… must be… a bad government.” </a:t>
            </a:r>
            <a:endParaRPr lang="en-US" dirty="0"/>
          </a:p>
        </p:txBody>
      </p:sp>
      <p:pic>
        <p:nvPicPr>
          <p:cNvPr id="87046" name="Picture 6" descr="http://www.civiced.org/wtpcompanion/hs/image/0809/0809webwtphs_unit2.jpg"/>
          <p:cNvPicPr>
            <a:picLocks noChangeAspect="1" noChangeArrowheads="1"/>
          </p:cNvPicPr>
          <p:nvPr/>
        </p:nvPicPr>
        <p:blipFill>
          <a:blip r:embed="rId2" cstate="print"/>
          <a:srcRect/>
          <a:stretch>
            <a:fillRect/>
          </a:stretch>
        </p:blipFill>
        <p:spPr bwMode="auto">
          <a:xfrm>
            <a:off x="8001001" y="1676400"/>
            <a:ext cx="2428875" cy="3476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037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Presidency Evolves</a:t>
            </a:r>
            <a:endParaRPr lang="en-US" dirty="0"/>
          </a:p>
        </p:txBody>
      </p:sp>
      <p:sp>
        <p:nvSpPr>
          <p:cNvPr id="3" name="Content Placeholder 2"/>
          <p:cNvSpPr>
            <a:spLocks noGrp="1"/>
          </p:cNvSpPr>
          <p:nvPr>
            <p:ph sz="quarter" idx="1"/>
          </p:nvPr>
        </p:nvSpPr>
        <p:spPr>
          <a:xfrm>
            <a:off x="1825752" y="1527048"/>
            <a:ext cx="5870448" cy="4572000"/>
          </a:xfrm>
        </p:spPr>
        <p:txBody>
          <a:bodyPr/>
          <a:lstStyle/>
          <a:p>
            <a:r>
              <a:rPr lang="en-US" dirty="0" smtClean="0"/>
              <a:t>Andrew Jackson</a:t>
            </a:r>
          </a:p>
          <a:p>
            <a:pPr lvl="1"/>
            <a:r>
              <a:rPr lang="en-US" dirty="0" smtClean="0"/>
              <a:t>Unprecedented use of veto (national bank)</a:t>
            </a:r>
          </a:p>
          <a:p>
            <a:r>
              <a:rPr lang="en-US" dirty="0" smtClean="0"/>
              <a:t>Abraham Lincoln</a:t>
            </a:r>
          </a:p>
          <a:p>
            <a:pPr lvl="1"/>
            <a:r>
              <a:rPr lang="en-US" dirty="0" smtClean="0"/>
              <a:t>Expansion of wartime powers (suspension of habeas corpus)</a:t>
            </a:r>
          </a:p>
          <a:p>
            <a:r>
              <a:rPr lang="en-US" dirty="0" smtClean="0"/>
              <a:t>Teddy Roosevelt</a:t>
            </a:r>
          </a:p>
          <a:p>
            <a:pPr lvl="1"/>
            <a:r>
              <a:rPr lang="en-US" dirty="0" smtClean="0"/>
              <a:t>“Bully Pulpit” – used visibility and influence of presidency to advocate  his political agenda</a:t>
            </a:r>
            <a:endParaRPr lang="en-US" dirty="0"/>
          </a:p>
        </p:txBody>
      </p:sp>
      <p:pic>
        <p:nvPicPr>
          <p:cNvPr id="88066" name="Picture 2" descr="http://beatl.barnard.columbia.edu/amciv/TRBullyP.jpg"/>
          <p:cNvPicPr>
            <a:picLocks noChangeAspect="1" noChangeArrowheads="1"/>
          </p:cNvPicPr>
          <p:nvPr/>
        </p:nvPicPr>
        <p:blipFill>
          <a:blip r:embed="rId2" cstate="print"/>
          <a:srcRect/>
          <a:stretch>
            <a:fillRect/>
          </a:stretch>
        </p:blipFill>
        <p:spPr bwMode="auto">
          <a:xfrm>
            <a:off x="7391400" y="2133600"/>
            <a:ext cx="2887596" cy="3693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8137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Presidency Evolves</a:t>
            </a:r>
            <a:endParaRPr lang="en-US" dirty="0"/>
          </a:p>
        </p:txBody>
      </p:sp>
      <p:sp>
        <p:nvSpPr>
          <p:cNvPr id="3" name="Content Placeholder 2"/>
          <p:cNvSpPr>
            <a:spLocks noGrp="1"/>
          </p:cNvSpPr>
          <p:nvPr>
            <p:ph sz="quarter" idx="1"/>
          </p:nvPr>
        </p:nvSpPr>
        <p:spPr>
          <a:xfrm>
            <a:off x="1825752" y="1447800"/>
            <a:ext cx="6708648" cy="4572000"/>
          </a:xfrm>
        </p:spPr>
        <p:txBody>
          <a:bodyPr>
            <a:normAutofit fontScale="92500" lnSpcReduction="10000"/>
          </a:bodyPr>
          <a:lstStyle/>
          <a:p>
            <a:r>
              <a:rPr lang="en-US" dirty="0" smtClean="0"/>
              <a:t>FDR</a:t>
            </a:r>
          </a:p>
          <a:p>
            <a:pPr lvl="1"/>
            <a:r>
              <a:rPr lang="en-US" dirty="0" smtClean="0"/>
              <a:t>Took control of policy process through New Deal programs.</a:t>
            </a:r>
          </a:p>
          <a:p>
            <a:pPr lvl="2"/>
            <a:r>
              <a:rPr lang="en-US" dirty="0" smtClean="0"/>
              <a:t>Social Security, employment programs, executive agency reform</a:t>
            </a:r>
          </a:p>
          <a:p>
            <a:pPr lvl="1"/>
            <a:r>
              <a:rPr lang="en-US" dirty="0" smtClean="0"/>
              <a:t>Exerted unprecedented military power during WWII</a:t>
            </a:r>
          </a:p>
          <a:p>
            <a:pPr lvl="1"/>
            <a:r>
              <a:rPr lang="en-US" dirty="0" smtClean="0"/>
              <a:t>Employed “fireside chats” to establish trust and confidence</a:t>
            </a:r>
          </a:p>
          <a:p>
            <a:r>
              <a:rPr lang="en-US" dirty="0" smtClean="0"/>
              <a:t>Since FDR</a:t>
            </a:r>
          </a:p>
          <a:p>
            <a:pPr lvl="1"/>
            <a:r>
              <a:rPr lang="en-US" dirty="0" smtClean="0"/>
              <a:t>Effective presidents have used FDR’s strategies to bolster power</a:t>
            </a:r>
          </a:p>
          <a:p>
            <a:pPr lvl="2"/>
            <a:r>
              <a:rPr lang="en-US" dirty="0" smtClean="0"/>
              <a:t>Reagan – “The Great Communicator”</a:t>
            </a:r>
          </a:p>
          <a:p>
            <a:pPr lvl="2"/>
            <a:r>
              <a:rPr lang="en-US" dirty="0" smtClean="0"/>
              <a:t>JFK &amp; Clinton – Used charisma to win political allies and persuade public to support policy proposals</a:t>
            </a:r>
          </a:p>
          <a:p>
            <a:endParaRPr lang="en-US" dirty="0"/>
          </a:p>
        </p:txBody>
      </p:sp>
      <p:pic>
        <p:nvPicPr>
          <p:cNvPr id="84994" name="Picture 2" descr="http://harrymartinmy9.files.wordpress.com/2009/03/fdr-radio.jpg"/>
          <p:cNvPicPr>
            <a:picLocks noChangeAspect="1" noChangeArrowheads="1"/>
          </p:cNvPicPr>
          <p:nvPr/>
        </p:nvPicPr>
        <p:blipFill>
          <a:blip r:embed="rId2" cstate="print"/>
          <a:srcRect/>
          <a:stretch>
            <a:fillRect/>
          </a:stretch>
        </p:blipFill>
        <p:spPr bwMode="auto">
          <a:xfrm>
            <a:off x="8382000" y="1371601"/>
            <a:ext cx="3239386" cy="2228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4996" name="Picture 4" descr="http://standupforamerica.files.wordpress.com/2009/02/1986-reagan-pointing.jpg"/>
          <p:cNvPicPr>
            <a:picLocks noChangeAspect="1" noChangeArrowheads="1"/>
          </p:cNvPicPr>
          <p:nvPr/>
        </p:nvPicPr>
        <p:blipFill>
          <a:blip r:embed="rId3" cstate="print"/>
          <a:srcRect/>
          <a:stretch>
            <a:fillRect/>
          </a:stretch>
        </p:blipFill>
        <p:spPr bwMode="auto">
          <a:xfrm>
            <a:off x="8686800" y="3886200"/>
            <a:ext cx="1752600" cy="2456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9062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3" name="Content Placeholder 2"/>
          <p:cNvSpPr>
            <a:spLocks noGrp="1"/>
          </p:cNvSpPr>
          <p:nvPr>
            <p:ph sz="quarter" idx="1"/>
          </p:nvPr>
        </p:nvSpPr>
        <p:spPr>
          <a:xfrm>
            <a:off x="1825752" y="1527048"/>
            <a:ext cx="8842248" cy="4797552"/>
          </a:xfrm>
        </p:spPr>
        <p:txBody>
          <a:bodyPr>
            <a:normAutofit/>
          </a:bodyPr>
          <a:lstStyle/>
          <a:p>
            <a:r>
              <a:rPr lang="en-US" dirty="0" smtClean="0"/>
              <a:t>Congress’s role (declare war, fund armed forces…) largely reactionary to president</a:t>
            </a:r>
          </a:p>
          <a:p>
            <a:r>
              <a:rPr lang="en-US" dirty="0" smtClean="0"/>
              <a:t>The President foreign relations powers…</a:t>
            </a:r>
          </a:p>
          <a:p>
            <a:pPr lvl="1"/>
            <a:r>
              <a:rPr lang="en-US" dirty="0" smtClean="0"/>
              <a:t>Commanding Armed Forces</a:t>
            </a:r>
          </a:p>
          <a:p>
            <a:pPr lvl="2"/>
            <a:r>
              <a:rPr lang="en-US" dirty="0" smtClean="0"/>
              <a:t>Military power used to defend nation and as a threat to persuade </a:t>
            </a:r>
          </a:p>
          <a:p>
            <a:pPr lvl="2"/>
            <a:r>
              <a:rPr lang="en-US" dirty="0" smtClean="0"/>
              <a:t>Each president since FDR has sent troops abroad w/o declaration of war.</a:t>
            </a:r>
          </a:p>
          <a:p>
            <a:pPr lvl="1"/>
            <a:r>
              <a:rPr lang="en-US" dirty="0" smtClean="0"/>
              <a:t>Making Treaties</a:t>
            </a:r>
          </a:p>
          <a:p>
            <a:pPr lvl="2"/>
            <a:r>
              <a:rPr lang="en-US" dirty="0" smtClean="0"/>
              <a:t>Sole authority to negotiate </a:t>
            </a:r>
          </a:p>
          <a:p>
            <a:pPr lvl="2">
              <a:buNone/>
            </a:pPr>
            <a:r>
              <a:rPr lang="en-US" dirty="0" smtClean="0"/>
              <a:t>     on behalf of US, pending </a:t>
            </a:r>
          </a:p>
          <a:p>
            <a:pPr lvl="2">
              <a:buNone/>
            </a:pPr>
            <a:r>
              <a:rPr lang="en-US" dirty="0" smtClean="0"/>
              <a:t>     Senate approval</a:t>
            </a:r>
          </a:p>
        </p:txBody>
      </p:sp>
      <p:pic>
        <p:nvPicPr>
          <p:cNvPr id="83970" name="Picture 2" descr="http://www.realclearpolitics.com/images/wysiwyg_images/begin-sadat.jpg"/>
          <p:cNvPicPr>
            <a:picLocks noChangeAspect="1" noChangeArrowheads="1"/>
          </p:cNvPicPr>
          <p:nvPr/>
        </p:nvPicPr>
        <p:blipFill>
          <a:blip r:embed="rId2" cstate="print"/>
          <a:srcRect/>
          <a:stretch>
            <a:fillRect/>
          </a:stretch>
        </p:blipFill>
        <p:spPr bwMode="auto">
          <a:xfrm>
            <a:off x="6629400" y="4114800"/>
            <a:ext cx="3886202" cy="2590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8322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919</Words>
  <Application>Microsoft Macintosh PowerPoint</Application>
  <PresentationFormat>Widescreen</PresentationFormat>
  <Paragraphs>127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Georgia</vt:lpstr>
      <vt:lpstr>Wingdings</vt:lpstr>
      <vt:lpstr>Wingdings 2</vt:lpstr>
      <vt:lpstr>Wingdings 3</vt:lpstr>
      <vt:lpstr>Civic</vt:lpstr>
      <vt:lpstr>PowerPoint Presentation</vt:lpstr>
      <vt:lpstr>Purpose</vt:lpstr>
      <vt:lpstr>Objectives</vt:lpstr>
      <vt:lpstr>Terms to Know</vt:lpstr>
      <vt:lpstr>The President’s Responsibilities</vt:lpstr>
      <vt:lpstr>The Framers’ Vision of the Presidency</vt:lpstr>
      <vt:lpstr>The Presidency Evolves</vt:lpstr>
      <vt:lpstr>The Presidency Evolves</vt:lpstr>
      <vt:lpstr>Foreign Policy</vt:lpstr>
      <vt:lpstr>Foreign Policy</vt:lpstr>
      <vt:lpstr>Expansion of War Powers</vt:lpstr>
      <vt:lpstr>Expansion of Presidential Power</vt:lpstr>
      <vt:lpstr>Expansion of Presidential Power</vt:lpstr>
      <vt:lpstr>Limitations on Power</vt:lpstr>
      <vt:lpstr>Limitations on Power</vt:lpstr>
      <vt:lpstr>Differences Between American Presidency &amp; British Prime Minister</vt:lpstr>
      <vt:lpstr>Differences Between American Presidency &amp; British Prime Minister</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2017-08-17T20:19:23Z</dcterms:created>
  <dcterms:modified xsi:type="dcterms:W3CDTF">2017-08-17T20:19:41Z</dcterms:modified>
</cp:coreProperties>
</file>