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664"/>
  </p:normalViewPr>
  <p:slideViewPr>
    <p:cSldViewPr snapToGrid="0" snapToObjects="1">
      <p:cViewPr varScale="1">
        <p:scale>
          <a:sx n="100" d="100"/>
          <a:sy n="100" d="100"/>
        </p:scale>
        <p:origin x="464"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B6DD62-AC9B-1645-9850-839F25C5BD67}" type="datetimeFigureOut">
              <a:rPr lang="en-US" smtClean="0"/>
              <a:t>8/17/17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2ED261-3C81-D846-81F0-D19F8C21BE6B}" type="slidenum">
              <a:rPr lang="en-US" smtClean="0"/>
              <a:t>‹#›</a:t>
            </a:fld>
            <a:endParaRPr lang="en-US"/>
          </a:p>
        </p:txBody>
      </p:sp>
    </p:spTree>
    <p:extLst>
      <p:ext uri="{BB962C8B-B14F-4D97-AF65-F5344CB8AC3E}">
        <p14:creationId xmlns:p14="http://schemas.microsoft.com/office/powerpoint/2010/main" val="1540573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412C51-05F9-4138-9A0E-805C79E7590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1228164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Rectangle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5416CA3-4B9C-48FF-8ABC-42DDB72ABD7C}" type="datetimeFigureOut">
              <a:rPr lang="en-US" smtClean="0"/>
              <a:pPr/>
              <a:t>8/17/17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9" name="Slide Number Placeholder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D8D75461-A89E-497C-B1A5-E166D85CB70F}" type="slidenum">
              <a:rPr lang="en-US" smtClean="0">
                <a:solidFill>
                  <a:srgbClr val="8CADAE">
                    <a:shade val="75000"/>
                  </a:srgbClr>
                </a:solidFill>
              </a:rPr>
              <a:pPr/>
              <a:t>‹#›</a:t>
            </a:fld>
            <a:endParaRPr lang="en-US">
              <a:solidFill>
                <a:srgbClr val="8CADAE">
                  <a:shade val="75000"/>
                </a:srgbClr>
              </a:solidFill>
            </a:endParaRPr>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416CA3-4B9C-48FF-8ABC-42DDB72ABD7C}" type="datetimeFigureOut">
              <a:rPr lang="en-US" smtClean="0"/>
              <a:pPr/>
              <a:t>8/17/17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75461-A89E-497C-B1A5-E166D85CB70F}" type="slidenum">
              <a:rPr lang="en-US" smtClean="0">
                <a:solidFill>
                  <a:srgbClr val="8CADAE">
                    <a:shade val="75000"/>
                  </a:srgbClr>
                </a:solidFill>
              </a:rPr>
              <a:pPr/>
              <a:t>‹#›</a:t>
            </a:fld>
            <a:endParaRPr lang="en-US">
              <a:solidFill>
                <a:srgbClr val="8CADAE">
                  <a:shade val="75000"/>
                </a:srgb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1" name="Rectangle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9221216" y="3009902"/>
            <a:ext cx="609600" cy="441325"/>
          </a:xfrm>
        </p:spPr>
        <p:txBody>
          <a:bodyPr/>
          <a:lstStyle/>
          <a:p>
            <a:fld id="{D8D75461-A89E-497C-B1A5-E166D85CB70F}" type="slidenum">
              <a:rPr lang="en-US" smtClean="0">
                <a:solidFill>
                  <a:srgbClr val="8CADAE">
                    <a:shade val="75000"/>
                  </a:srgbClr>
                </a:solidFill>
              </a:rPr>
              <a:pPr/>
              <a:t>‹#›</a:t>
            </a:fld>
            <a:endParaRPr lang="en-US">
              <a:solidFill>
                <a:srgbClr val="8CADAE">
                  <a:shade val="75000"/>
                </a:srgbClr>
              </a:solidFill>
            </a:endParaRPr>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416CA3-4B9C-48FF-8ABC-42DDB72ABD7C}" type="datetimeFigureOut">
              <a:rPr lang="en-US" smtClean="0"/>
              <a:pPr/>
              <a:t>8/17/17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9855200" y="304802"/>
            <a:ext cx="19304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5416CA3-4B9C-48FF-8ABC-42DDB72ABD7C}" type="datetimeFigureOut">
              <a:rPr lang="en-US" smtClean="0"/>
              <a:pPr/>
              <a:t>8/17/17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5815584" y="1026373"/>
            <a:ext cx="609600" cy="441325"/>
          </a:xfrm>
        </p:spPr>
        <p:txBody>
          <a:bodyPr/>
          <a:lstStyle/>
          <a:p>
            <a:fld id="{D8D75461-A89E-497C-B1A5-E166D85CB70F}" type="slidenum">
              <a:rPr lang="en-US" smtClean="0">
                <a:solidFill>
                  <a:srgbClr val="8CADAE">
                    <a:shade val="75000"/>
                  </a:srgbClr>
                </a:solidFill>
              </a:rPr>
              <a:pPr/>
              <a:t>‹#›</a:t>
            </a:fld>
            <a:endParaRPr lang="en-US">
              <a:solidFill>
                <a:srgbClr val="8CADAE">
                  <a:shade val="75000"/>
                </a:srgbClr>
              </a:solidFill>
            </a:endParaRPr>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3" name="Text Placeholder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25416CA3-4B9C-48FF-8ABC-42DDB72ABD7C}" type="datetimeFigureOut">
              <a:rPr lang="en-US" smtClean="0"/>
              <a:pPr/>
              <a:t>8/17/17</a:t>
            </a:fld>
            <a:endParaRPr lang="en-US"/>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D8D75461-A89E-497C-B1A5-E166D85CB70F}" type="slidenum">
              <a:rPr lang="en-US" smtClean="0">
                <a:solidFill>
                  <a:srgbClr val="8CADAE">
                    <a:shade val="75000"/>
                  </a:srgbClr>
                </a:solidFill>
              </a:rPr>
              <a:pPr/>
              <a:t>‹#›</a:t>
            </a:fld>
            <a:endParaRPr lang="en-US">
              <a:solidFill>
                <a:srgbClr val="8CADAE">
                  <a:shade val="75000"/>
                </a:srgbClr>
              </a:solidFill>
            </a:endParaRPr>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7721600" y="6409944"/>
            <a:ext cx="4059936" cy="365760"/>
          </a:xfrm>
        </p:spPr>
        <p:txBody>
          <a:bodyPr/>
          <a:lstStyle/>
          <a:p>
            <a:fld id="{25416CA3-4B9C-48FF-8ABC-42DDB72ABD7C}" type="datetimeFigureOut">
              <a:rPr lang="en-US" smtClean="0"/>
              <a:pPr/>
              <a:t>8/17/17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D75461-A89E-497C-B1A5-E166D85CB70F}" type="slidenum">
              <a:rPr lang="en-US" smtClean="0">
                <a:solidFill>
                  <a:srgbClr val="8CADAE">
                    <a:shade val="75000"/>
                  </a:srgbClr>
                </a:solidFill>
              </a:rPr>
              <a:pPr/>
              <a:t>‹#›</a:t>
            </a:fld>
            <a:endParaRPr lang="en-US">
              <a:solidFill>
                <a:srgbClr val="8CADAE">
                  <a:shade val="75000"/>
                </a:srgbClr>
              </a:solidFill>
            </a:endParaRPr>
          </a:p>
        </p:txBody>
      </p:sp>
      <p:sp>
        <p:nvSpPr>
          <p:cNvPr id="8" name="Straight Connector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3" name="Text Placeholder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5416CA3-4B9C-48FF-8ABC-42DDB72ABD7C}" type="datetimeFigureOut">
              <a:rPr lang="en-US" smtClean="0"/>
              <a:pPr/>
              <a:t>8/17/17</a:t>
            </a:fld>
            <a:endParaRPr lang="en-US"/>
          </a:p>
        </p:txBody>
      </p:sp>
      <p:sp>
        <p:nvSpPr>
          <p:cNvPr id="8" name="Footer Placeholder 7"/>
          <p:cNvSpPr>
            <a:spLocks noGrp="1"/>
          </p:cNvSpPr>
          <p:nvPr>
            <p:ph type="ftr" sz="quarter" idx="11"/>
          </p:nvPr>
        </p:nvSpPr>
        <p:spPr>
          <a:xfrm>
            <a:off x="406400" y="6409944"/>
            <a:ext cx="4775200" cy="365760"/>
          </a:xfrm>
        </p:spPr>
        <p:txBody>
          <a:bodyPr/>
          <a:lstStyle/>
          <a:p>
            <a:endParaRPr lang="en-US"/>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4" name="Content Placeholder 23"/>
          <p:cNvSpPr>
            <a:spLocks noGrp="1"/>
          </p:cNvSpPr>
          <p:nvPr>
            <p:ph sz="quarter" idx="2"/>
          </p:nvPr>
        </p:nvSpPr>
        <p:spPr>
          <a:xfrm>
            <a:off x="402336" y="2471383"/>
            <a:ext cx="5388864"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9" name="Slide Number Placeholder 8"/>
          <p:cNvSpPr>
            <a:spLocks noGrp="1"/>
          </p:cNvSpPr>
          <p:nvPr>
            <p:ph type="sldNum" sz="quarter" idx="12"/>
          </p:nvPr>
        </p:nvSpPr>
        <p:spPr>
          <a:xfrm>
            <a:off x="5791200" y="1042417"/>
            <a:ext cx="609600" cy="441325"/>
          </a:xfrm>
        </p:spPr>
        <p:txBody>
          <a:bodyPr/>
          <a:lstStyle>
            <a:lvl1pPr algn="ctr">
              <a:defRPr/>
            </a:lvl1pPr>
          </a:lstStyle>
          <a:p>
            <a:fld id="{D8D75461-A89E-497C-B1A5-E166D85CB70F}" type="slidenum">
              <a:rPr lang="en-US" smtClean="0">
                <a:solidFill>
                  <a:srgbClr val="8CADAE">
                    <a:shade val="75000"/>
                  </a:srgbClr>
                </a:solidFill>
              </a:rPr>
              <a:pPr/>
              <a:t>‹#›</a:t>
            </a:fld>
            <a:endParaRPr lang="en-US">
              <a:solidFill>
                <a:srgbClr val="8CADAE">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5416CA3-4B9C-48FF-8ABC-42DDB72ABD7C}" type="datetimeFigureOut">
              <a:rPr lang="en-US" smtClean="0"/>
              <a:pPr/>
              <a:t>8/17/17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5791200" y="1036021"/>
            <a:ext cx="609600" cy="441325"/>
          </a:xfrm>
        </p:spPr>
        <p:txBody>
          <a:bodyPr/>
          <a:lstStyle/>
          <a:p>
            <a:fld id="{D8D75461-A89E-497C-B1A5-E166D85CB70F}" type="slidenum">
              <a:rPr lang="en-US" smtClean="0">
                <a:solidFill>
                  <a:srgbClr val="8CADAE">
                    <a:shade val="75000"/>
                  </a:srgbClr>
                </a:solidFill>
              </a:rPr>
              <a:pPr/>
              <a:t>‹#›</a:t>
            </a:fld>
            <a:endParaRPr lang="en-US">
              <a:solidFill>
                <a:srgbClr val="8CADAE">
                  <a:shade val="75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5" name="Rectangle 4"/>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 name="Date Placeholder 1"/>
          <p:cNvSpPr>
            <a:spLocks noGrp="1"/>
          </p:cNvSpPr>
          <p:nvPr>
            <p:ph type="dt" sz="half" idx="10"/>
          </p:nvPr>
        </p:nvSpPr>
        <p:spPr/>
        <p:txBody>
          <a:bodyPr/>
          <a:lstStyle/>
          <a:p>
            <a:fld id="{25416CA3-4B9C-48FF-8ABC-42DDB72ABD7C}" type="datetimeFigureOut">
              <a:rPr lang="en-US" smtClean="0"/>
              <a:pPr/>
              <a:t>8/17/17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D8D75461-A89E-497C-B1A5-E166D85CB70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7" name="Slide Number Placeholder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D8D75461-A89E-497C-B1A5-E166D85CB70F}" type="slidenum">
              <a:rPr lang="en-US" smtClean="0">
                <a:solidFill>
                  <a:srgbClr val="8CADAE">
                    <a:shade val="75000"/>
                  </a:srgbClr>
                </a:solidFill>
              </a:rPr>
              <a:pPr/>
              <a:t>‹#›</a:t>
            </a:fld>
            <a:endParaRPr lang="en-US">
              <a:solidFill>
                <a:srgbClr val="8CADAE">
                  <a:shade val="75000"/>
                </a:srgbClr>
              </a:solidFill>
            </a:endParaRPr>
          </a:p>
        </p:txBody>
      </p:sp>
      <p:sp>
        <p:nvSpPr>
          <p:cNvPr id="21" name="Rectangle 20"/>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5" name="Date Placeholder 4"/>
          <p:cNvSpPr>
            <a:spLocks noGrp="1"/>
          </p:cNvSpPr>
          <p:nvPr>
            <p:ph type="dt" sz="half" idx="10"/>
          </p:nvPr>
        </p:nvSpPr>
        <p:spPr/>
        <p:txBody>
          <a:bodyPr/>
          <a:lstStyle/>
          <a:p>
            <a:fld id="{25416CA3-4B9C-48FF-8ABC-42DDB72ABD7C}" type="datetimeFigureOut">
              <a:rPr lang="en-US" smtClean="0"/>
              <a:pPr/>
              <a:t>8/17/17</a:t>
            </a:fld>
            <a:endParaRPr lang="en-US"/>
          </a:p>
        </p:txBody>
      </p:sp>
      <p:sp>
        <p:nvSpPr>
          <p:cNvPr id="6" name="Footer Placeholder 5"/>
          <p:cNvSpPr>
            <a:spLocks noGrp="1"/>
          </p:cNvSpPr>
          <p:nvPr>
            <p:ph type="ftr" sz="quarter" idx="11"/>
          </p:nvPr>
        </p:nvSpPr>
        <p:spPr>
          <a:xfrm>
            <a:off x="402336" y="6410848"/>
            <a:ext cx="451104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7" name="Slide Number Placeholder 6"/>
          <p:cNvSpPr>
            <a:spLocks noGrp="1"/>
          </p:cNvSpPr>
          <p:nvPr>
            <p:ph type="sldNum" sz="quarter" idx="12"/>
          </p:nvPr>
        </p:nvSpPr>
        <p:spPr>
          <a:xfrm>
            <a:off x="1828800" y="312739"/>
            <a:ext cx="609600" cy="441325"/>
          </a:xfrm>
        </p:spPr>
        <p:txBody>
          <a:bodyPr/>
          <a:lstStyle/>
          <a:p>
            <a:fld id="{D8D75461-A89E-497C-B1A5-E166D85CB70F}" type="slidenum">
              <a:rPr lang="en-US" smtClean="0">
                <a:solidFill>
                  <a:srgbClr val="8CADAE">
                    <a:shade val="75000"/>
                  </a:srgbClr>
                </a:solidFill>
              </a:rPr>
              <a:pPr/>
              <a:t>‹#›</a:t>
            </a:fld>
            <a:endParaRPr lang="en-US">
              <a:solidFill>
                <a:srgbClr val="8CADAE">
                  <a:shade val="75000"/>
                </a:srgbClr>
              </a:solidFill>
            </a:endParaRPr>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5" name="Date Placeholder 4"/>
          <p:cNvSpPr>
            <a:spLocks noGrp="1"/>
          </p:cNvSpPr>
          <p:nvPr>
            <p:ph type="dt" sz="half" idx="10"/>
          </p:nvPr>
        </p:nvSpPr>
        <p:spPr>
          <a:xfrm>
            <a:off x="7717536" y="6404984"/>
            <a:ext cx="4059936" cy="365760"/>
          </a:xfrm>
        </p:spPr>
        <p:txBody>
          <a:bodyPr/>
          <a:lstStyle/>
          <a:p>
            <a:fld id="{25416CA3-4B9C-48FF-8ABC-42DDB72ABD7C}" type="datetimeFigureOut">
              <a:rPr lang="en-US" smtClean="0"/>
              <a:pPr/>
              <a:t>8/17/17</a:t>
            </a:fld>
            <a:endParaRPr lang="en-US"/>
          </a:p>
        </p:txBody>
      </p:sp>
      <p:sp>
        <p:nvSpPr>
          <p:cNvPr id="6" name="Footer Placeholder 5"/>
          <p:cNvSpPr>
            <a:spLocks noGrp="1"/>
          </p:cNvSpPr>
          <p:nvPr>
            <p:ph type="ftr" sz="quarter" idx="11"/>
          </p:nvPr>
        </p:nvSpPr>
        <p:spPr>
          <a:xfrm>
            <a:off x="402336" y="6410848"/>
            <a:ext cx="4779264"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Rectangle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25416CA3-4B9C-48FF-8ABC-42DDB72ABD7C}" type="datetimeFigureOut">
              <a:rPr lang="en-US" smtClean="0"/>
              <a:pPr/>
              <a:t>8/17/17</a:t>
            </a:fld>
            <a:endParaRPr lang="en-US"/>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3" name="Slide Number Placeholder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8D75461-A89E-497C-B1A5-E166D85CB70F}" type="slidenum">
              <a:rPr lang="en-US" smtClean="0">
                <a:solidFill>
                  <a:srgbClr val="8CADAE">
                    <a:shade val="75000"/>
                  </a:srgbClr>
                </a:solidFill>
              </a:rPr>
              <a:pPr/>
              <a:t>‹#›</a:t>
            </a:fld>
            <a:endParaRPr lang="en-US">
              <a:solidFill>
                <a:srgbClr val="8CADAE">
                  <a:shade val="75000"/>
                </a:srgbClr>
              </a:solidFill>
            </a:endParaRPr>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9236614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icivics.org/games/lawcraft" TargetMode="External"/><Relationship Id="rId3" Type="http://schemas.openxmlformats.org/officeDocument/2006/relationships/image" Target="../media/image9.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vtrack.us/congress/committee.xpd" TargetMode="External"/><Relationship Id="rId3"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28800" y="457201"/>
            <a:ext cx="4267200" cy="5293757"/>
          </a:xfrm>
          <a:prstGeom prst="rect">
            <a:avLst/>
          </a:prstGeom>
          <a:solidFill>
            <a:schemeClr val="accent1"/>
          </a:solidFill>
          <a:effectLst>
            <a:innerShdw blurRad="63500" dist="50800" dir="8100000">
              <a:prstClr val="black">
                <a:alpha val="50000"/>
              </a:prstClr>
            </a:innerShdw>
          </a:effectLst>
          <a:scene3d>
            <a:camera prst="perspectiveRight"/>
            <a:lightRig rig="threePt" dir="t"/>
          </a:scene3d>
          <a:sp3d>
            <a:bevelT prst="angle"/>
          </a:sp3d>
        </p:spPr>
        <p:txBody>
          <a:bodyPr wrap="square" rtlCol="0">
            <a:spAutoFit/>
          </a:bodyPr>
          <a:lstStyle/>
          <a:p>
            <a:pPr algn="ctr"/>
            <a:r>
              <a:rPr lang="en-US" sz="4000" b="1" dirty="0">
                <a:solidFill>
                  <a:prstClr val="black"/>
                </a:solidFill>
              </a:rPr>
              <a:t>Lesson 22:</a:t>
            </a:r>
            <a:endParaRPr lang="en-US" sz="4000" dirty="0">
              <a:solidFill>
                <a:prstClr val="black"/>
              </a:solidFill>
            </a:endParaRPr>
          </a:p>
          <a:p>
            <a:r>
              <a:rPr lang="en-US" sz="4000" i="1" dirty="0">
                <a:solidFill>
                  <a:prstClr val="black"/>
                </a:solidFill>
              </a:rPr>
              <a:t>How Does Congress Perform Its Functions in the American Constitutional System?</a:t>
            </a:r>
          </a:p>
          <a:p>
            <a:endParaRPr lang="en-US" dirty="0">
              <a:solidFill>
                <a:prstClr val="black"/>
              </a:solidFill>
            </a:endParaRPr>
          </a:p>
        </p:txBody>
      </p:sp>
      <p:pic>
        <p:nvPicPr>
          <p:cNvPr id="4" name="Picture 3" descr="0809webwtphs_lsn22.jpg"/>
          <p:cNvPicPr>
            <a:picLocks noChangeAspect="1"/>
          </p:cNvPicPr>
          <p:nvPr/>
        </p:nvPicPr>
        <p:blipFill>
          <a:blip r:embed="rId2" cstate="print"/>
          <a:stretch>
            <a:fillRect/>
          </a:stretch>
        </p:blipFill>
        <p:spPr>
          <a:xfrm>
            <a:off x="6142452" y="228600"/>
            <a:ext cx="4258849" cy="6096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1966727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457200"/>
            <a:ext cx="8534400" cy="682752"/>
          </a:xfrm>
        </p:spPr>
        <p:txBody>
          <a:bodyPr>
            <a:normAutofit fontScale="90000"/>
          </a:bodyPr>
          <a:lstStyle/>
          <a:p>
            <a:r>
              <a:rPr lang="en-US" dirty="0" smtClean="0"/>
              <a:t>Majority Rule and Compromise in </a:t>
            </a:r>
            <a:br>
              <a:rPr lang="en-US" dirty="0" smtClean="0"/>
            </a:br>
            <a:r>
              <a:rPr lang="en-US" dirty="0" smtClean="0"/>
              <a:t>Congressional Deliberation</a:t>
            </a:r>
            <a:endParaRPr lang="en-US" dirty="0"/>
          </a:p>
        </p:txBody>
      </p:sp>
      <p:sp>
        <p:nvSpPr>
          <p:cNvPr id="3" name="Content Placeholder 2"/>
          <p:cNvSpPr>
            <a:spLocks noGrp="1"/>
          </p:cNvSpPr>
          <p:nvPr>
            <p:ph sz="quarter" idx="1"/>
          </p:nvPr>
        </p:nvSpPr>
        <p:spPr/>
        <p:txBody>
          <a:bodyPr/>
          <a:lstStyle/>
          <a:p>
            <a:r>
              <a:rPr lang="en-US" dirty="0" smtClean="0"/>
              <a:t>Bill vs. Resolution</a:t>
            </a:r>
          </a:p>
          <a:p>
            <a:pPr lvl="1"/>
            <a:r>
              <a:rPr lang="en-US" dirty="0" smtClean="0"/>
              <a:t>Simple resolutions address rules or express sentiments of Congress</a:t>
            </a:r>
          </a:p>
          <a:p>
            <a:pPr lvl="1"/>
            <a:r>
              <a:rPr lang="en-US" dirty="0" smtClean="0"/>
              <a:t>Joint Resolutions device for proposing Amendments or other matters.  If signed (or over-ride), has force of law</a:t>
            </a:r>
          </a:p>
          <a:p>
            <a:pPr lvl="1"/>
            <a:r>
              <a:rPr lang="en-US" dirty="0" smtClean="0"/>
              <a:t>Most proposals take form of a bill</a:t>
            </a:r>
          </a:p>
          <a:p>
            <a:pPr lvl="1"/>
            <a:r>
              <a:rPr lang="en-US" dirty="0" smtClean="0"/>
              <a:t>Bills introduced in either House (except revenue bills= H)  </a:t>
            </a:r>
          </a:p>
          <a:p>
            <a:pPr lvl="1"/>
            <a:r>
              <a:rPr lang="en-US" dirty="0" smtClean="0"/>
              <a:t>Numbers with prefix S or H</a:t>
            </a:r>
          </a:p>
          <a:p>
            <a:pPr lvl="1"/>
            <a:r>
              <a:rPr lang="en-US" dirty="0" smtClean="0"/>
              <a:t>The process is as follows…</a:t>
            </a:r>
          </a:p>
          <a:p>
            <a:pPr lvl="1"/>
            <a:endParaRPr lang="en-US" dirty="0" smtClean="0"/>
          </a:p>
        </p:txBody>
      </p:sp>
      <p:pic>
        <p:nvPicPr>
          <p:cNvPr id="4098" name="Picture 2" descr="http://www.unbossed.com/media/1/20051127-schoolhouse.jpg"/>
          <p:cNvPicPr>
            <a:picLocks noChangeAspect="1" noChangeArrowheads="1"/>
          </p:cNvPicPr>
          <p:nvPr/>
        </p:nvPicPr>
        <p:blipFill>
          <a:blip r:embed="rId2" cstate="print"/>
          <a:srcRect/>
          <a:stretch>
            <a:fillRect/>
          </a:stretch>
        </p:blipFill>
        <p:spPr bwMode="auto">
          <a:xfrm>
            <a:off x="7543800" y="4343401"/>
            <a:ext cx="1428750" cy="19526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5247643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04800"/>
            <a:ext cx="8534400" cy="758952"/>
          </a:xfrm>
        </p:spPr>
        <p:txBody>
          <a:bodyPr>
            <a:normAutofit fontScale="90000"/>
          </a:bodyPr>
          <a:lstStyle/>
          <a:p>
            <a:r>
              <a:rPr lang="en-US" dirty="0" smtClean="0"/>
              <a:t>Majority Rule and Compromise in </a:t>
            </a:r>
            <a:br>
              <a:rPr lang="en-US" dirty="0" smtClean="0"/>
            </a:br>
            <a:r>
              <a:rPr lang="en-US" dirty="0" smtClean="0"/>
              <a:t>Congressional Deliberation</a:t>
            </a:r>
            <a:endParaRPr lang="en-US" dirty="0"/>
          </a:p>
        </p:txBody>
      </p:sp>
      <p:sp>
        <p:nvSpPr>
          <p:cNvPr id="3" name="Content Placeholder 2"/>
          <p:cNvSpPr>
            <a:spLocks noGrp="1"/>
          </p:cNvSpPr>
          <p:nvPr>
            <p:ph sz="quarter" idx="1"/>
          </p:nvPr>
        </p:nvSpPr>
        <p:spPr>
          <a:xfrm>
            <a:off x="1825752" y="1527048"/>
            <a:ext cx="8842248" cy="4949952"/>
          </a:xfrm>
        </p:spPr>
        <p:txBody>
          <a:bodyPr>
            <a:normAutofit lnSpcReduction="10000"/>
          </a:bodyPr>
          <a:lstStyle/>
          <a:p>
            <a:r>
              <a:rPr lang="en-US" dirty="0" smtClean="0"/>
              <a:t>Committee Assignments</a:t>
            </a:r>
          </a:p>
          <a:p>
            <a:pPr lvl="1"/>
            <a:r>
              <a:rPr lang="en-US" dirty="0" smtClean="0"/>
              <a:t>Bills assigned to at least 1 committee  / usually referred to subcommittees for rigorous scrutiny and amendments</a:t>
            </a:r>
          </a:p>
          <a:p>
            <a:r>
              <a:rPr lang="en-US" dirty="0" smtClean="0"/>
              <a:t>Hearings</a:t>
            </a:r>
          </a:p>
          <a:p>
            <a:pPr lvl="1"/>
            <a:r>
              <a:rPr lang="en-US" dirty="0" smtClean="0"/>
              <a:t>Representatives of government agencies, interest groups or outside experts present testimony</a:t>
            </a:r>
          </a:p>
          <a:p>
            <a:r>
              <a:rPr lang="en-US" dirty="0" smtClean="0"/>
              <a:t>Deliberations</a:t>
            </a:r>
          </a:p>
          <a:p>
            <a:pPr lvl="1"/>
            <a:r>
              <a:rPr lang="en-US" dirty="0" smtClean="0"/>
              <a:t>At “Mark Up” sessions, members can review, modify, approve final version, and recommend to full House or Senate</a:t>
            </a:r>
          </a:p>
          <a:p>
            <a:r>
              <a:rPr lang="en-US" dirty="0" smtClean="0"/>
              <a:t>Report</a:t>
            </a:r>
          </a:p>
          <a:p>
            <a:pPr lvl="1"/>
            <a:r>
              <a:rPr lang="en-US" dirty="0" smtClean="0"/>
              <a:t> If bill wins favorable committee vote, reported to full chamber</a:t>
            </a:r>
          </a:p>
          <a:p>
            <a:pPr lvl="1"/>
            <a:r>
              <a:rPr lang="en-US" dirty="0" smtClean="0"/>
              <a:t>Committee report justifies its actions</a:t>
            </a:r>
          </a:p>
          <a:p>
            <a:pPr lvl="1"/>
            <a:endParaRPr lang="en-US" dirty="0"/>
          </a:p>
        </p:txBody>
      </p:sp>
    </p:spTree>
    <p:extLst>
      <p:ext uri="{BB962C8B-B14F-4D97-AF65-F5344CB8AC3E}">
        <p14:creationId xmlns:p14="http://schemas.microsoft.com/office/powerpoint/2010/main" val="21460884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81000"/>
            <a:ext cx="8534400" cy="758952"/>
          </a:xfrm>
        </p:spPr>
        <p:txBody>
          <a:bodyPr>
            <a:normAutofit fontScale="90000"/>
          </a:bodyPr>
          <a:lstStyle/>
          <a:p>
            <a:r>
              <a:rPr lang="en-US" dirty="0" smtClean="0"/>
              <a:t>Majority Rule and Compromise in </a:t>
            </a:r>
            <a:br>
              <a:rPr lang="en-US" dirty="0" smtClean="0"/>
            </a:br>
            <a:r>
              <a:rPr lang="en-US" dirty="0" smtClean="0"/>
              <a:t>Congressional Deliberation</a:t>
            </a:r>
            <a:endParaRPr lang="en-US" dirty="0"/>
          </a:p>
        </p:txBody>
      </p:sp>
      <p:sp>
        <p:nvSpPr>
          <p:cNvPr id="3" name="Content Placeholder 2"/>
          <p:cNvSpPr>
            <a:spLocks noGrp="1"/>
          </p:cNvSpPr>
          <p:nvPr>
            <p:ph sz="quarter" idx="1"/>
          </p:nvPr>
        </p:nvSpPr>
        <p:spPr>
          <a:xfrm>
            <a:off x="1825752" y="1527048"/>
            <a:ext cx="8842248" cy="4949952"/>
          </a:xfrm>
        </p:spPr>
        <p:txBody>
          <a:bodyPr>
            <a:normAutofit fontScale="92500" lnSpcReduction="10000"/>
          </a:bodyPr>
          <a:lstStyle/>
          <a:p>
            <a:r>
              <a:rPr lang="en-US" dirty="0" smtClean="0"/>
              <a:t>Floor Vote</a:t>
            </a:r>
          </a:p>
          <a:p>
            <a:pPr lvl="1"/>
            <a:r>
              <a:rPr lang="en-US" dirty="0" smtClean="0"/>
              <a:t>Places on calendar for consideration and a vote</a:t>
            </a:r>
          </a:p>
          <a:p>
            <a:r>
              <a:rPr lang="en-US" dirty="0" smtClean="0"/>
              <a:t>Referral to the Other Chamber</a:t>
            </a:r>
          </a:p>
          <a:p>
            <a:pPr lvl="1"/>
            <a:r>
              <a:rPr lang="en-US" dirty="0" smtClean="0"/>
              <a:t>If passed, sent to other chamber where process begins again</a:t>
            </a:r>
          </a:p>
          <a:p>
            <a:r>
              <a:rPr lang="en-US" dirty="0" smtClean="0"/>
              <a:t>Conference Committee</a:t>
            </a:r>
          </a:p>
          <a:p>
            <a:pPr lvl="1"/>
            <a:r>
              <a:rPr lang="en-US" dirty="0" smtClean="0"/>
              <a:t>When versions of bill differ (most do), conference committee (members of both house) try to reach compromise.</a:t>
            </a:r>
          </a:p>
          <a:p>
            <a:pPr lvl="1"/>
            <a:r>
              <a:rPr lang="en-US" dirty="0" smtClean="0"/>
              <a:t>If agreement reached, conference report submitted for vote (cannot be amended, can be filibustered)</a:t>
            </a:r>
          </a:p>
          <a:p>
            <a:r>
              <a:rPr lang="en-US" dirty="0" smtClean="0"/>
              <a:t>Referral to President</a:t>
            </a:r>
          </a:p>
          <a:p>
            <a:pPr lvl="1"/>
            <a:r>
              <a:rPr lang="en-US" dirty="0" smtClean="0"/>
              <a:t>If president signs, becomes law</a:t>
            </a:r>
          </a:p>
          <a:p>
            <a:pPr lvl="1"/>
            <a:r>
              <a:rPr lang="en-US" dirty="0" smtClean="0"/>
              <a:t>If vetoed, 2/3 vote needed in each chamber to over-ride</a:t>
            </a:r>
          </a:p>
          <a:p>
            <a:pPr lvl="1"/>
            <a:r>
              <a:rPr lang="en-US" dirty="0" smtClean="0"/>
              <a:t>If not signed, but Congress adjourns within 10 days,  bill is dead </a:t>
            </a:r>
          </a:p>
          <a:p>
            <a:pPr lvl="1">
              <a:buNone/>
            </a:pPr>
            <a:r>
              <a:rPr lang="en-US" dirty="0" smtClean="0"/>
              <a:t>     (pocket veto)</a:t>
            </a:r>
          </a:p>
          <a:p>
            <a:pPr lvl="1"/>
            <a:endParaRPr lang="en-US" dirty="0"/>
          </a:p>
        </p:txBody>
      </p:sp>
    </p:spTree>
    <p:extLst>
      <p:ext uri="{BB962C8B-B14F-4D97-AF65-F5344CB8AC3E}">
        <p14:creationId xmlns:p14="http://schemas.microsoft.com/office/powerpoint/2010/main" val="1734962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81000"/>
            <a:ext cx="8534400" cy="758952"/>
          </a:xfrm>
        </p:spPr>
        <p:txBody>
          <a:bodyPr>
            <a:normAutofit fontScale="90000"/>
          </a:bodyPr>
          <a:lstStyle/>
          <a:p>
            <a:r>
              <a:rPr lang="en-US" dirty="0" smtClean="0"/>
              <a:t>Majority Rule and Compromise in </a:t>
            </a:r>
            <a:br>
              <a:rPr lang="en-US" dirty="0" smtClean="0"/>
            </a:br>
            <a:r>
              <a:rPr lang="en-US" dirty="0" smtClean="0"/>
              <a:t>Congressional Deliberation</a:t>
            </a:r>
            <a:endParaRPr lang="en-US" dirty="0"/>
          </a:p>
        </p:txBody>
      </p:sp>
      <p:sp>
        <p:nvSpPr>
          <p:cNvPr id="3" name="Content Placeholder 2"/>
          <p:cNvSpPr>
            <a:spLocks noGrp="1"/>
          </p:cNvSpPr>
          <p:nvPr>
            <p:ph sz="quarter" idx="1"/>
          </p:nvPr>
        </p:nvSpPr>
        <p:spPr/>
        <p:txBody>
          <a:bodyPr/>
          <a:lstStyle/>
          <a:p>
            <a:r>
              <a:rPr lang="en-US" dirty="0" smtClean="0"/>
              <a:t>Bill must win majority support at each phase</a:t>
            </a:r>
          </a:p>
          <a:p>
            <a:r>
              <a:rPr lang="en-US" dirty="0" smtClean="0"/>
              <a:t>Sponsors of bill must be persistent and willing to compromise</a:t>
            </a:r>
          </a:p>
          <a:p>
            <a:r>
              <a:rPr lang="en-US" dirty="0" smtClean="0"/>
              <a:t>Lawmaking process demonstrates American system of representative </a:t>
            </a:r>
            <a:r>
              <a:rPr lang="en-US" dirty="0" err="1" smtClean="0"/>
              <a:t>gov’t</a:t>
            </a:r>
            <a:r>
              <a:rPr lang="en-US" dirty="0" smtClean="0"/>
              <a:t>, limited </a:t>
            </a:r>
            <a:r>
              <a:rPr lang="en-US" dirty="0" err="1" smtClean="0"/>
              <a:t>gov’t</a:t>
            </a:r>
            <a:r>
              <a:rPr lang="en-US" dirty="0" smtClean="0"/>
              <a:t> and checks and balances at work.</a:t>
            </a:r>
          </a:p>
          <a:p>
            <a:endParaRPr lang="en-US" dirty="0" smtClean="0"/>
          </a:p>
          <a:p>
            <a:r>
              <a:rPr lang="en-US" dirty="0" err="1" smtClean="0"/>
              <a:t>LawCraft</a:t>
            </a:r>
            <a:endParaRPr lang="en-US" dirty="0" smtClean="0"/>
          </a:p>
          <a:p>
            <a:pPr>
              <a:buNone/>
            </a:pPr>
            <a:r>
              <a:rPr lang="en-US" dirty="0" smtClean="0">
                <a:hlinkClick r:id="rId2"/>
              </a:rPr>
              <a:t>http://icivics.org/games/lawcraft</a:t>
            </a:r>
            <a:endParaRPr lang="en-US" dirty="0" smtClean="0"/>
          </a:p>
        </p:txBody>
      </p:sp>
      <p:pic>
        <p:nvPicPr>
          <p:cNvPr id="4" name="Picture 3" descr="LawCraft.jpg"/>
          <p:cNvPicPr>
            <a:picLocks noChangeAspect="1"/>
          </p:cNvPicPr>
          <p:nvPr/>
        </p:nvPicPr>
        <p:blipFill>
          <a:blip r:embed="rId3" cstate="print"/>
          <a:stretch>
            <a:fillRect/>
          </a:stretch>
        </p:blipFill>
        <p:spPr>
          <a:xfrm>
            <a:off x="7086601" y="4114800"/>
            <a:ext cx="3363207" cy="2209800"/>
          </a:xfrm>
          <a:prstGeom prst="rect">
            <a:avLst/>
          </a:prstGeom>
        </p:spPr>
      </p:pic>
    </p:spTree>
    <p:extLst>
      <p:ext uri="{BB962C8B-B14F-4D97-AF65-F5344CB8AC3E}">
        <p14:creationId xmlns:p14="http://schemas.microsoft.com/office/powerpoint/2010/main" val="18160471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04800"/>
            <a:ext cx="8534400" cy="758952"/>
          </a:xfrm>
        </p:spPr>
        <p:txBody>
          <a:bodyPr>
            <a:normAutofit fontScale="90000"/>
          </a:bodyPr>
          <a:lstStyle/>
          <a:p>
            <a:r>
              <a:rPr lang="en-US" dirty="0" smtClean="0"/>
              <a:t>Ideas for Legislation &amp; </a:t>
            </a:r>
            <a:br>
              <a:rPr lang="en-US" dirty="0" smtClean="0"/>
            </a:br>
            <a:r>
              <a:rPr lang="en-US" dirty="0" smtClean="0"/>
              <a:t>Deciding Which Bills to Support</a:t>
            </a:r>
            <a:endParaRPr lang="en-US" dirty="0"/>
          </a:p>
        </p:txBody>
      </p:sp>
      <p:sp>
        <p:nvSpPr>
          <p:cNvPr id="3" name="Content Placeholder 2"/>
          <p:cNvSpPr>
            <a:spLocks noGrp="1"/>
          </p:cNvSpPr>
          <p:nvPr>
            <p:ph sz="quarter" idx="1"/>
          </p:nvPr>
        </p:nvSpPr>
        <p:spPr>
          <a:xfrm>
            <a:off x="1825752" y="1527048"/>
            <a:ext cx="8842248" cy="4572000"/>
          </a:xfrm>
        </p:spPr>
        <p:txBody>
          <a:bodyPr/>
          <a:lstStyle/>
          <a:p>
            <a:r>
              <a:rPr lang="en-US" dirty="0" smtClean="0"/>
              <a:t>Campaign Promises</a:t>
            </a:r>
          </a:p>
          <a:p>
            <a:r>
              <a:rPr lang="en-US" dirty="0" smtClean="0"/>
              <a:t>Responses to Crisis</a:t>
            </a:r>
          </a:p>
          <a:p>
            <a:r>
              <a:rPr lang="en-US" dirty="0" smtClean="0"/>
              <a:t>Legislation Introduced by Others</a:t>
            </a:r>
          </a:p>
          <a:p>
            <a:r>
              <a:rPr lang="en-US" dirty="0" smtClean="0"/>
              <a:t>Library of Congress and Congressional Budget Office provide research, analysis, and projected costs.</a:t>
            </a:r>
          </a:p>
          <a:p>
            <a:r>
              <a:rPr lang="en-US" dirty="0" smtClean="0"/>
              <a:t>Executive Branch</a:t>
            </a:r>
          </a:p>
          <a:p>
            <a:pPr lvl="1"/>
            <a:r>
              <a:rPr lang="en-US" dirty="0" smtClean="0"/>
              <a:t>President outlines legislative agenda at State of the Union</a:t>
            </a:r>
          </a:p>
          <a:p>
            <a:pPr lvl="2"/>
            <a:r>
              <a:rPr lang="en-US" dirty="0" smtClean="0"/>
              <a:t>Party members sponsor president’s legislation</a:t>
            </a:r>
          </a:p>
          <a:p>
            <a:pPr lvl="1"/>
            <a:r>
              <a:rPr lang="en-US" dirty="0" smtClean="0"/>
              <a:t>Legislation also introduces by Executive departments / agencies</a:t>
            </a:r>
          </a:p>
          <a:p>
            <a:pPr lvl="1"/>
            <a:endParaRPr lang="en-US" dirty="0"/>
          </a:p>
        </p:txBody>
      </p:sp>
    </p:spTree>
    <p:extLst>
      <p:ext uri="{BB962C8B-B14F-4D97-AF65-F5344CB8AC3E}">
        <p14:creationId xmlns:p14="http://schemas.microsoft.com/office/powerpoint/2010/main" val="1189046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81000"/>
            <a:ext cx="8534400" cy="758952"/>
          </a:xfrm>
        </p:spPr>
        <p:txBody>
          <a:bodyPr>
            <a:normAutofit fontScale="90000"/>
          </a:bodyPr>
          <a:lstStyle/>
          <a:p>
            <a:r>
              <a:rPr lang="en-US" dirty="0" smtClean="0"/>
              <a:t>Ideas for Legislation &amp; </a:t>
            </a:r>
            <a:br>
              <a:rPr lang="en-US" dirty="0" smtClean="0"/>
            </a:br>
            <a:r>
              <a:rPr lang="en-US" dirty="0" smtClean="0"/>
              <a:t>Deciding Which Bills to Support</a:t>
            </a:r>
            <a:endParaRPr lang="en-US" dirty="0"/>
          </a:p>
        </p:txBody>
      </p:sp>
      <p:sp>
        <p:nvSpPr>
          <p:cNvPr id="3" name="Content Placeholder 2"/>
          <p:cNvSpPr>
            <a:spLocks noGrp="1"/>
          </p:cNvSpPr>
          <p:nvPr>
            <p:ph sz="quarter" idx="1"/>
          </p:nvPr>
        </p:nvSpPr>
        <p:spPr>
          <a:xfrm>
            <a:off x="1825752" y="1527048"/>
            <a:ext cx="5870448" cy="4572000"/>
          </a:xfrm>
        </p:spPr>
        <p:txBody>
          <a:bodyPr>
            <a:normAutofit fontScale="92500"/>
          </a:bodyPr>
          <a:lstStyle/>
          <a:p>
            <a:r>
              <a:rPr lang="en-US" dirty="0" smtClean="0"/>
              <a:t>Constituents</a:t>
            </a:r>
          </a:p>
          <a:p>
            <a:pPr lvl="1"/>
            <a:r>
              <a:rPr lang="en-US" dirty="0" smtClean="0"/>
              <a:t>Constituents recommend enactment or repeal of laws through various forms of communication (letters, opinion polls, blogs)</a:t>
            </a:r>
          </a:p>
          <a:p>
            <a:r>
              <a:rPr lang="en-US" dirty="0" smtClean="0"/>
              <a:t>Interest Groups</a:t>
            </a:r>
          </a:p>
          <a:p>
            <a:pPr lvl="1"/>
            <a:r>
              <a:rPr lang="en-US" dirty="0" smtClean="0"/>
              <a:t>Organizations, industries, and interest groups employ lobbyists to help influence legislation</a:t>
            </a:r>
          </a:p>
          <a:p>
            <a:pPr lvl="1"/>
            <a:r>
              <a:rPr lang="en-US" dirty="0" smtClean="0"/>
              <a:t>Reflects right to free speech, assembly, and petition</a:t>
            </a:r>
          </a:p>
          <a:p>
            <a:pPr lvl="1"/>
            <a:r>
              <a:rPr lang="en-US" dirty="0" smtClean="0"/>
              <a:t>Effective Lobbyists are well-informed on issue, knowledgeable of process, well-organized, and cooperative.</a:t>
            </a:r>
          </a:p>
          <a:p>
            <a:pPr lvl="1"/>
            <a:endParaRPr lang="en-US" dirty="0"/>
          </a:p>
        </p:txBody>
      </p:sp>
      <p:pic>
        <p:nvPicPr>
          <p:cNvPr id="2050" name="Picture 2" descr="http://tj.journalism.utexas.edu/spring2009/Lobbyist/images/lobbying_process.jpg"/>
          <p:cNvPicPr>
            <a:picLocks noChangeAspect="1" noChangeArrowheads="1"/>
          </p:cNvPicPr>
          <p:nvPr/>
        </p:nvPicPr>
        <p:blipFill>
          <a:blip r:embed="rId2" cstate="print"/>
          <a:srcRect/>
          <a:stretch>
            <a:fillRect/>
          </a:stretch>
        </p:blipFill>
        <p:spPr bwMode="auto">
          <a:xfrm>
            <a:off x="7772400" y="3276601"/>
            <a:ext cx="2724150" cy="304800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2705431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Power to Investigate</a:t>
            </a:r>
            <a:endParaRPr lang="en-US" dirty="0"/>
          </a:p>
        </p:txBody>
      </p:sp>
      <p:sp>
        <p:nvSpPr>
          <p:cNvPr id="3" name="Content Placeholder 2"/>
          <p:cNvSpPr>
            <a:spLocks noGrp="1"/>
          </p:cNvSpPr>
          <p:nvPr>
            <p:ph sz="quarter" idx="1"/>
          </p:nvPr>
        </p:nvSpPr>
        <p:spPr/>
        <p:txBody>
          <a:bodyPr/>
          <a:lstStyle/>
          <a:p>
            <a:r>
              <a:rPr lang="en-US" dirty="0" smtClean="0"/>
              <a:t>Purpose</a:t>
            </a:r>
          </a:p>
          <a:p>
            <a:pPr lvl="1"/>
            <a:r>
              <a:rPr lang="en-US" dirty="0" smtClean="0"/>
              <a:t>Finding facts on which to base legislation</a:t>
            </a:r>
          </a:p>
          <a:p>
            <a:pPr lvl="1"/>
            <a:r>
              <a:rPr lang="en-US" dirty="0" smtClean="0"/>
              <a:t>Discover or influence public opinion</a:t>
            </a:r>
          </a:p>
          <a:p>
            <a:pPr lvl="1"/>
            <a:r>
              <a:rPr lang="en-US" dirty="0" smtClean="0"/>
              <a:t>Oversee administrative agencies</a:t>
            </a:r>
          </a:p>
          <a:p>
            <a:pPr lvl="1"/>
            <a:r>
              <a:rPr lang="en-US" dirty="0" smtClean="0"/>
              <a:t>Probe activities of public officials</a:t>
            </a:r>
          </a:p>
          <a:p>
            <a:pPr lvl="1"/>
            <a:r>
              <a:rPr lang="en-US" dirty="0" smtClean="0"/>
              <a:t>Secure partisan political gain</a:t>
            </a:r>
          </a:p>
          <a:p>
            <a:r>
              <a:rPr lang="en-US" dirty="0" smtClean="0"/>
              <a:t>Power to investigate also used to impeach federal officials</a:t>
            </a:r>
          </a:p>
          <a:p>
            <a:pPr lvl="1"/>
            <a:r>
              <a:rPr lang="en-US" dirty="0" smtClean="0"/>
              <a:t>Initiated in House.  If vote on impeachement, sent to Senate</a:t>
            </a:r>
          </a:p>
          <a:p>
            <a:pPr lvl="1"/>
            <a:r>
              <a:rPr lang="en-US" dirty="0" smtClean="0"/>
              <a:t>Conviction in Senate requires 2/3 majority</a:t>
            </a:r>
            <a:endParaRPr lang="en-US" dirty="0"/>
          </a:p>
        </p:txBody>
      </p:sp>
      <p:pic>
        <p:nvPicPr>
          <p:cNvPr id="1026" name="Picture 2" descr="http://www.americanheritage.com/assets/images/articles/web/20060107-clinton.jpg"/>
          <p:cNvPicPr>
            <a:picLocks noChangeAspect="1" noChangeArrowheads="1"/>
          </p:cNvPicPr>
          <p:nvPr/>
        </p:nvPicPr>
        <p:blipFill>
          <a:blip r:embed="rId2" cstate="print"/>
          <a:srcRect/>
          <a:stretch>
            <a:fillRect/>
          </a:stretch>
        </p:blipFill>
        <p:spPr bwMode="auto">
          <a:xfrm>
            <a:off x="8458200" y="1371600"/>
            <a:ext cx="2057400" cy="25717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589509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000" dirty="0"/>
              <a:t>Purpose</a:t>
            </a:r>
            <a:endParaRPr lang="en-US" sz="4000" dirty="0"/>
          </a:p>
        </p:txBody>
      </p:sp>
      <p:sp>
        <p:nvSpPr>
          <p:cNvPr id="2" name="Content Placeholder 1"/>
          <p:cNvSpPr>
            <a:spLocks noGrp="1"/>
          </p:cNvSpPr>
          <p:nvPr>
            <p:ph sz="quarter" idx="1"/>
          </p:nvPr>
        </p:nvSpPr>
        <p:spPr/>
        <p:txBody>
          <a:bodyPr>
            <a:normAutofit/>
          </a:bodyPr>
          <a:lstStyle/>
          <a:p>
            <a:r>
              <a:rPr lang="en-US" dirty="0" smtClean="0"/>
              <a:t>Congress is one of few national assemblies with the power to initiate legislation, not simply vote on executive’s proposals. </a:t>
            </a:r>
          </a:p>
          <a:p>
            <a:r>
              <a:rPr lang="en-US" dirty="0" smtClean="0"/>
              <a:t>Congress also conducts investigations that lead to important changes in policy and removal of officials. </a:t>
            </a:r>
          </a:p>
          <a:p>
            <a:r>
              <a:rPr lang="en-US" dirty="0" smtClean="0"/>
              <a:t>Despite its rules and leadership structures, the 535 member Congress faces challenges representing their growing and diverse constituencies. </a:t>
            </a:r>
            <a:endParaRPr lang="en-US" dirty="0"/>
          </a:p>
        </p:txBody>
      </p:sp>
    </p:spTree>
    <p:extLst>
      <p:ext uri="{BB962C8B-B14F-4D97-AF65-F5344CB8AC3E}">
        <p14:creationId xmlns:p14="http://schemas.microsoft.com/office/powerpoint/2010/main" val="7200919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152400"/>
            <a:ext cx="8229600" cy="1143000"/>
          </a:xfrm>
        </p:spPr>
        <p:txBody>
          <a:bodyPr>
            <a:normAutofit/>
          </a:bodyPr>
          <a:lstStyle/>
          <a:p>
            <a:r>
              <a:rPr lang="en-US" sz="4000" dirty="0"/>
              <a:t>Objectives</a:t>
            </a:r>
            <a:endParaRPr lang="en-US" sz="4000" dirty="0"/>
          </a:p>
        </p:txBody>
      </p:sp>
      <p:sp>
        <p:nvSpPr>
          <p:cNvPr id="5" name="Content Placeholder 4"/>
          <p:cNvSpPr>
            <a:spLocks noGrp="1"/>
          </p:cNvSpPr>
          <p:nvPr>
            <p:ph sz="quarter" idx="1"/>
          </p:nvPr>
        </p:nvSpPr>
        <p:spPr>
          <a:xfrm>
            <a:off x="1752600" y="1143001"/>
            <a:ext cx="8458200" cy="4864291"/>
          </a:xfrm>
        </p:spPr>
        <p:txBody>
          <a:bodyPr/>
          <a:lstStyle/>
          <a:p>
            <a:endParaRPr lang="en-US" i="1" dirty="0" smtClean="0"/>
          </a:p>
          <a:p>
            <a:endParaRPr lang="en-US" i="1" dirty="0"/>
          </a:p>
        </p:txBody>
      </p:sp>
      <p:sp>
        <p:nvSpPr>
          <p:cNvPr id="6" name="Content Placeholder 1"/>
          <p:cNvSpPr txBox="1">
            <a:spLocks/>
          </p:cNvSpPr>
          <p:nvPr/>
        </p:nvSpPr>
        <p:spPr>
          <a:xfrm>
            <a:off x="1981200" y="1481328"/>
            <a:ext cx="8458200" cy="4919472"/>
          </a:xfrm>
          <a:prstGeom prst="rect">
            <a:avLst/>
          </a:prstGeom>
        </p:spPr>
        <p:txBody>
          <a:bodyPr vert="horz">
            <a:normAutofit/>
          </a:bodyPr>
          <a:lstStyle/>
          <a:p>
            <a:pPr marL="365760" indent="-256032">
              <a:spcBef>
                <a:spcPts val="400"/>
              </a:spcBef>
              <a:buClr>
                <a:srgbClr val="D16349"/>
              </a:buClr>
              <a:buSzPct val="68000"/>
              <a:buFont typeface="Wingdings 3"/>
              <a:buChar char=""/>
              <a:defRPr/>
            </a:pPr>
            <a:r>
              <a:rPr lang="en-US" sz="2700" i="1" dirty="0">
                <a:solidFill>
                  <a:prstClr val="black"/>
                </a:solidFill>
              </a:rPr>
              <a:t>Describe the role of rules, committees, and political parties in Congress. </a:t>
            </a:r>
          </a:p>
          <a:p>
            <a:pPr marL="365760" indent="-256032">
              <a:spcBef>
                <a:spcPts val="400"/>
              </a:spcBef>
              <a:buClr>
                <a:srgbClr val="D16349"/>
              </a:buClr>
              <a:buSzPct val="68000"/>
              <a:buFont typeface="Wingdings 3"/>
              <a:buChar char=""/>
              <a:defRPr/>
            </a:pPr>
            <a:r>
              <a:rPr lang="en-US" sz="2700" i="1" dirty="0">
                <a:solidFill>
                  <a:prstClr val="black"/>
                </a:solidFill>
              </a:rPr>
              <a:t>Describe the lawmaking process.</a:t>
            </a:r>
          </a:p>
          <a:p>
            <a:pPr marL="365760" indent="-256032">
              <a:spcBef>
                <a:spcPts val="400"/>
              </a:spcBef>
              <a:buClr>
                <a:srgbClr val="D16349"/>
              </a:buClr>
              <a:buSzPct val="68000"/>
              <a:buFont typeface="Wingdings 3"/>
              <a:buChar char=""/>
              <a:defRPr/>
            </a:pPr>
            <a:r>
              <a:rPr lang="en-US" sz="2700" i="1" dirty="0">
                <a:solidFill>
                  <a:prstClr val="black"/>
                </a:solidFill>
              </a:rPr>
              <a:t>Identify the primary sources members rely upon.</a:t>
            </a:r>
          </a:p>
          <a:p>
            <a:pPr marL="365760" indent="-256032">
              <a:spcBef>
                <a:spcPts val="400"/>
              </a:spcBef>
              <a:buClr>
                <a:srgbClr val="D16349"/>
              </a:buClr>
              <a:buSzPct val="68000"/>
              <a:buFont typeface="Wingdings 3"/>
              <a:buChar char=""/>
              <a:defRPr/>
            </a:pPr>
            <a:r>
              <a:rPr lang="en-US" sz="2700" i="1" dirty="0">
                <a:solidFill>
                  <a:prstClr val="black"/>
                </a:solidFill>
              </a:rPr>
              <a:t>Explain the importance of Congress’ power to investigate.</a:t>
            </a:r>
          </a:p>
          <a:p>
            <a:pPr marL="365760" indent="-256032">
              <a:spcBef>
                <a:spcPts val="400"/>
              </a:spcBef>
              <a:buClr>
                <a:srgbClr val="D16349"/>
              </a:buClr>
              <a:buSzPct val="68000"/>
              <a:buFont typeface="Wingdings 3"/>
              <a:buChar char=""/>
              <a:defRPr/>
            </a:pPr>
            <a:r>
              <a:rPr lang="en-US" sz="2700" i="1" dirty="0">
                <a:solidFill>
                  <a:prstClr val="black"/>
                </a:solidFill>
              </a:rPr>
              <a:t>Explain why compromise is required in the deliberative process. </a:t>
            </a:r>
          </a:p>
          <a:p>
            <a:pPr marL="365760" indent="-256032">
              <a:spcBef>
                <a:spcPts val="400"/>
              </a:spcBef>
              <a:buClr>
                <a:srgbClr val="D16349"/>
              </a:buClr>
              <a:buSzPct val="68000"/>
              <a:buFont typeface="Wingdings 3"/>
              <a:buChar char=""/>
              <a:defRPr/>
            </a:pPr>
            <a:r>
              <a:rPr lang="en-US" sz="2700" i="1" dirty="0">
                <a:solidFill>
                  <a:prstClr val="black"/>
                </a:solidFill>
              </a:rPr>
              <a:t>Evaluate, take, and defend positions on how Congress functions and whether it should streamline its procedures. </a:t>
            </a:r>
          </a:p>
          <a:p>
            <a:pPr marL="365760" indent="-256032">
              <a:spcBef>
                <a:spcPts val="400"/>
              </a:spcBef>
              <a:buClr>
                <a:srgbClr val="D16349"/>
              </a:buClr>
              <a:buSzPct val="68000"/>
              <a:buFont typeface="Wingdings 3"/>
              <a:buChar char=""/>
              <a:defRPr/>
            </a:pPr>
            <a:endParaRPr lang="en-US" sz="2700" i="1" dirty="0">
              <a:solidFill>
                <a:prstClr val="black"/>
              </a:solidFill>
            </a:endParaRPr>
          </a:p>
        </p:txBody>
      </p:sp>
    </p:spTree>
    <p:extLst>
      <p:ext uri="{BB962C8B-B14F-4D97-AF65-F5344CB8AC3E}">
        <p14:creationId xmlns:p14="http://schemas.microsoft.com/office/powerpoint/2010/main" val="15155906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5000" y="-228600"/>
            <a:ext cx="8229600" cy="1143000"/>
          </a:xfrm>
        </p:spPr>
        <p:txBody>
          <a:bodyPr>
            <a:normAutofit/>
          </a:bodyPr>
          <a:lstStyle/>
          <a:p>
            <a:r>
              <a:rPr lang="en-US" sz="4000" dirty="0"/>
              <a:t>Terms to Know</a:t>
            </a:r>
            <a:endParaRPr lang="en-US" sz="4000" dirty="0"/>
          </a:p>
        </p:txBody>
      </p:sp>
      <p:sp>
        <p:nvSpPr>
          <p:cNvPr id="2" name="Content Placeholder 1"/>
          <p:cNvSpPr>
            <a:spLocks noGrp="1"/>
          </p:cNvSpPr>
          <p:nvPr>
            <p:ph sz="quarter" idx="1"/>
          </p:nvPr>
        </p:nvSpPr>
        <p:spPr>
          <a:xfrm>
            <a:off x="1524000" y="1447800"/>
            <a:ext cx="9144000" cy="4724400"/>
          </a:xfrm>
        </p:spPr>
        <p:txBody>
          <a:bodyPr>
            <a:normAutofit fontScale="62500" lnSpcReduction="20000"/>
          </a:bodyPr>
          <a:lstStyle/>
          <a:p>
            <a:pPr>
              <a:buNone/>
            </a:pPr>
            <a:r>
              <a:rPr lang="en-US" b="1" dirty="0" smtClean="0"/>
              <a:t>	bill</a:t>
            </a:r>
            <a:r>
              <a:rPr lang="en-US" dirty="0" smtClean="0"/>
              <a:t> </a:t>
            </a:r>
            <a:br>
              <a:rPr lang="en-US" dirty="0" smtClean="0"/>
            </a:br>
            <a:r>
              <a:rPr lang="en-US" dirty="0" smtClean="0"/>
              <a:t/>
            </a:r>
            <a:br>
              <a:rPr lang="en-US" dirty="0" smtClean="0"/>
            </a:br>
            <a:r>
              <a:rPr lang="en-US" dirty="0" smtClean="0"/>
              <a:t>A proposed law placed before a legislature for approval.     </a:t>
            </a:r>
            <a:br>
              <a:rPr lang="en-US" dirty="0" smtClean="0"/>
            </a:br>
            <a:r>
              <a:rPr lang="en-US" dirty="0" smtClean="0"/>
              <a:t/>
            </a:r>
            <a:br>
              <a:rPr lang="en-US" dirty="0" smtClean="0"/>
            </a:br>
            <a:r>
              <a:rPr lang="en-US" b="1" dirty="0" smtClean="0"/>
              <a:t>cloture</a:t>
            </a:r>
            <a:r>
              <a:rPr lang="en-US" dirty="0" smtClean="0"/>
              <a:t> </a:t>
            </a:r>
            <a:br>
              <a:rPr lang="en-US" dirty="0" smtClean="0"/>
            </a:br>
            <a:r>
              <a:rPr lang="en-US" dirty="0" smtClean="0"/>
              <a:t/>
            </a:r>
            <a:br>
              <a:rPr lang="en-US" dirty="0" smtClean="0"/>
            </a:br>
            <a:r>
              <a:rPr lang="en-US" dirty="0" smtClean="0"/>
              <a:t>A rule of the U.S. Senate stipulating that debate on a legislative proposal be cut off and the proposal voted upon by the full Senate if sixty members agree.   </a:t>
            </a:r>
            <a:br>
              <a:rPr lang="en-US" dirty="0" smtClean="0"/>
            </a:br>
            <a:r>
              <a:rPr lang="en-US" dirty="0" smtClean="0"/>
              <a:t/>
            </a:r>
            <a:br>
              <a:rPr lang="en-US" dirty="0" smtClean="0"/>
            </a:br>
            <a:r>
              <a:rPr lang="en-US" b="1" dirty="0" smtClean="0"/>
              <a:t>filibuster</a:t>
            </a:r>
            <a:r>
              <a:rPr lang="en-US" dirty="0" smtClean="0"/>
              <a:t> </a:t>
            </a:r>
            <a:br>
              <a:rPr lang="en-US" dirty="0" smtClean="0"/>
            </a:br>
            <a:r>
              <a:rPr lang="en-US" dirty="0" smtClean="0"/>
              <a:t/>
            </a:r>
            <a:br>
              <a:rPr lang="en-US" dirty="0" smtClean="0"/>
            </a:br>
            <a:r>
              <a:rPr lang="en-US" dirty="0" smtClean="0"/>
              <a:t>The practice of refusing to surrender the floor during a debate to prevent the Senate from voting on a proposal.  </a:t>
            </a:r>
            <a:br>
              <a:rPr lang="en-US" dirty="0" smtClean="0"/>
            </a:br>
            <a:r>
              <a:rPr lang="en-US" dirty="0" smtClean="0"/>
              <a:t/>
            </a:r>
            <a:br>
              <a:rPr lang="en-US" dirty="0" smtClean="0"/>
            </a:br>
            <a:r>
              <a:rPr lang="en-US" b="1" dirty="0" smtClean="0"/>
              <a:t>impeachment</a:t>
            </a:r>
            <a:r>
              <a:rPr lang="en-US" dirty="0" smtClean="0"/>
              <a:t> </a:t>
            </a:r>
            <a:br>
              <a:rPr lang="en-US" dirty="0" smtClean="0"/>
            </a:br>
            <a:r>
              <a:rPr lang="en-US" dirty="0" smtClean="0"/>
              <a:t/>
            </a:r>
            <a:br>
              <a:rPr lang="en-US" dirty="0" smtClean="0"/>
            </a:br>
            <a:r>
              <a:rPr lang="en-US" dirty="0" smtClean="0"/>
              <a:t>Charging a public official with a crime while in office and bringing him or her to trial. Convicted officials are removed from office.    </a:t>
            </a:r>
            <a:br>
              <a:rPr lang="en-US" dirty="0" smtClean="0"/>
            </a:br>
            <a:r>
              <a:rPr lang="en-US" dirty="0" smtClean="0"/>
              <a:t/>
            </a:r>
            <a:br>
              <a:rPr lang="en-US" dirty="0" smtClean="0"/>
            </a:br>
            <a:r>
              <a:rPr lang="en-US" b="1" dirty="0" smtClean="0"/>
              <a:t>lobbying</a:t>
            </a:r>
            <a:r>
              <a:rPr lang="en-US" dirty="0" smtClean="0"/>
              <a:t> </a:t>
            </a:r>
            <a:br>
              <a:rPr lang="en-US" dirty="0" smtClean="0"/>
            </a:br>
            <a:r>
              <a:rPr lang="en-US" dirty="0" smtClean="0"/>
              <a:t/>
            </a:r>
            <a:br>
              <a:rPr lang="en-US" dirty="0" smtClean="0"/>
            </a:br>
            <a:r>
              <a:rPr lang="en-US" dirty="0" smtClean="0"/>
              <a:t>The practice of attempting to affect legislation by influencing legislators.   </a:t>
            </a:r>
            <a:endParaRPr lang="en-US" dirty="0">
              <a:solidFill>
                <a:schemeClr val="tx2">
                  <a:lumMod val="75000"/>
                </a:schemeClr>
              </a:solidFill>
            </a:endParaRPr>
          </a:p>
        </p:txBody>
      </p:sp>
    </p:spTree>
    <p:extLst>
      <p:ext uri="{BB962C8B-B14F-4D97-AF65-F5344CB8AC3E}">
        <p14:creationId xmlns:p14="http://schemas.microsoft.com/office/powerpoint/2010/main" val="148541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5000" y="-228600"/>
            <a:ext cx="8229600" cy="1143000"/>
          </a:xfrm>
        </p:spPr>
        <p:txBody>
          <a:bodyPr>
            <a:normAutofit/>
          </a:bodyPr>
          <a:lstStyle/>
          <a:p>
            <a:r>
              <a:rPr lang="en-US" sz="4000" dirty="0"/>
              <a:t>Terms to Know</a:t>
            </a:r>
            <a:endParaRPr lang="en-US" sz="4000" dirty="0"/>
          </a:p>
        </p:txBody>
      </p:sp>
      <p:sp>
        <p:nvSpPr>
          <p:cNvPr id="2" name="Content Placeholder 1"/>
          <p:cNvSpPr>
            <a:spLocks noGrp="1"/>
          </p:cNvSpPr>
          <p:nvPr>
            <p:ph sz="quarter" idx="1"/>
          </p:nvPr>
        </p:nvSpPr>
        <p:spPr>
          <a:xfrm>
            <a:off x="1524000" y="1447800"/>
            <a:ext cx="9144000" cy="4724400"/>
          </a:xfrm>
        </p:spPr>
        <p:txBody>
          <a:bodyPr>
            <a:normAutofit fontScale="62500" lnSpcReduction="20000"/>
          </a:bodyPr>
          <a:lstStyle/>
          <a:p>
            <a:pPr>
              <a:buNone/>
            </a:pPr>
            <a:r>
              <a:rPr lang="en-US" b="1" dirty="0" smtClean="0"/>
              <a:t>	pocket veto</a:t>
            </a:r>
            <a:r>
              <a:rPr lang="en-US" dirty="0" smtClean="0"/>
              <a:t> </a:t>
            </a:r>
            <a:br>
              <a:rPr lang="en-US" dirty="0" smtClean="0"/>
            </a:br>
            <a:r>
              <a:rPr lang="en-US" dirty="0" smtClean="0"/>
              <a:t/>
            </a:r>
            <a:br>
              <a:rPr lang="en-US" dirty="0" smtClean="0"/>
            </a:br>
            <a:r>
              <a:rPr lang="en-US" dirty="0" smtClean="0"/>
              <a:t>A presidential practice that allows a bill to die if not signed within ten days and Congress is adjourned. The president is conceived as keeping the bill in his pocket rather than taking it out and signing it.   </a:t>
            </a:r>
            <a:br>
              <a:rPr lang="en-US" dirty="0" smtClean="0"/>
            </a:br>
            <a:r>
              <a:rPr lang="en-US" dirty="0" smtClean="0"/>
              <a:t/>
            </a:r>
            <a:br>
              <a:rPr lang="en-US" dirty="0" smtClean="0"/>
            </a:br>
            <a:r>
              <a:rPr lang="en-US" b="1" dirty="0" smtClean="0"/>
              <a:t>power to investigate</a:t>
            </a:r>
            <a:r>
              <a:rPr lang="en-US" dirty="0" smtClean="0"/>
              <a:t> </a:t>
            </a:r>
            <a:br>
              <a:rPr lang="en-US" dirty="0" smtClean="0"/>
            </a:br>
            <a:r>
              <a:rPr lang="en-US" dirty="0" smtClean="0"/>
              <a:t/>
            </a:r>
            <a:br>
              <a:rPr lang="en-US" dirty="0" smtClean="0"/>
            </a:br>
            <a:r>
              <a:rPr lang="en-US" dirty="0" smtClean="0"/>
              <a:t>The power of Congress to undertake formal inquiries into matters of public business and public policy.    </a:t>
            </a:r>
            <a:br>
              <a:rPr lang="en-US" dirty="0" smtClean="0"/>
            </a:br>
            <a:r>
              <a:rPr lang="en-US" dirty="0" smtClean="0"/>
              <a:t/>
            </a:r>
            <a:br>
              <a:rPr lang="en-US" dirty="0" smtClean="0"/>
            </a:br>
            <a:r>
              <a:rPr lang="en-US" b="1" dirty="0" smtClean="0"/>
              <a:t>resolution</a:t>
            </a:r>
            <a:r>
              <a:rPr lang="en-US" dirty="0" smtClean="0"/>
              <a:t> </a:t>
            </a:r>
            <a:br>
              <a:rPr lang="en-US" dirty="0" smtClean="0"/>
            </a:br>
            <a:r>
              <a:rPr lang="en-US" dirty="0" smtClean="0"/>
              <a:t/>
            </a:r>
            <a:br>
              <a:rPr lang="en-US" dirty="0" smtClean="0"/>
            </a:br>
            <a:r>
              <a:rPr lang="en-US" dirty="0" smtClean="0"/>
              <a:t>A formal statement of a decision or expression of opinion put before or adopted by an assembly such as the U.S. Congress.   </a:t>
            </a:r>
            <a:br>
              <a:rPr lang="en-US" dirty="0" smtClean="0"/>
            </a:br>
            <a:r>
              <a:rPr lang="en-US" dirty="0" smtClean="0"/>
              <a:t/>
            </a:r>
            <a:br>
              <a:rPr lang="en-US" dirty="0" smtClean="0"/>
            </a:br>
            <a:r>
              <a:rPr lang="en-US" b="1" dirty="0" smtClean="0"/>
              <a:t>seniority</a:t>
            </a:r>
            <a:r>
              <a:rPr lang="en-US" dirty="0" smtClean="0"/>
              <a:t> </a:t>
            </a:r>
            <a:br>
              <a:rPr lang="en-US" dirty="0" smtClean="0"/>
            </a:br>
            <a:r>
              <a:rPr lang="en-US" dirty="0" smtClean="0"/>
              <a:t/>
            </a:r>
            <a:br>
              <a:rPr lang="en-US" dirty="0" smtClean="0"/>
            </a:br>
            <a:r>
              <a:rPr lang="en-US" dirty="0" smtClean="0"/>
              <a:t>Length of service. In the U.S. House of Representatives or the U.S. Senate, certain powers and responsibilities of congressional members, such as committee chairmanships, are granted on the basis of their time in office.    </a:t>
            </a:r>
            <a:br>
              <a:rPr lang="en-US" dirty="0" smtClean="0"/>
            </a:br>
            <a:endParaRPr lang="en-US" dirty="0">
              <a:solidFill>
                <a:schemeClr val="tx2">
                  <a:lumMod val="75000"/>
                </a:schemeClr>
              </a:solidFill>
            </a:endParaRPr>
          </a:p>
        </p:txBody>
      </p:sp>
    </p:spTree>
    <p:extLst>
      <p:ext uri="{BB962C8B-B14F-4D97-AF65-F5344CB8AC3E}">
        <p14:creationId xmlns:p14="http://schemas.microsoft.com/office/powerpoint/2010/main" val="1162471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Rules &amp; Committees</a:t>
            </a:r>
            <a:endParaRPr lang="en-US" dirty="0"/>
          </a:p>
        </p:txBody>
      </p:sp>
      <p:sp>
        <p:nvSpPr>
          <p:cNvPr id="3" name="Content Placeholder 2"/>
          <p:cNvSpPr>
            <a:spLocks noGrp="1"/>
          </p:cNvSpPr>
          <p:nvPr>
            <p:ph sz="quarter" idx="1"/>
          </p:nvPr>
        </p:nvSpPr>
        <p:spPr/>
        <p:txBody>
          <a:bodyPr/>
          <a:lstStyle/>
          <a:p>
            <a:r>
              <a:rPr lang="en-US" dirty="0" smtClean="0"/>
              <a:t>Rules and Committees not specified in Constitution, but instead created by each chamber (Art. 1 Sec. 5)</a:t>
            </a:r>
          </a:p>
          <a:p>
            <a:r>
              <a:rPr lang="en-US" dirty="0" smtClean="0"/>
              <a:t>Committees </a:t>
            </a:r>
          </a:p>
          <a:p>
            <a:pPr lvl="1"/>
            <a:r>
              <a:rPr lang="en-US" dirty="0" smtClean="0"/>
              <a:t>Standing (permanent) Committees have jurisdiction over particular subjects, appoint more specific subcommittees</a:t>
            </a:r>
          </a:p>
          <a:p>
            <a:pPr lvl="2"/>
            <a:r>
              <a:rPr lang="en-US" dirty="0" smtClean="0"/>
              <a:t>Ex) </a:t>
            </a:r>
            <a:r>
              <a:rPr lang="en-US" dirty="0" smtClean="0">
                <a:solidFill>
                  <a:schemeClr val="tx2"/>
                </a:solidFill>
                <a:hlinkClick r:id="rId2"/>
              </a:rPr>
              <a:t>http://www.govtrack.us/congress/committee.xpd</a:t>
            </a:r>
            <a:endParaRPr lang="en-US" dirty="0" smtClean="0">
              <a:solidFill>
                <a:schemeClr val="tx2"/>
              </a:solidFill>
            </a:endParaRPr>
          </a:p>
          <a:p>
            <a:pPr lvl="2"/>
            <a:r>
              <a:rPr lang="en-US" dirty="0" smtClean="0"/>
              <a:t>Hold hearings to hear public </a:t>
            </a:r>
          </a:p>
          <a:p>
            <a:pPr lvl="2">
              <a:buNone/>
            </a:pPr>
            <a:r>
              <a:rPr lang="en-US" dirty="0" smtClean="0"/>
              <a:t>    testimony or conduct </a:t>
            </a:r>
            <a:r>
              <a:rPr lang="en-US" dirty="0" err="1" smtClean="0"/>
              <a:t>gov’t</a:t>
            </a:r>
            <a:r>
              <a:rPr lang="en-US" dirty="0" smtClean="0"/>
              <a:t> oversight</a:t>
            </a:r>
          </a:p>
          <a:p>
            <a:pPr lvl="1"/>
            <a:r>
              <a:rPr lang="en-US" dirty="0" smtClean="0"/>
              <a:t>Select Committees (task forces)</a:t>
            </a:r>
          </a:p>
          <a:p>
            <a:pPr lvl="1">
              <a:buNone/>
            </a:pPr>
            <a:r>
              <a:rPr lang="en-US" dirty="0" smtClean="0"/>
              <a:t>    exist for limit time for specific</a:t>
            </a:r>
          </a:p>
          <a:p>
            <a:pPr lvl="1">
              <a:buNone/>
            </a:pPr>
            <a:r>
              <a:rPr lang="en-US" dirty="0" smtClean="0"/>
              <a:t>    purpose</a:t>
            </a:r>
            <a:endParaRPr lang="en-US" dirty="0"/>
          </a:p>
        </p:txBody>
      </p:sp>
      <p:pic>
        <p:nvPicPr>
          <p:cNvPr id="8194" name="Picture 2" descr="http://a.espncdn.com/photo/2009/0123/mlb_g_mcgwire_congress_600.jpg"/>
          <p:cNvPicPr>
            <a:picLocks noChangeAspect="1" noChangeArrowheads="1"/>
          </p:cNvPicPr>
          <p:nvPr/>
        </p:nvPicPr>
        <p:blipFill>
          <a:blip r:embed="rId3" cstate="print"/>
          <a:srcRect/>
          <a:stretch>
            <a:fillRect/>
          </a:stretch>
        </p:blipFill>
        <p:spPr bwMode="auto">
          <a:xfrm>
            <a:off x="7162800" y="4114800"/>
            <a:ext cx="3314700" cy="2209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0031587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Rules &amp; Committees</a:t>
            </a:r>
            <a:endParaRPr lang="en-US" dirty="0"/>
          </a:p>
        </p:txBody>
      </p:sp>
      <p:sp>
        <p:nvSpPr>
          <p:cNvPr id="3" name="Content Placeholder 2"/>
          <p:cNvSpPr>
            <a:spLocks noGrp="1"/>
          </p:cNvSpPr>
          <p:nvPr>
            <p:ph sz="quarter" idx="1"/>
          </p:nvPr>
        </p:nvSpPr>
        <p:spPr>
          <a:xfrm>
            <a:off x="1825752" y="1527048"/>
            <a:ext cx="5946648" cy="4797552"/>
          </a:xfrm>
        </p:spPr>
        <p:txBody>
          <a:bodyPr>
            <a:normAutofit lnSpcReduction="10000"/>
          </a:bodyPr>
          <a:lstStyle/>
          <a:p>
            <a:r>
              <a:rPr lang="en-US" dirty="0" smtClean="0"/>
              <a:t>Rules</a:t>
            </a:r>
          </a:p>
          <a:p>
            <a:pPr lvl="1"/>
            <a:r>
              <a:rPr lang="en-US" dirty="0" smtClean="0"/>
              <a:t>Examples</a:t>
            </a:r>
          </a:p>
          <a:p>
            <a:pPr lvl="2"/>
            <a:r>
              <a:rPr lang="en-US" dirty="0" smtClean="0"/>
              <a:t>House rules specify size and jurisdiction of committees /  govern form and structure of debate </a:t>
            </a:r>
          </a:p>
          <a:p>
            <a:pPr lvl="2"/>
            <a:r>
              <a:rPr lang="en-US" dirty="0" smtClean="0"/>
              <a:t>Senate more informal, </a:t>
            </a:r>
            <a:r>
              <a:rPr lang="en-US" b="1" dirty="0" smtClean="0"/>
              <a:t>filibuster</a:t>
            </a:r>
            <a:r>
              <a:rPr lang="en-US" dirty="0" smtClean="0"/>
              <a:t> option remains open at all times. </a:t>
            </a:r>
          </a:p>
          <a:p>
            <a:pPr lvl="3"/>
            <a:r>
              <a:rPr lang="en-US" dirty="0" smtClean="0"/>
              <a:t>However, 60 votes (cloture) brings proposal to a vote</a:t>
            </a:r>
          </a:p>
          <a:p>
            <a:r>
              <a:rPr lang="en-US" dirty="0" smtClean="0"/>
              <a:t>Party Organization</a:t>
            </a:r>
          </a:p>
          <a:p>
            <a:pPr lvl="1"/>
            <a:r>
              <a:rPr lang="en-US" dirty="0" smtClean="0"/>
              <a:t>Leaders encourage members to adhere to party platform</a:t>
            </a:r>
          </a:p>
          <a:p>
            <a:pPr lvl="1"/>
            <a:r>
              <a:rPr lang="en-US" dirty="0" smtClean="0"/>
              <a:t>Committee chairs appointed by seniority and party loyalty</a:t>
            </a:r>
          </a:p>
          <a:p>
            <a:pPr lvl="2"/>
            <a:endParaRPr lang="en-US" dirty="0" smtClean="0"/>
          </a:p>
          <a:p>
            <a:pPr lvl="1"/>
            <a:endParaRPr lang="en-US" dirty="0"/>
          </a:p>
        </p:txBody>
      </p:sp>
      <p:pic>
        <p:nvPicPr>
          <p:cNvPr id="7170" name="Picture 2" descr="http://www.motherjones.com/files/images/Blog_Thurmond_Filibuster.jpg"/>
          <p:cNvPicPr>
            <a:picLocks noChangeAspect="1" noChangeArrowheads="1"/>
          </p:cNvPicPr>
          <p:nvPr/>
        </p:nvPicPr>
        <p:blipFill>
          <a:blip r:embed="rId2" cstate="print"/>
          <a:srcRect/>
          <a:stretch>
            <a:fillRect/>
          </a:stretch>
        </p:blipFill>
        <p:spPr bwMode="auto">
          <a:xfrm>
            <a:off x="7924800" y="2057400"/>
            <a:ext cx="2533650" cy="317182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988061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Congressional Leadership</a:t>
            </a:r>
            <a:endParaRPr lang="en-US" dirty="0"/>
          </a:p>
        </p:txBody>
      </p:sp>
      <p:sp>
        <p:nvSpPr>
          <p:cNvPr id="3" name="Content Placeholder 2"/>
          <p:cNvSpPr>
            <a:spLocks noGrp="1"/>
          </p:cNvSpPr>
          <p:nvPr>
            <p:ph sz="quarter" idx="1"/>
          </p:nvPr>
        </p:nvSpPr>
        <p:spPr>
          <a:xfrm>
            <a:off x="1524000" y="1371600"/>
            <a:ext cx="8842248" cy="4797552"/>
          </a:xfrm>
        </p:spPr>
        <p:txBody>
          <a:bodyPr>
            <a:normAutofit lnSpcReduction="10000"/>
          </a:bodyPr>
          <a:lstStyle/>
          <a:p>
            <a:r>
              <a:rPr lang="en-US" dirty="0" smtClean="0"/>
              <a:t>House Leadership (3 models)</a:t>
            </a:r>
          </a:p>
          <a:p>
            <a:pPr lvl="1"/>
            <a:r>
              <a:rPr lang="en-US" dirty="0" smtClean="0"/>
              <a:t>Strong Institutional Speaker</a:t>
            </a:r>
          </a:p>
          <a:p>
            <a:pPr lvl="2"/>
            <a:r>
              <a:rPr lang="en-US" dirty="0" smtClean="0"/>
              <a:t>Speakers wield considerable power over organization and legislative agenda</a:t>
            </a:r>
          </a:p>
          <a:p>
            <a:pPr lvl="2"/>
            <a:r>
              <a:rPr lang="en-US" dirty="0" smtClean="0"/>
              <a:t>Powers: controls committee appointments,  chairs Rules Committee, “traffic cop” deciding which bills come to the floor and rules of debate.</a:t>
            </a:r>
          </a:p>
          <a:p>
            <a:pPr lvl="1"/>
            <a:r>
              <a:rPr lang="en-US" dirty="0" smtClean="0"/>
              <a:t>Decentralized Committee Leadership</a:t>
            </a:r>
          </a:p>
          <a:p>
            <a:pPr lvl="2"/>
            <a:r>
              <a:rPr lang="en-US" dirty="0" smtClean="0"/>
              <a:t>Some historical periods witnessed committee chairs rebelling against speaker</a:t>
            </a:r>
          </a:p>
          <a:p>
            <a:pPr lvl="1"/>
            <a:r>
              <a:rPr lang="en-US" dirty="0" smtClean="0"/>
              <a:t>Party Control</a:t>
            </a:r>
          </a:p>
          <a:p>
            <a:pPr lvl="2"/>
            <a:r>
              <a:rPr lang="en-US" dirty="0" smtClean="0"/>
              <a:t>Strong speaker who represents majority party</a:t>
            </a:r>
          </a:p>
          <a:p>
            <a:pPr lvl="2"/>
            <a:r>
              <a:rPr lang="en-US" dirty="0" smtClean="0"/>
              <a:t>Committee chairs appointed based upon</a:t>
            </a:r>
          </a:p>
          <a:p>
            <a:pPr lvl="2">
              <a:buNone/>
            </a:pPr>
            <a:r>
              <a:rPr lang="en-US" dirty="0" smtClean="0"/>
              <a:t>   party loyalty</a:t>
            </a:r>
          </a:p>
          <a:p>
            <a:pPr lvl="2"/>
            <a:endParaRPr lang="en-US" dirty="0"/>
          </a:p>
        </p:txBody>
      </p:sp>
      <p:pic>
        <p:nvPicPr>
          <p:cNvPr id="6146" name="Picture 2" descr="http://www.frugal-cafe.com/public_html/frugal-blog/frugal-cafe-blogzone/wp-content/uploads/2009/03/nancy-pelosi-gavel.jpg"/>
          <p:cNvPicPr>
            <a:picLocks noChangeAspect="1" noChangeArrowheads="1"/>
          </p:cNvPicPr>
          <p:nvPr/>
        </p:nvPicPr>
        <p:blipFill>
          <a:blip r:embed="rId2" cstate="print"/>
          <a:srcRect/>
          <a:stretch>
            <a:fillRect/>
          </a:stretch>
        </p:blipFill>
        <p:spPr bwMode="auto">
          <a:xfrm>
            <a:off x="7620000" y="4419600"/>
            <a:ext cx="2819400" cy="1977408"/>
          </a:xfrm>
          <a:prstGeom prst="rect">
            <a:avLst/>
          </a:prstGeom>
          <a:noFill/>
        </p:spPr>
      </p:pic>
    </p:spTree>
    <p:extLst>
      <p:ext uri="{BB962C8B-B14F-4D97-AF65-F5344CB8AC3E}">
        <p14:creationId xmlns:p14="http://schemas.microsoft.com/office/powerpoint/2010/main" val="20021390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Congressional Leadership</a:t>
            </a:r>
            <a:endParaRPr lang="en-US" dirty="0"/>
          </a:p>
        </p:txBody>
      </p:sp>
      <p:sp>
        <p:nvSpPr>
          <p:cNvPr id="3" name="Content Placeholder 2"/>
          <p:cNvSpPr>
            <a:spLocks noGrp="1"/>
          </p:cNvSpPr>
          <p:nvPr>
            <p:ph sz="quarter" idx="1"/>
          </p:nvPr>
        </p:nvSpPr>
        <p:spPr/>
        <p:txBody>
          <a:bodyPr/>
          <a:lstStyle/>
          <a:p>
            <a:r>
              <a:rPr lang="en-US" dirty="0" smtClean="0"/>
              <a:t>Senate Leadership</a:t>
            </a:r>
          </a:p>
          <a:p>
            <a:pPr lvl="1"/>
            <a:r>
              <a:rPr lang="en-US" dirty="0" smtClean="0"/>
              <a:t>VP is president of Senate, but only power is to cast tie-breaking vote. </a:t>
            </a:r>
          </a:p>
          <a:p>
            <a:pPr lvl="1"/>
            <a:r>
              <a:rPr lang="en-US" dirty="0" smtClean="0"/>
              <a:t>Majority and Minority Leaders chosen by each party to guide operations. </a:t>
            </a:r>
          </a:p>
          <a:p>
            <a:pPr lvl="1"/>
            <a:endParaRPr lang="en-US" dirty="0"/>
          </a:p>
        </p:txBody>
      </p:sp>
      <p:pic>
        <p:nvPicPr>
          <p:cNvPr id="5122" name="Picture 2" descr="U.S. House Minority Leader Rep. John Boehner (R-OH) speaks a news conference March 19, 2010 on Capitol Hill in Washington, DC. Boehner said he will try his best to stop the Health Care Reform legislation."/>
          <p:cNvPicPr>
            <a:picLocks noChangeAspect="1" noChangeArrowheads="1"/>
          </p:cNvPicPr>
          <p:nvPr/>
        </p:nvPicPr>
        <p:blipFill>
          <a:blip r:embed="rId2" cstate="print"/>
          <a:srcRect/>
          <a:stretch>
            <a:fillRect/>
          </a:stretch>
        </p:blipFill>
        <p:spPr bwMode="auto">
          <a:xfrm>
            <a:off x="4343401" y="3352801"/>
            <a:ext cx="3769963" cy="299566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0298829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873</Words>
  <Application>Microsoft Macintosh PowerPoint</Application>
  <PresentationFormat>Widescreen</PresentationFormat>
  <Paragraphs>116</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Calibri</vt:lpstr>
      <vt:lpstr>Georgia</vt:lpstr>
      <vt:lpstr>Wingdings</vt:lpstr>
      <vt:lpstr>Wingdings 2</vt:lpstr>
      <vt:lpstr>Wingdings 3</vt:lpstr>
      <vt:lpstr>Civic</vt:lpstr>
      <vt:lpstr>PowerPoint Presentation</vt:lpstr>
      <vt:lpstr>Purpose</vt:lpstr>
      <vt:lpstr>Objectives</vt:lpstr>
      <vt:lpstr>Terms to Know</vt:lpstr>
      <vt:lpstr>Terms to Know</vt:lpstr>
      <vt:lpstr>The Role of Rules &amp; Committees</vt:lpstr>
      <vt:lpstr>The Role of Rules &amp; Committees</vt:lpstr>
      <vt:lpstr>Congressional Leadership</vt:lpstr>
      <vt:lpstr>Congressional Leadership</vt:lpstr>
      <vt:lpstr>Majority Rule and Compromise in  Congressional Deliberation</vt:lpstr>
      <vt:lpstr>Majority Rule and Compromise in  Congressional Deliberation</vt:lpstr>
      <vt:lpstr>Majority Rule and Compromise in  Congressional Deliberation</vt:lpstr>
      <vt:lpstr>Majority Rule and Compromise in  Congressional Deliberation</vt:lpstr>
      <vt:lpstr>Ideas for Legislation &amp;  Deciding Which Bills to Support</vt:lpstr>
      <vt:lpstr>Ideas for Legislation &amp;  Deciding Which Bills to Support</vt:lpstr>
      <vt:lpstr>The Power to Investigate</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cp:revision>
  <dcterms:created xsi:type="dcterms:W3CDTF">2017-08-17T20:18:46Z</dcterms:created>
  <dcterms:modified xsi:type="dcterms:W3CDTF">2017-08-17T20:19:11Z</dcterms:modified>
</cp:coreProperties>
</file>