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4"/>
  </p:normalViewPr>
  <p:slideViewPr>
    <p:cSldViewPr snapToGrid="0" snapToObjects="1">
      <p:cViewPr varScale="1">
        <p:scale>
          <a:sx n="100" d="100"/>
          <a:sy n="100" d="100"/>
        </p:scale>
        <p:origin x="4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06C3DD-769A-534D-AE79-84FEDFF276F4}" type="datetimeFigureOut">
              <a:rPr lang="en-US" smtClean="0"/>
              <a:t>8/17/17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A2EBE-EC48-1849-89B9-8516FE6BED80}" type="slidenum">
              <a:rPr lang="en-US" smtClean="0"/>
              <a:t>‹#›</a:t>
            </a:fld>
            <a:endParaRPr lang="en-US"/>
          </a:p>
        </p:txBody>
      </p:sp>
    </p:spTree>
    <p:extLst>
      <p:ext uri="{BB962C8B-B14F-4D97-AF65-F5344CB8AC3E}">
        <p14:creationId xmlns:p14="http://schemas.microsoft.com/office/powerpoint/2010/main" val="206681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412C51-05F9-4138-9A0E-805C79E7590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5721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416CA3-4B9C-48FF-8ABC-42DDB72ABD7C}" type="datetimeFigureOut">
              <a:rPr lang="en-US" smtClean="0"/>
              <a:pPr/>
              <a:t>8/17/17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8/17/17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8/17/17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5416CA3-4B9C-48FF-8ABC-42DDB72ABD7C}" type="datetimeFigureOut">
              <a:rPr lang="en-US" smtClean="0"/>
              <a:pPr/>
              <a:t>8/17/17</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25416CA3-4B9C-48FF-8ABC-42DDB72ABD7C}" type="datetimeFigureOut">
              <a:rPr lang="en-US" smtClean="0"/>
              <a:pPr/>
              <a:t>8/17/17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416CA3-4B9C-48FF-8ABC-42DDB72ABD7C}" type="datetimeFigureOut">
              <a:rPr lang="en-US" smtClean="0"/>
              <a:pPr/>
              <a:t>8/17/17</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416CA3-4B9C-48FF-8ABC-42DDB72ABD7C}" type="datetimeFigureOut">
              <a:rPr lang="en-US" smtClean="0"/>
              <a:pPr/>
              <a:t>8/17/17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25416CA3-4B9C-48FF-8ABC-42DDB72ABD7C}" type="datetimeFigureOut">
              <a:rPr lang="en-US" smtClean="0"/>
              <a:pPr/>
              <a:t>8/17/17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8D75461-A89E-497C-B1A5-E166D85CB7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25416CA3-4B9C-48FF-8ABC-42DDB72ABD7C}" type="datetimeFigureOut">
              <a:rPr lang="en-US" smtClean="0"/>
              <a:pPr/>
              <a:t>8/17/17</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25416CA3-4B9C-48FF-8ABC-42DDB72ABD7C}" type="datetimeFigureOut">
              <a:rPr lang="en-US" smtClean="0"/>
              <a:pPr/>
              <a:t>8/17/17</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25416CA3-4B9C-48FF-8ABC-42DDB72ABD7C}" type="datetimeFigureOut">
              <a:rPr lang="en-US" smtClean="0"/>
              <a:pPr/>
              <a:t>8/17/17</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8D75461-A89E-497C-B1A5-E166D85CB70F}"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030409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hyperlink" Target="http://www.youtube.com/watch?v=jV1jmvMHsS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hyperlink" Target="http://www.youtube.com/watch?v=TsAa9VmwOa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457201"/>
            <a:ext cx="4267200" cy="4062651"/>
          </a:xfrm>
          <a:prstGeom prst="rect">
            <a:avLst/>
          </a:prstGeom>
          <a:solidFill>
            <a:schemeClr val="accent1"/>
          </a:solidFill>
          <a:effectLst>
            <a:innerShdw blurRad="63500" dist="50800" dir="8100000">
              <a:prstClr val="black">
                <a:alpha val="50000"/>
              </a:prstClr>
            </a:innerShdw>
          </a:effectLst>
          <a:scene3d>
            <a:camera prst="perspectiveRight"/>
            <a:lightRig rig="threePt" dir="t"/>
          </a:scene3d>
          <a:sp3d>
            <a:bevelT prst="angle"/>
          </a:sp3d>
        </p:spPr>
        <p:txBody>
          <a:bodyPr wrap="square" rtlCol="0">
            <a:spAutoFit/>
          </a:bodyPr>
          <a:lstStyle/>
          <a:p>
            <a:pPr algn="ctr"/>
            <a:r>
              <a:rPr lang="en-US" sz="4000" b="1" dirty="0">
                <a:solidFill>
                  <a:prstClr val="black"/>
                </a:solidFill>
              </a:rPr>
              <a:t>Lesson 21:</a:t>
            </a:r>
            <a:endParaRPr lang="en-US" sz="4000" dirty="0">
              <a:solidFill>
                <a:prstClr val="black"/>
              </a:solidFill>
            </a:endParaRPr>
          </a:p>
          <a:p>
            <a:pPr algn="ctr"/>
            <a:r>
              <a:rPr lang="en-US" sz="4000" i="1" dirty="0">
                <a:solidFill>
                  <a:prstClr val="black"/>
                </a:solidFill>
              </a:rPr>
              <a:t>What Is the Role of Congress in American Constitutional Democracy? </a:t>
            </a:r>
          </a:p>
          <a:p>
            <a:endParaRPr lang="en-US" dirty="0">
              <a:solidFill>
                <a:prstClr val="black"/>
              </a:solidFill>
            </a:endParaRPr>
          </a:p>
        </p:txBody>
      </p:sp>
      <p:pic>
        <p:nvPicPr>
          <p:cNvPr id="4" name="Picture 3" descr="0809webwtphs_lsn21.jpg"/>
          <p:cNvPicPr>
            <a:picLocks noChangeAspect="1"/>
          </p:cNvPicPr>
          <p:nvPr/>
        </p:nvPicPr>
        <p:blipFill>
          <a:blip r:embed="rId2" cstate="print"/>
          <a:stretch>
            <a:fillRect/>
          </a:stretch>
        </p:blipFill>
        <p:spPr>
          <a:xfrm>
            <a:off x="6142452" y="228600"/>
            <a:ext cx="4258849" cy="609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91866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Congress’s Constitutional Powers </a:t>
            </a:r>
            <a:endParaRPr lang="en-US" dirty="0"/>
          </a:p>
        </p:txBody>
      </p:sp>
      <p:sp>
        <p:nvSpPr>
          <p:cNvPr id="3" name="Content Placeholder 2"/>
          <p:cNvSpPr>
            <a:spLocks noGrp="1"/>
          </p:cNvSpPr>
          <p:nvPr>
            <p:ph sz="quarter" idx="1"/>
          </p:nvPr>
        </p:nvSpPr>
        <p:spPr>
          <a:xfrm>
            <a:off x="1825752" y="1527048"/>
            <a:ext cx="8503920" cy="4797552"/>
          </a:xfrm>
        </p:spPr>
        <p:txBody>
          <a:bodyPr>
            <a:normAutofit fontScale="92500" lnSpcReduction="10000"/>
          </a:bodyPr>
          <a:lstStyle/>
          <a:p>
            <a:r>
              <a:rPr lang="en-US" dirty="0" smtClean="0"/>
              <a:t>Enumerate Powers</a:t>
            </a:r>
          </a:p>
          <a:p>
            <a:pPr lvl="1"/>
            <a:r>
              <a:rPr lang="en-US" dirty="0" smtClean="0"/>
              <a:t>Those powers listed in Constitution</a:t>
            </a:r>
          </a:p>
          <a:p>
            <a:pPr lvl="2"/>
            <a:r>
              <a:rPr lang="en-US" dirty="0" smtClean="0"/>
              <a:t>Ex) “Regulate Commerce”</a:t>
            </a:r>
          </a:p>
          <a:p>
            <a:pPr lvl="3"/>
            <a:r>
              <a:rPr lang="en-US" dirty="0" smtClean="0"/>
              <a:t>Congress now regulates manufacturing, </a:t>
            </a:r>
          </a:p>
          <a:p>
            <a:pPr lvl="3">
              <a:buNone/>
            </a:pPr>
            <a:r>
              <a:rPr lang="en-US" dirty="0" smtClean="0"/>
              <a:t>    child labor, wages…</a:t>
            </a:r>
          </a:p>
          <a:p>
            <a:r>
              <a:rPr lang="en-US" dirty="0" smtClean="0"/>
              <a:t>Implied Powers</a:t>
            </a:r>
          </a:p>
          <a:p>
            <a:pPr lvl="1"/>
            <a:r>
              <a:rPr lang="en-US" dirty="0" smtClean="0"/>
              <a:t>Some expressed powers imply additional powers</a:t>
            </a:r>
          </a:p>
          <a:p>
            <a:pPr lvl="2"/>
            <a:r>
              <a:rPr lang="en-US" dirty="0" smtClean="0"/>
              <a:t>Ex)  “Necessary and Proper” Clause</a:t>
            </a:r>
          </a:p>
          <a:p>
            <a:pPr lvl="3"/>
            <a:r>
              <a:rPr lang="en-US" dirty="0" smtClean="0"/>
              <a:t>Court Case: McCulloch v. Maryland (1819)</a:t>
            </a:r>
          </a:p>
          <a:p>
            <a:pPr lvl="4"/>
            <a:r>
              <a:rPr lang="en-US" dirty="0" smtClean="0"/>
              <a:t>Decision = N &amp; P clause  and power to coin &amp; borrow money  implied power to create a national bank. </a:t>
            </a:r>
          </a:p>
          <a:p>
            <a:pPr lvl="2"/>
            <a:r>
              <a:rPr lang="en-US" dirty="0" smtClean="0"/>
              <a:t>Congressional Oversight</a:t>
            </a:r>
          </a:p>
          <a:p>
            <a:pPr lvl="3"/>
            <a:r>
              <a:rPr lang="en-US" dirty="0" smtClean="0"/>
              <a:t>Implied power to create, and monitor, executive agencies designed to implement policy mandates.</a:t>
            </a:r>
          </a:p>
          <a:p>
            <a:pPr lvl="1"/>
            <a:endParaRPr lang="en-US" dirty="0"/>
          </a:p>
        </p:txBody>
      </p:sp>
      <p:pic>
        <p:nvPicPr>
          <p:cNvPr id="43010" name="Picture 2" descr="http://cflhomeless.files.wordpress.com/2009/03/minimum-wage1.jpg"/>
          <p:cNvPicPr>
            <a:picLocks noChangeAspect="1" noChangeArrowheads="1"/>
          </p:cNvPicPr>
          <p:nvPr/>
        </p:nvPicPr>
        <p:blipFill>
          <a:blip r:embed="rId2" cstate="print"/>
          <a:srcRect/>
          <a:stretch>
            <a:fillRect/>
          </a:stretch>
        </p:blipFill>
        <p:spPr bwMode="auto">
          <a:xfrm>
            <a:off x="7776633" y="1524001"/>
            <a:ext cx="2540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5246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the People &amp; The States</a:t>
            </a:r>
            <a:endParaRPr lang="en-US" dirty="0"/>
          </a:p>
        </p:txBody>
      </p:sp>
      <p:sp>
        <p:nvSpPr>
          <p:cNvPr id="3" name="Content Placeholder 2"/>
          <p:cNvSpPr>
            <a:spLocks noGrp="1"/>
          </p:cNvSpPr>
          <p:nvPr>
            <p:ph sz="quarter" idx="1"/>
          </p:nvPr>
        </p:nvSpPr>
        <p:spPr/>
        <p:txBody>
          <a:bodyPr/>
          <a:lstStyle/>
          <a:p>
            <a:r>
              <a:rPr lang="en-US" dirty="0" smtClean="0"/>
              <a:t>No constitutional term limits</a:t>
            </a:r>
          </a:p>
          <a:p>
            <a:r>
              <a:rPr lang="en-US" dirty="0" smtClean="0"/>
              <a:t>Since 1842, all members of House elected from single-member districts</a:t>
            </a:r>
          </a:p>
          <a:p>
            <a:r>
              <a:rPr lang="en-US" dirty="0" smtClean="0"/>
              <a:t>Many states redistrict after each 10-yr. census</a:t>
            </a:r>
          </a:p>
          <a:p>
            <a:pPr lvl="1"/>
            <a:r>
              <a:rPr lang="en-US" dirty="0" smtClean="0"/>
              <a:t>Drawn by state legislatures or independent commissions</a:t>
            </a:r>
          </a:p>
          <a:p>
            <a:pPr lvl="1"/>
            <a:r>
              <a:rPr lang="en-US" dirty="0" smtClean="0"/>
              <a:t>Dissatisfied groups can challenge redistricting in court</a:t>
            </a:r>
          </a:p>
        </p:txBody>
      </p:sp>
      <p:pic>
        <p:nvPicPr>
          <p:cNvPr id="13314" name="Picture 2" descr="http://blackchristiannews.com/news/images/720px-us-census-2010logosvg.jpg"/>
          <p:cNvPicPr>
            <a:picLocks noChangeAspect="1" noChangeArrowheads="1"/>
          </p:cNvPicPr>
          <p:nvPr/>
        </p:nvPicPr>
        <p:blipFill>
          <a:blip r:embed="rId2" cstate="print"/>
          <a:srcRect/>
          <a:stretch>
            <a:fillRect/>
          </a:stretch>
        </p:blipFill>
        <p:spPr bwMode="auto">
          <a:xfrm>
            <a:off x="3962400" y="4495801"/>
            <a:ext cx="3124200" cy="1705293"/>
          </a:xfrm>
          <a:prstGeom prst="rect">
            <a:avLst/>
          </a:prstGeom>
          <a:noFill/>
        </p:spPr>
      </p:pic>
    </p:spTree>
    <p:extLst>
      <p:ext uri="{BB962C8B-B14F-4D97-AF65-F5344CB8AC3E}">
        <p14:creationId xmlns:p14="http://schemas.microsoft.com/office/powerpoint/2010/main" val="2003365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 Over Districting</a:t>
            </a:r>
            <a:endParaRPr lang="en-US" dirty="0"/>
          </a:p>
        </p:txBody>
      </p:sp>
      <p:sp>
        <p:nvSpPr>
          <p:cNvPr id="3" name="Content Placeholder 2"/>
          <p:cNvSpPr>
            <a:spLocks noGrp="1"/>
          </p:cNvSpPr>
          <p:nvPr>
            <p:ph sz="quarter" idx="1"/>
          </p:nvPr>
        </p:nvSpPr>
        <p:spPr>
          <a:xfrm>
            <a:off x="1825752" y="1527048"/>
            <a:ext cx="5489448" cy="4572000"/>
          </a:xfrm>
        </p:spPr>
        <p:txBody>
          <a:bodyPr/>
          <a:lstStyle/>
          <a:p>
            <a:r>
              <a:rPr lang="en-US" dirty="0" smtClean="0"/>
              <a:t>Court Case:  </a:t>
            </a:r>
            <a:r>
              <a:rPr lang="en-US" dirty="0" err="1" smtClean="0"/>
              <a:t>Wesberry</a:t>
            </a:r>
            <a:r>
              <a:rPr lang="en-US" dirty="0" smtClean="0"/>
              <a:t> v. Sanders (1964)</a:t>
            </a:r>
          </a:p>
          <a:p>
            <a:pPr lvl="1"/>
            <a:r>
              <a:rPr lang="en-US" dirty="0" smtClean="0"/>
              <a:t>Decision – adopted rule of “one person = one vote”</a:t>
            </a:r>
          </a:p>
          <a:p>
            <a:r>
              <a:rPr lang="en-US" dirty="0" smtClean="0"/>
              <a:t>New requirements have not ended debate over Gerrymandering</a:t>
            </a:r>
          </a:p>
          <a:p>
            <a:r>
              <a:rPr lang="en-US" dirty="0" smtClean="0"/>
              <a:t>Senate initially chosen by state legislatures, but 17</a:t>
            </a:r>
            <a:r>
              <a:rPr lang="en-US" baseline="30000" dirty="0" smtClean="0"/>
              <a:t>th</a:t>
            </a:r>
            <a:r>
              <a:rPr lang="en-US" dirty="0" smtClean="0"/>
              <a:t> Amendment creates direct elections</a:t>
            </a:r>
          </a:p>
        </p:txBody>
      </p:sp>
      <p:pic>
        <p:nvPicPr>
          <p:cNvPr id="12290" name="Picture 2" descr="http://www.prisonersofthecensus.org/images/gerrymander.jpg"/>
          <p:cNvPicPr>
            <a:picLocks noChangeAspect="1" noChangeArrowheads="1"/>
          </p:cNvPicPr>
          <p:nvPr/>
        </p:nvPicPr>
        <p:blipFill>
          <a:blip r:embed="rId2" cstate="print"/>
          <a:srcRect/>
          <a:stretch>
            <a:fillRect/>
          </a:stretch>
        </p:blipFill>
        <p:spPr bwMode="auto">
          <a:xfrm>
            <a:off x="7467600" y="2133601"/>
            <a:ext cx="2857500" cy="3238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310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 Over Districting</a:t>
            </a:r>
            <a:endParaRPr lang="en-US" dirty="0"/>
          </a:p>
        </p:txBody>
      </p:sp>
      <p:sp>
        <p:nvSpPr>
          <p:cNvPr id="3" name="Content Placeholder 2"/>
          <p:cNvSpPr>
            <a:spLocks noGrp="1"/>
          </p:cNvSpPr>
          <p:nvPr>
            <p:ph sz="quarter" idx="1"/>
          </p:nvPr>
        </p:nvSpPr>
        <p:spPr/>
        <p:txBody>
          <a:bodyPr/>
          <a:lstStyle/>
          <a:p>
            <a:r>
              <a:rPr lang="en-US" dirty="0" smtClean="0"/>
              <a:t>1913 – Congress fixes size of House at 435</a:t>
            </a:r>
          </a:p>
          <a:p>
            <a:r>
              <a:rPr lang="en-US" dirty="0" smtClean="0"/>
              <a:t>By 2004, average House district population over 700,000</a:t>
            </a:r>
          </a:p>
          <a:p>
            <a:pPr lvl="1"/>
            <a:r>
              <a:rPr lang="en-US" dirty="0" smtClean="0"/>
              <a:t>Surpassed worldwide only by India</a:t>
            </a:r>
          </a:p>
          <a:p>
            <a:r>
              <a:rPr lang="en-US" dirty="0" smtClean="0"/>
              <a:t>District size creates challenges addressing needs and interests of such diverse constituencies</a:t>
            </a:r>
            <a:endParaRPr lang="en-US" dirty="0"/>
          </a:p>
        </p:txBody>
      </p:sp>
      <p:pic>
        <p:nvPicPr>
          <p:cNvPr id="11266" name="Picture 2" descr="http://static.mybanktracker.com/bank-news/wp-content/uploads/2009/12/housefloor1.jpg"/>
          <p:cNvPicPr>
            <a:picLocks noChangeAspect="1" noChangeArrowheads="1"/>
          </p:cNvPicPr>
          <p:nvPr/>
        </p:nvPicPr>
        <p:blipFill>
          <a:blip r:embed="rId2" cstate="print"/>
          <a:srcRect/>
          <a:stretch>
            <a:fillRect/>
          </a:stretch>
        </p:blipFill>
        <p:spPr bwMode="auto">
          <a:xfrm>
            <a:off x="4495801" y="4267200"/>
            <a:ext cx="3029275"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1794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Representation</a:t>
            </a:r>
            <a:endParaRPr lang="en-US" dirty="0"/>
          </a:p>
        </p:txBody>
      </p:sp>
      <p:sp>
        <p:nvSpPr>
          <p:cNvPr id="3" name="Content Placeholder 2"/>
          <p:cNvSpPr>
            <a:spLocks noGrp="1"/>
          </p:cNvSpPr>
          <p:nvPr>
            <p:ph sz="quarter" idx="1"/>
          </p:nvPr>
        </p:nvSpPr>
        <p:spPr/>
        <p:txBody>
          <a:bodyPr/>
          <a:lstStyle/>
          <a:p>
            <a:r>
              <a:rPr lang="en-US" dirty="0" smtClean="0"/>
              <a:t>Delegate Theory or Trustee Theory?</a:t>
            </a:r>
          </a:p>
          <a:p>
            <a:pPr lvl="1"/>
            <a:r>
              <a:rPr lang="en-US" dirty="0" smtClean="0"/>
              <a:t>Most representatives claim to practice both</a:t>
            </a:r>
          </a:p>
          <a:p>
            <a:r>
              <a:rPr lang="en-US" dirty="0" smtClean="0"/>
              <a:t>Our vast and diverse nation make it challenging to both represent constituents while also finding common ground with legislators from other regions.</a:t>
            </a:r>
            <a:endParaRPr lang="en-US" dirty="0"/>
          </a:p>
        </p:txBody>
      </p:sp>
      <p:pic>
        <p:nvPicPr>
          <p:cNvPr id="10242" name="Picture 2" descr="U.S. Sen. Arlen Specter (L) listens as an unidentified man shouts at him during a town hall meeting August 11, 2009 in Lebanon, Pennsylvania. Specter held the town hall meeting to speak about health care reform."/>
          <p:cNvPicPr>
            <a:picLocks noChangeAspect="1" noChangeArrowheads="1"/>
          </p:cNvPicPr>
          <p:nvPr/>
        </p:nvPicPr>
        <p:blipFill>
          <a:blip r:embed="rId2" cstate="print"/>
          <a:srcRect/>
          <a:stretch>
            <a:fillRect/>
          </a:stretch>
        </p:blipFill>
        <p:spPr bwMode="auto">
          <a:xfrm>
            <a:off x="4343400" y="3810000"/>
            <a:ext cx="3524250" cy="2545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8153400" y="5181601"/>
            <a:ext cx="2133600" cy="1200329"/>
          </a:xfrm>
          <a:prstGeom prst="rect">
            <a:avLst/>
          </a:prstGeom>
          <a:noFill/>
        </p:spPr>
        <p:txBody>
          <a:bodyPr wrap="square" rtlCol="0">
            <a:spAutoFit/>
          </a:bodyPr>
          <a:lstStyle/>
          <a:p>
            <a:endParaRPr lang="en-US" dirty="0">
              <a:solidFill>
                <a:prstClr val="black"/>
              </a:solidFill>
              <a:hlinkClick r:id="rId3"/>
            </a:endParaRPr>
          </a:p>
          <a:p>
            <a:r>
              <a:rPr lang="en-US" dirty="0">
                <a:solidFill>
                  <a:prstClr val="black"/>
                </a:solidFill>
                <a:hlinkClick r:id="rId3"/>
              </a:rPr>
              <a:t>http://www.youtube.com/watch?v=jV1jmvMHsS0</a:t>
            </a:r>
            <a:endParaRPr lang="en-US" dirty="0">
              <a:solidFill>
                <a:prstClr val="black"/>
              </a:solidFill>
            </a:endParaRPr>
          </a:p>
        </p:txBody>
      </p:sp>
      <p:sp>
        <p:nvSpPr>
          <p:cNvPr id="6" name="TextBox 5"/>
          <p:cNvSpPr txBox="1"/>
          <p:nvPr/>
        </p:nvSpPr>
        <p:spPr>
          <a:xfrm>
            <a:off x="8229600" y="4267201"/>
            <a:ext cx="2133600" cy="1200329"/>
          </a:xfrm>
          <a:prstGeom prst="rect">
            <a:avLst/>
          </a:prstGeom>
          <a:noFill/>
        </p:spPr>
        <p:txBody>
          <a:bodyPr wrap="square" rtlCol="0">
            <a:spAutoFit/>
          </a:bodyPr>
          <a:lstStyle/>
          <a:p>
            <a:r>
              <a:rPr lang="en-US" i="1" dirty="0">
                <a:solidFill>
                  <a:prstClr val="black"/>
                </a:solidFill>
              </a:rPr>
              <a:t>Congressman Specter dealing with “unhappy” constituent</a:t>
            </a:r>
            <a:endParaRPr lang="en-US" i="1" dirty="0">
              <a:solidFill>
                <a:prstClr val="black"/>
              </a:solidFill>
            </a:endParaRPr>
          </a:p>
        </p:txBody>
      </p:sp>
    </p:spTree>
    <p:extLst>
      <p:ext uri="{BB962C8B-B14F-4D97-AF65-F5344CB8AC3E}">
        <p14:creationId xmlns:p14="http://schemas.microsoft.com/office/powerpoint/2010/main" val="1258906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Constituents</a:t>
            </a:r>
            <a:endParaRPr lang="en-US" dirty="0"/>
          </a:p>
        </p:txBody>
      </p:sp>
      <p:sp>
        <p:nvSpPr>
          <p:cNvPr id="3" name="Content Placeholder 2"/>
          <p:cNvSpPr>
            <a:spLocks noGrp="1"/>
          </p:cNvSpPr>
          <p:nvPr>
            <p:ph sz="quarter" idx="1"/>
          </p:nvPr>
        </p:nvSpPr>
        <p:spPr/>
        <p:txBody>
          <a:bodyPr>
            <a:normAutofit/>
          </a:bodyPr>
          <a:lstStyle/>
          <a:p>
            <a:r>
              <a:rPr lang="en-US" dirty="0" smtClean="0"/>
              <a:t>Communications</a:t>
            </a:r>
          </a:p>
          <a:p>
            <a:pPr lvl="1"/>
            <a:r>
              <a:rPr lang="en-US" dirty="0" smtClean="0"/>
              <a:t>Media appearances, websites, </a:t>
            </a:r>
          </a:p>
          <a:p>
            <a:pPr lvl="1">
              <a:buNone/>
            </a:pPr>
            <a:r>
              <a:rPr lang="en-US" dirty="0" smtClean="0"/>
              <a:t>    town hall meetings…</a:t>
            </a:r>
          </a:p>
          <a:p>
            <a:r>
              <a:rPr lang="en-US" dirty="0" smtClean="0"/>
              <a:t>Case Work</a:t>
            </a:r>
          </a:p>
          <a:p>
            <a:pPr lvl="1"/>
            <a:r>
              <a:rPr lang="en-US" dirty="0" smtClean="0"/>
              <a:t>Staffers help constituents solve problems involving national government.  </a:t>
            </a:r>
          </a:p>
          <a:p>
            <a:pPr lvl="2"/>
            <a:r>
              <a:rPr lang="en-US" dirty="0" smtClean="0"/>
              <a:t>Ex) Dealing with agencies (IRS, Social Security), asking for favors (tours, meetings w/ legislators)</a:t>
            </a:r>
          </a:p>
          <a:p>
            <a:r>
              <a:rPr lang="en-US" dirty="0" smtClean="0"/>
              <a:t>Serving Constituents’ Interests and Concerns</a:t>
            </a:r>
          </a:p>
          <a:p>
            <a:pPr lvl="1"/>
            <a:r>
              <a:rPr lang="en-US" dirty="0" smtClean="0"/>
              <a:t>Introducing / sponsoring legislation that serves constituents interests. </a:t>
            </a:r>
          </a:p>
          <a:p>
            <a:pPr lvl="1"/>
            <a:r>
              <a:rPr lang="en-US" dirty="0" smtClean="0"/>
              <a:t>Working to have federal projects located in district (highways) </a:t>
            </a:r>
            <a:endParaRPr lang="en-US" dirty="0"/>
          </a:p>
        </p:txBody>
      </p:sp>
      <p:pic>
        <p:nvPicPr>
          <p:cNvPr id="9218" name="Picture 2" descr="http://ninthjustice.nationaljournal.com/Whitehouse_rally-thumb-550x323.jpg"/>
          <p:cNvPicPr>
            <a:picLocks noChangeAspect="1" noChangeArrowheads="1"/>
          </p:cNvPicPr>
          <p:nvPr/>
        </p:nvPicPr>
        <p:blipFill>
          <a:blip r:embed="rId2" cstate="print"/>
          <a:srcRect/>
          <a:stretch>
            <a:fillRect/>
          </a:stretch>
        </p:blipFill>
        <p:spPr bwMode="auto">
          <a:xfrm>
            <a:off x="7283647" y="1371600"/>
            <a:ext cx="2984303"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8974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t>Purpose</a:t>
            </a:r>
            <a:endParaRPr lang="en-US" sz="4000" dirty="0"/>
          </a:p>
        </p:txBody>
      </p:sp>
      <p:sp>
        <p:nvSpPr>
          <p:cNvPr id="2" name="Content Placeholder 1"/>
          <p:cNvSpPr>
            <a:spLocks noGrp="1"/>
          </p:cNvSpPr>
          <p:nvPr>
            <p:ph sz="quarter" idx="1"/>
          </p:nvPr>
        </p:nvSpPr>
        <p:spPr/>
        <p:txBody>
          <a:bodyPr/>
          <a:lstStyle/>
          <a:p>
            <a:r>
              <a:rPr lang="en-US" dirty="0" smtClean="0"/>
              <a:t>Congress is often called America’s first branch because of its lawmaking powers and control over the nation’s purse. </a:t>
            </a:r>
          </a:p>
          <a:p>
            <a:r>
              <a:rPr lang="en-US" dirty="0" smtClean="0"/>
              <a:t>Congress is also considered the “People’s Branch” since it is directly accountable to the electorate. </a:t>
            </a:r>
          </a:p>
          <a:p>
            <a:r>
              <a:rPr lang="en-US" dirty="0" smtClean="0"/>
              <a:t>This lesson examines Congress’s constitutional powers and how it represents both the people and the states. </a:t>
            </a:r>
            <a:endParaRPr lang="en-US" dirty="0"/>
          </a:p>
        </p:txBody>
      </p:sp>
    </p:spTree>
    <p:extLst>
      <p:ext uri="{BB962C8B-B14F-4D97-AF65-F5344CB8AC3E}">
        <p14:creationId xmlns:p14="http://schemas.microsoft.com/office/powerpoint/2010/main" val="946256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152400"/>
            <a:ext cx="8229600" cy="1143000"/>
          </a:xfrm>
        </p:spPr>
        <p:txBody>
          <a:bodyPr>
            <a:normAutofit/>
          </a:bodyPr>
          <a:lstStyle/>
          <a:p>
            <a:r>
              <a:rPr lang="en-US" sz="4000" dirty="0"/>
              <a:t>Objectives</a:t>
            </a:r>
            <a:endParaRPr lang="en-US" sz="4000" dirty="0"/>
          </a:p>
        </p:txBody>
      </p:sp>
      <p:sp>
        <p:nvSpPr>
          <p:cNvPr id="5" name="Content Placeholder 4"/>
          <p:cNvSpPr>
            <a:spLocks noGrp="1"/>
          </p:cNvSpPr>
          <p:nvPr>
            <p:ph sz="quarter" idx="1"/>
          </p:nvPr>
        </p:nvSpPr>
        <p:spPr>
          <a:xfrm>
            <a:off x="1752600" y="1143001"/>
            <a:ext cx="8458200" cy="4864291"/>
          </a:xfrm>
        </p:spPr>
        <p:txBody>
          <a:bodyPr/>
          <a:lstStyle/>
          <a:p>
            <a:endParaRPr lang="en-US" i="1" dirty="0" smtClean="0"/>
          </a:p>
          <a:p>
            <a:endParaRPr lang="en-US" i="1" dirty="0"/>
          </a:p>
        </p:txBody>
      </p:sp>
      <p:sp>
        <p:nvSpPr>
          <p:cNvPr id="6" name="Content Placeholder 1"/>
          <p:cNvSpPr txBox="1">
            <a:spLocks/>
          </p:cNvSpPr>
          <p:nvPr/>
        </p:nvSpPr>
        <p:spPr>
          <a:xfrm>
            <a:off x="1981200" y="1481329"/>
            <a:ext cx="8229600" cy="4525963"/>
          </a:xfrm>
          <a:prstGeom prst="rect">
            <a:avLst/>
          </a:prstGeom>
        </p:spPr>
        <p:txBody>
          <a:bodyPr vert="horz">
            <a:normAutofit/>
          </a:bodyPr>
          <a:lstStyle/>
          <a:p>
            <a:pPr marL="365760" indent="-256032">
              <a:spcBef>
                <a:spcPts val="400"/>
              </a:spcBef>
              <a:buClr>
                <a:srgbClr val="D16349"/>
              </a:buClr>
              <a:buSzPct val="68000"/>
              <a:buFont typeface="Wingdings 3"/>
              <a:buChar char=""/>
              <a:defRPr/>
            </a:pPr>
            <a:r>
              <a:rPr lang="en-US" sz="2700" i="1" dirty="0">
                <a:solidFill>
                  <a:prstClr val="black"/>
                </a:solidFill>
              </a:rPr>
              <a:t>Explain basic differences between Congress and the British Parliament and how Congress reflects America’s commitment to representative government and federalism.</a:t>
            </a:r>
          </a:p>
          <a:p>
            <a:pPr marL="365760" indent="-256032">
              <a:spcBef>
                <a:spcPts val="400"/>
              </a:spcBef>
              <a:buClr>
                <a:srgbClr val="D16349"/>
              </a:buClr>
              <a:buSzPct val="68000"/>
              <a:buFont typeface="Wingdings 3"/>
              <a:buChar char=""/>
              <a:defRPr/>
            </a:pPr>
            <a:r>
              <a:rPr lang="en-US" sz="2700" i="1" dirty="0">
                <a:solidFill>
                  <a:prstClr val="black"/>
                </a:solidFill>
              </a:rPr>
              <a:t>Identify several constitutional sources of  power and some of the challenges members face in representing and serving constituents.  </a:t>
            </a:r>
          </a:p>
          <a:p>
            <a:pPr marL="365760" indent="-256032">
              <a:spcBef>
                <a:spcPts val="400"/>
              </a:spcBef>
              <a:buClr>
                <a:srgbClr val="D16349"/>
              </a:buClr>
              <a:buSzPct val="68000"/>
              <a:buFont typeface="Wingdings 3"/>
              <a:buChar char=""/>
              <a:defRPr/>
            </a:pPr>
            <a:r>
              <a:rPr lang="en-US" sz="2700" i="1" dirty="0">
                <a:solidFill>
                  <a:prstClr val="black"/>
                </a:solidFill>
              </a:rPr>
              <a:t>Evaluate, take and defend positions on contemporary issues about congressional representation and organization. </a:t>
            </a:r>
          </a:p>
        </p:txBody>
      </p:sp>
    </p:spTree>
    <p:extLst>
      <p:ext uri="{BB962C8B-B14F-4D97-AF65-F5344CB8AC3E}">
        <p14:creationId xmlns:p14="http://schemas.microsoft.com/office/powerpoint/2010/main" val="1613849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Terms to Know</a:t>
            </a:r>
            <a:endParaRPr lang="en-US" sz="4000" dirty="0"/>
          </a:p>
        </p:txBody>
      </p:sp>
      <p:sp>
        <p:nvSpPr>
          <p:cNvPr id="2" name="Content Placeholder 1"/>
          <p:cNvSpPr>
            <a:spLocks noGrp="1"/>
          </p:cNvSpPr>
          <p:nvPr>
            <p:ph sz="quarter" idx="1"/>
          </p:nvPr>
        </p:nvSpPr>
        <p:spPr>
          <a:xfrm>
            <a:off x="1981200" y="1481328"/>
            <a:ext cx="8686800" cy="4919472"/>
          </a:xfrm>
        </p:spPr>
        <p:txBody>
          <a:bodyPr>
            <a:normAutofit fontScale="77500" lnSpcReduction="20000"/>
          </a:bodyPr>
          <a:lstStyle/>
          <a:p>
            <a:pPr>
              <a:buNone/>
            </a:pPr>
            <a:r>
              <a:rPr lang="en-US" b="1" dirty="0" smtClean="0"/>
              <a:t>	delegate theory</a:t>
            </a:r>
            <a:r>
              <a:rPr lang="en-US" dirty="0" smtClean="0"/>
              <a:t> </a:t>
            </a:r>
            <a:br>
              <a:rPr lang="en-US" dirty="0" smtClean="0"/>
            </a:br>
            <a:r>
              <a:rPr lang="en-US" dirty="0" smtClean="0"/>
              <a:t/>
            </a:r>
            <a:br>
              <a:rPr lang="en-US" dirty="0" smtClean="0"/>
            </a:br>
            <a:r>
              <a:rPr lang="en-US" dirty="0" smtClean="0"/>
              <a:t>The idea that a legislative representative should exactly mirror his or her constituents' views in deciding on public policy. </a:t>
            </a:r>
            <a:br>
              <a:rPr lang="en-US" dirty="0" smtClean="0"/>
            </a:br>
            <a:r>
              <a:rPr lang="en-US" dirty="0" smtClean="0"/>
              <a:t/>
            </a:r>
            <a:br>
              <a:rPr lang="en-US" dirty="0" smtClean="0"/>
            </a:br>
            <a:r>
              <a:rPr lang="en-US" b="1" dirty="0" smtClean="0"/>
              <a:t>enforcement powers</a:t>
            </a:r>
            <a:r>
              <a:rPr lang="en-US" dirty="0" smtClean="0"/>
              <a:t> </a:t>
            </a:r>
            <a:br>
              <a:rPr lang="en-US" dirty="0" smtClean="0"/>
            </a:br>
            <a:r>
              <a:rPr lang="en-US" dirty="0" smtClean="0"/>
              <a:t/>
            </a:r>
            <a:br>
              <a:rPr lang="en-US" dirty="0" smtClean="0"/>
            </a:br>
            <a:r>
              <a:rPr lang="en-US" dirty="0" smtClean="0"/>
              <a:t>The power of Congress to enforce laws.    </a:t>
            </a:r>
            <a:br>
              <a:rPr lang="en-US" dirty="0" smtClean="0"/>
            </a:br>
            <a:r>
              <a:rPr lang="en-US" dirty="0" smtClean="0"/>
              <a:t/>
            </a:r>
            <a:br>
              <a:rPr lang="en-US" dirty="0" smtClean="0"/>
            </a:br>
            <a:r>
              <a:rPr lang="en-US" b="1" dirty="0" smtClean="0"/>
              <a:t>enumerated powers</a:t>
            </a:r>
            <a:r>
              <a:rPr lang="en-US" dirty="0" smtClean="0"/>
              <a:t> </a:t>
            </a:r>
            <a:br>
              <a:rPr lang="en-US" dirty="0" smtClean="0"/>
            </a:br>
            <a:r>
              <a:rPr lang="en-US" dirty="0" smtClean="0"/>
              <a:t/>
            </a:r>
            <a:br>
              <a:rPr lang="en-US" dirty="0" smtClean="0"/>
            </a:br>
            <a:r>
              <a:rPr lang="en-US" dirty="0" smtClean="0"/>
              <a:t>Those rights and responsibilities of the U.S. government specifically provided for and listed in the Constitution.   </a:t>
            </a:r>
            <a:br>
              <a:rPr lang="en-US" dirty="0" smtClean="0"/>
            </a:br>
            <a:r>
              <a:rPr lang="en-US" dirty="0" smtClean="0"/>
              <a:t/>
            </a:r>
            <a:br>
              <a:rPr lang="en-US" dirty="0" smtClean="0"/>
            </a:br>
            <a:r>
              <a:rPr lang="en-US" b="1" dirty="0" smtClean="0"/>
              <a:t>federalism</a:t>
            </a:r>
            <a:r>
              <a:rPr lang="en-US" dirty="0" smtClean="0"/>
              <a:t> </a:t>
            </a:r>
            <a:br>
              <a:rPr lang="en-US" dirty="0" smtClean="0"/>
            </a:br>
            <a:r>
              <a:rPr lang="en-US" dirty="0" smtClean="0"/>
              <a:t/>
            </a:r>
            <a:br>
              <a:rPr lang="en-US" dirty="0" smtClean="0"/>
            </a:br>
            <a:r>
              <a:rPr lang="en-US" dirty="0" smtClean="0"/>
              <a:t>A form of government in which power is divided and shared between a central government and state and local governments.     </a:t>
            </a:r>
            <a:endParaRPr lang="en-US" dirty="0">
              <a:solidFill>
                <a:schemeClr val="tx2">
                  <a:lumMod val="75000"/>
                </a:schemeClr>
              </a:solidFill>
            </a:endParaRPr>
          </a:p>
        </p:txBody>
      </p:sp>
    </p:spTree>
    <p:extLst>
      <p:ext uri="{BB962C8B-B14F-4D97-AF65-F5344CB8AC3E}">
        <p14:creationId xmlns:p14="http://schemas.microsoft.com/office/powerpoint/2010/main" val="854648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Terms to Know</a:t>
            </a:r>
            <a:endParaRPr lang="en-US" sz="4000" dirty="0"/>
          </a:p>
        </p:txBody>
      </p:sp>
      <p:sp>
        <p:nvSpPr>
          <p:cNvPr id="2" name="Content Placeholder 1"/>
          <p:cNvSpPr>
            <a:spLocks noGrp="1"/>
          </p:cNvSpPr>
          <p:nvPr>
            <p:ph sz="quarter" idx="1"/>
          </p:nvPr>
        </p:nvSpPr>
        <p:spPr>
          <a:xfrm>
            <a:off x="1524000" y="1295400"/>
            <a:ext cx="9144000" cy="5376672"/>
          </a:xfrm>
        </p:spPr>
        <p:txBody>
          <a:bodyPr>
            <a:normAutofit fontScale="62500" lnSpcReduction="20000"/>
          </a:bodyPr>
          <a:lstStyle/>
          <a:p>
            <a:pPr>
              <a:buNone/>
            </a:pPr>
            <a:r>
              <a:rPr lang="en-US" b="1" dirty="0" smtClean="0"/>
              <a:t>	gerrymandering</a:t>
            </a:r>
            <a:r>
              <a:rPr lang="en-US" dirty="0" smtClean="0"/>
              <a:t> </a:t>
            </a:r>
            <a:br>
              <a:rPr lang="en-US" dirty="0" smtClean="0"/>
            </a:br>
            <a:r>
              <a:rPr lang="en-US" dirty="0" smtClean="0"/>
              <a:t/>
            </a:r>
            <a:br>
              <a:rPr lang="en-US" dirty="0" smtClean="0"/>
            </a:br>
            <a:r>
              <a:rPr lang="en-US" dirty="0" smtClean="0"/>
              <a:t>Drawing the boundaries of an electoral district to favor a political party.     </a:t>
            </a:r>
            <a:br>
              <a:rPr lang="en-US" dirty="0" smtClean="0"/>
            </a:br>
            <a:r>
              <a:rPr lang="en-US" dirty="0" smtClean="0"/>
              <a:t/>
            </a:r>
            <a:br>
              <a:rPr lang="en-US" dirty="0" smtClean="0"/>
            </a:br>
            <a:r>
              <a:rPr lang="en-US" b="1" dirty="0" smtClean="0"/>
              <a:t>implied powers</a:t>
            </a:r>
            <a:r>
              <a:rPr lang="en-US" dirty="0" smtClean="0"/>
              <a:t> </a:t>
            </a:r>
            <a:br>
              <a:rPr lang="en-US" dirty="0" smtClean="0"/>
            </a:br>
            <a:r>
              <a:rPr lang="en-US" dirty="0" smtClean="0"/>
              <a:t/>
            </a:r>
            <a:br>
              <a:rPr lang="en-US" dirty="0" smtClean="0"/>
            </a:br>
            <a:r>
              <a:rPr lang="en-US" dirty="0" smtClean="0"/>
              <a:t>Those powers authorized by a legal document that are not expressly stated but can be inferred from expressly stated powers. The power of Congress to do all things "necessary and proper" to carry out the powers delegated to it by Article I, Section 8, Clause 18 of the U.S. Constitution. The "necessary and proper" clause is also known as the "elastic clause," because it greatly expands the Constitution's enumeration of the powers of Congress. Implied powers can be distinguished from "inherent powers," those that are expressly provided for in the Constitution.    </a:t>
            </a:r>
            <a:br>
              <a:rPr lang="en-US" dirty="0" smtClean="0"/>
            </a:br>
            <a:r>
              <a:rPr lang="en-US" dirty="0" smtClean="0"/>
              <a:t/>
            </a:r>
            <a:br>
              <a:rPr lang="en-US" dirty="0" smtClean="0"/>
            </a:br>
            <a:r>
              <a:rPr lang="en-US" b="1" dirty="0" smtClean="0"/>
              <a:t>inherent powers</a:t>
            </a:r>
            <a:r>
              <a:rPr lang="en-US" dirty="0" smtClean="0"/>
              <a:t> </a:t>
            </a:r>
            <a:br>
              <a:rPr lang="en-US" dirty="0" smtClean="0"/>
            </a:br>
            <a:r>
              <a:rPr lang="en-US" dirty="0" smtClean="0"/>
              <a:t/>
            </a:r>
            <a:br>
              <a:rPr lang="en-US" dirty="0" smtClean="0"/>
            </a:br>
            <a:r>
              <a:rPr lang="en-US" dirty="0" smtClean="0"/>
              <a:t>Those powers ingrained so deeply in an institution that they need not be stated. For example, what the "inherent powers of the presidency" might be is a hotly contested subject in American national politics.   </a:t>
            </a:r>
            <a:br>
              <a:rPr lang="en-US" dirty="0" smtClean="0"/>
            </a:br>
            <a:r>
              <a:rPr lang="en-US" dirty="0" smtClean="0"/>
              <a:t/>
            </a:r>
            <a:br>
              <a:rPr lang="en-US" dirty="0" smtClean="0"/>
            </a:br>
            <a:r>
              <a:rPr lang="en-US" b="1" dirty="0" smtClean="0"/>
              <a:t>trustee theory of representation</a:t>
            </a:r>
            <a:r>
              <a:rPr lang="en-US" dirty="0" smtClean="0"/>
              <a:t> </a:t>
            </a:r>
            <a:br>
              <a:rPr lang="en-US" dirty="0" smtClean="0"/>
            </a:br>
            <a:r>
              <a:rPr lang="en-US" dirty="0" smtClean="0"/>
              <a:t/>
            </a:r>
            <a:br>
              <a:rPr lang="en-US" dirty="0" smtClean="0"/>
            </a:br>
            <a:r>
              <a:rPr lang="en-US" dirty="0" smtClean="0"/>
              <a:t>The idea that a legislative representative should use his or her best judgment in making decisions on public policy, regardless of constituent opinion.</a:t>
            </a:r>
            <a:endParaRPr lang="en-US" dirty="0">
              <a:solidFill>
                <a:schemeClr val="tx2">
                  <a:lumMod val="75000"/>
                </a:schemeClr>
              </a:solidFill>
            </a:endParaRPr>
          </a:p>
        </p:txBody>
      </p:sp>
    </p:spTree>
    <p:extLst>
      <p:ext uri="{BB962C8B-B14F-4D97-AF65-F5344CB8AC3E}">
        <p14:creationId xmlns:p14="http://schemas.microsoft.com/office/powerpoint/2010/main" val="1714658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534400" cy="758952"/>
          </a:xfrm>
        </p:spPr>
        <p:txBody>
          <a:bodyPr>
            <a:normAutofit fontScale="90000"/>
          </a:bodyPr>
          <a:lstStyle/>
          <a:p>
            <a:r>
              <a:rPr lang="en-US" dirty="0" smtClean="0"/>
              <a:t>Differences Between Congress </a:t>
            </a:r>
            <a:br>
              <a:rPr lang="en-US" dirty="0" smtClean="0"/>
            </a:br>
            <a:r>
              <a:rPr lang="en-US" dirty="0" smtClean="0"/>
              <a:t>and the British Parliament</a:t>
            </a:r>
            <a:endParaRPr lang="en-US" dirty="0"/>
          </a:p>
        </p:txBody>
      </p:sp>
      <p:sp>
        <p:nvSpPr>
          <p:cNvPr id="3" name="Content Placeholder 2"/>
          <p:cNvSpPr>
            <a:spLocks noGrp="1"/>
          </p:cNvSpPr>
          <p:nvPr>
            <p:ph sz="quarter" idx="1"/>
          </p:nvPr>
        </p:nvSpPr>
        <p:spPr>
          <a:xfrm>
            <a:off x="1825752" y="1527048"/>
            <a:ext cx="8613648" cy="4797552"/>
          </a:xfrm>
        </p:spPr>
        <p:txBody>
          <a:bodyPr>
            <a:normAutofit/>
          </a:bodyPr>
          <a:lstStyle/>
          <a:p>
            <a:r>
              <a:rPr lang="en-US" dirty="0" smtClean="0"/>
              <a:t>Although British Parliament served as a model for our 2-house legislature, there are 4 major differences.</a:t>
            </a:r>
          </a:p>
          <a:p>
            <a:r>
              <a:rPr lang="en-US" dirty="0" smtClean="0"/>
              <a:t>1) Representation</a:t>
            </a:r>
          </a:p>
          <a:p>
            <a:pPr lvl="1"/>
            <a:r>
              <a:rPr lang="en-US" i="1" dirty="0" smtClean="0"/>
              <a:t>British Parliament</a:t>
            </a:r>
          </a:p>
          <a:p>
            <a:pPr lvl="2"/>
            <a:r>
              <a:rPr lang="en-US" dirty="0" smtClean="0"/>
              <a:t>Designed to represent specific order in society.</a:t>
            </a:r>
          </a:p>
          <a:p>
            <a:pPr lvl="2"/>
            <a:r>
              <a:rPr lang="en-US" dirty="0" smtClean="0"/>
              <a:t>House of Lords -  traditionally an inherited seat.  Today hold honorary lifetime appointments. (1200 members)</a:t>
            </a:r>
          </a:p>
          <a:p>
            <a:pPr lvl="2"/>
            <a:r>
              <a:rPr lang="en-US" dirty="0" smtClean="0"/>
              <a:t>House of Commons – elected, represent geographic regions</a:t>
            </a:r>
          </a:p>
          <a:p>
            <a:pPr lvl="1"/>
            <a:r>
              <a:rPr lang="en-US" i="1" dirty="0" smtClean="0"/>
              <a:t>Congress </a:t>
            </a:r>
          </a:p>
          <a:p>
            <a:pPr lvl="2"/>
            <a:r>
              <a:rPr lang="en-US" dirty="0" smtClean="0"/>
              <a:t>House of Reps – represent viewpoints of district / frequent turnover (2 yr. terms)</a:t>
            </a:r>
          </a:p>
          <a:p>
            <a:pPr lvl="2"/>
            <a:r>
              <a:rPr lang="en-US" dirty="0" smtClean="0"/>
              <a:t>Senate – represent whole state / longer terms ( 6 yrs.)</a:t>
            </a:r>
            <a:endParaRPr lang="en-US" dirty="0"/>
          </a:p>
        </p:txBody>
      </p:sp>
    </p:spTree>
    <p:extLst>
      <p:ext uri="{BB962C8B-B14F-4D97-AF65-F5344CB8AC3E}">
        <p14:creationId xmlns:p14="http://schemas.microsoft.com/office/powerpoint/2010/main" val="1175207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8534400" cy="758952"/>
          </a:xfrm>
        </p:spPr>
        <p:txBody>
          <a:bodyPr>
            <a:normAutofit fontScale="90000"/>
          </a:bodyPr>
          <a:lstStyle/>
          <a:p>
            <a:r>
              <a:rPr lang="en-US" dirty="0" smtClean="0"/>
              <a:t>Differences Between Congress </a:t>
            </a:r>
            <a:br>
              <a:rPr lang="en-US" dirty="0" smtClean="0"/>
            </a:br>
            <a:r>
              <a:rPr lang="en-US" dirty="0" smtClean="0"/>
              <a:t>and the British Parliament</a:t>
            </a:r>
            <a:endParaRPr lang="en-US" dirty="0"/>
          </a:p>
        </p:txBody>
      </p:sp>
      <p:sp>
        <p:nvSpPr>
          <p:cNvPr id="3" name="Content Placeholder 2"/>
          <p:cNvSpPr>
            <a:spLocks noGrp="1"/>
          </p:cNvSpPr>
          <p:nvPr>
            <p:ph sz="quarter" idx="1"/>
          </p:nvPr>
        </p:nvSpPr>
        <p:spPr>
          <a:xfrm>
            <a:off x="1752600" y="1371600"/>
            <a:ext cx="4953000" cy="5105400"/>
          </a:xfrm>
        </p:spPr>
        <p:txBody>
          <a:bodyPr>
            <a:normAutofit fontScale="92500" lnSpcReduction="10000"/>
          </a:bodyPr>
          <a:lstStyle/>
          <a:p>
            <a:r>
              <a:rPr lang="en-US" dirty="0" smtClean="0"/>
              <a:t>2) Separation of Powers</a:t>
            </a:r>
          </a:p>
          <a:p>
            <a:pPr lvl="1"/>
            <a:r>
              <a:rPr lang="en-US" dirty="0" smtClean="0"/>
              <a:t>British Parliament </a:t>
            </a:r>
          </a:p>
          <a:p>
            <a:pPr lvl="2"/>
            <a:r>
              <a:rPr lang="en-US" dirty="0" smtClean="0"/>
              <a:t>Leader of majority party appoints prime minister (chief executive and chief legislator)</a:t>
            </a:r>
          </a:p>
          <a:p>
            <a:pPr lvl="2"/>
            <a:r>
              <a:rPr lang="en-US" dirty="0" smtClean="0"/>
              <a:t>Members of Parliament hold Cabinet positions as well</a:t>
            </a:r>
          </a:p>
          <a:p>
            <a:pPr lvl="2"/>
            <a:r>
              <a:rPr lang="en-US" dirty="0" smtClean="0"/>
              <a:t>House of Commons is much more powerful house</a:t>
            </a:r>
          </a:p>
          <a:p>
            <a:pPr lvl="2"/>
            <a:r>
              <a:rPr lang="en-US" dirty="0" smtClean="0">
                <a:hlinkClick r:id="rId2"/>
              </a:rPr>
              <a:t>http://www.youtube.com/watch?v=TsAa9VmwOaI</a:t>
            </a:r>
            <a:endParaRPr lang="en-US" dirty="0" smtClean="0"/>
          </a:p>
          <a:p>
            <a:pPr lvl="1"/>
            <a:r>
              <a:rPr lang="en-US" dirty="0" smtClean="0"/>
              <a:t>Congress</a:t>
            </a:r>
          </a:p>
          <a:p>
            <a:pPr lvl="2"/>
            <a:r>
              <a:rPr lang="en-US" dirty="0" smtClean="0"/>
              <a:t>Article 1 Sec 6 prohibits mingling of executive and legislative powers</a:t>
            </a:r>
          </a:p>
          <a:p>
            <a:pPr lvl="2"/>
            <a:r>
              <a:rPr lang="en-US" dirty="0" smtClean="0"/>
              <a:t>House &amp; Senate both powerful, frequently limit each others’ power</a:t>
            </a:r>
          </a:p>
        </p:txBody>
      </p:sp>
      <p:pic>
        <p:nvPicPr>
          <p:cNvPr id="46082" name="Picture 2" descr="http://rickywood.files.wordpress.com/2009/04/barack_obama_addresses_joint_session_of_congress_2-24-09.jpg"/>
          <p:cNvPicPr>
            <a:picLocks noChangeAspect="1" noChangeArrowheads="1"/>
          </p:cNvPicPr>
          <p:nvPr/>
        </p:nvPicPr>
        <p:blipFill>
          <a:blip r:embed="rId3" cstate="print"/>
          <a:srcRect/>
          <a:stretch>
            <a:fillRect/>
          </a:stretch>
        </p:blipFill>
        <p:spPr bwMode="auto">
          <a:xfrm>
            <a:off x="7162800" y="4165600"/>
            <a:ext cx="3295650" cy="2197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084" name="Picture 4" descr="http://www.editorsweblog.org/parliament_000.jpg"/>
          <p:cNvPicPr>
            <a:picLocks noChangeAspect="1" noChangeArrowheads="1"/>
          </p:cNvPicPr>
          <p:nvPr/>
        </p:nvPicPr>
        <p:blipFill>
          <a:blip r:embed="rId4" cstate="print"/>
          <a:srcRect/>
          <a:stretch>
            <a:fillRect/>
          </a:stretch>
        </p:blipFill>
        <p:spPr bwMode="auto">
          <a:xfrm>
            <a:off x="7086601" y="1676400"/>
            <a:ext cx="3343883"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4208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8534400" cy="758952"/>
          </a:xfrm>
        </p:spPr>
        <p:txBody>
          <a:bodyPr>
            <a:normAutofit fontScale="90000"/>
          </a:bodyPr>
          <a:lstStyle/>
          <a:p>
            <a:r>
              <a:rPr lang="en-US" dirty="0" smtClean="0"/>
              <a:t>Differences Between Congress </a:t>
            </a:r>
            <a:br>
              <a:rPr lang="en-US" dirty="0" smtClean="0"/>
            </a:br>
            <a:r>
              <a:rPr lang="en-US" dirty="0" smtClean="0"/>
              <a:t>and the British Parliament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3) Term Lengths</a:t>
            </a:r>
          </a:p>
          <a:p>
            <a:pPr lvl="1"/>
            <a:r>
              <a:rPr lang="en-US" dirty="0" smtClean="0"/>
              <a:t>British Parliament</a:t>
            </a:r>
          </a:p>
          <a:p>
            <a:pPr lvl="2"/>
            <a:r>
              <a:rPr lang="en-US" dirty="0" smtClean="0"/>
              <a:t>No fixed election schedule, but at least every 5 yrs. depending on “confidence” in prime minister and party in power </a:t>
            </a:r>
          </a:p>
          <a:p>
            <a:pPr lvl="1"/>
            <a:r>
              <a:rPr lang="en-US" dirty="0" smtClean="0"/>
              <a:t>Congress</a:t>
            </a:r>
          </a:p>
          <a:p>
            <a:pPr lvl="3"/>
            <a:r>
              <a:rPr lang="en-US" dirty="0" smtClean="0"/>
              <a:t>Reps (2 yr terms)  /  Senate (6 yrs., staggered)</a:t>
            </a:r>
          </a:p>
          <a:p>
            <a:r>
              <a:rPr lang="en-US" dirty="0" smtClean="0"/>
              <a:t>4) Federalism  </a:t>
            </a:r>
          </a:p>
          <a:p>
            <a:pPr lvl="1"/>
            <a:r>
              <a:rPr lang="en-US" dirty="0" smtClean="0"/>
              <a:t>British Parliament</a:t>
            </a:r>
          </a:p>
          <a:p>
            <a:pPr lvl="2"/>
            <a:r>
              <a:rPr lang="en-US" dirty="0" smtClean="0"/>
              <a:t>Local governments are primarily administrative units of central government. Most powers simply delegated from national level. </a:t>
            </a:r>
          </a:p>
          <a:p>
            <a:pPr lvl="1"/>
            <a:r>
              <a:rPr lang="en-US" dirty="0" smtClean="0"/>
              <a:t>Congress</a:t>
            </a:r>
          </a:p>
          <a:p>
            <a:pPr lvl="2"/>
            <a:r>
              <a:rPr lang="en-US" dirty="0" smtClean="0"/>
              <a:t>State legislatures wield considerable power, leading to dynamic system of federalism.</a:t>
            </a:r>
            <a:endParaRPr lang="en-US" dirty="0"/>
          </a:p>
        </p:txBody>
      </p:sp>
    </p:spTree>
    <p:extLst>
      <p:ext uri="{BB962C8B-B14F-4D97-AF65-F5344CB8AC3E}">
        <p14:creationId xmlns:p14="http://schemas.microsoft.com/office/powerpoint/2010/main" val="461044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a:t>Congress’s Constitutional Powers </a:t>
            </a:r>
            <a:endParaRPr lang="en-US" sz="4000" dirty="0"/>
          </a:p>
        </p:txBody>
      </p:sp>
      <p:sp>
        <p:nvSpPr>
          <p:cNvPr id="7" name="Content Placeholder 6"/>
          <p:cNvSpPr>
            <a:spLocks noGrp="1"/>
          </p:cNvSpPr>
          <p:nvPr>
            <p:ph sz="quarter" idx="1"/>
          </p:nvPr>
        </p:nvSpPr>
        <p:spPr>
          <a:xfrm>
            <a:off x="1828800" y="1371600"/>
            <a:ext cx="8503920" cy="4572000"/>
          </a:xfrm>
        </p:spPr>
        <p:txBody>
          <a:bodyPr/>
          <a:lstStyle/>
          <a:p>
            <a:r>
              <a:rPr lang="en-US" dirty="0" smtClean="0"/>
              <a:t>Limitations</a:t>
            </a:r>
          </a:p>
          <a:p>
            <a:pPr lvl="1"/>
            <a:r>
              <a:rPr lang="en-US" dirty="0" smtClean="0"/>
              <a:t>Art. 1 Sec. 8 -  limits powers to those “herein granted” / </a:t>
            </a:r>
          </a:p>
          <a:p>
            <a:pPr lvl="2"/>
            <a:r>
              <a:rPr lang="en-US" dirty="0" smtClean="0"/>
              <a:t>18</a:t>
            </a:r>
            <a:r>
              <a:rPr lang="en-US" baseline="30000" dirty="0" smtClean="0"/>
              <a:t>th</a:t>
            </a:r>
            <a:r>
              <a:rPr lang="en-US" dirty="0" smtClean="0"/>
              <a:t> power = “all laws… necessary and proper for carrying into execution the foregoing powers”</a:t>
            </a:r>
          </a:p>
          <a:p>
            <a:pPr lvl="1"/>
            <a:r>
              <a:rPr lang="en-US" dirty="0" smtClean="0"/>
              <a:t>Art. 1 Sec. 9 – lists matters congress “shall not” legislate</a:t>
            </a:r>
          </a:p>
          <a:p>
            <a:pPr lvl="2"/>
            <a:r>
              <a:rPr lang="en-US" dirty="0" smtClean="0"/>
              <a:t>Tax state exports, grant titles of nobility…</a:t>
            </a:r>
          </a:p>
          <a:p>
            <a:pPr lvl="1"/>
            <a:r>
              <a:rPr lang="en-US" dirty="0" smtClean="0"/>
              <a:t>Bill of Rights – list of rights Congress “shall not” infringe</a:t>
            </a:r>
          </a:p>
          <a:p>
            <a:pPr lvl="2"/>
            <a:r>
              <a:rPr lang="en-US" dirty="0" smtClean="0"/>
              <a:t>First – “Congress shall make no law” abridging free press</a:t>
            </a:r>
          </a:p>
          <a:p>
            <a:endParaRPr lang="en-US" dirty="0"/>
          </a:p>
        </p:txBody>
      </p:sp>
      <p:pic>
        <p:nvPicPr>
          <p:cNvPr id="44034" name="Picture 2" descr="http://www.treehugger.com/article-1-us-constitution-photo.jpg"/>
          <p:cNvPicPr>
            <a:picLocks noChangeAspect="1" noChangeArrowheads="1"/>
          </p:cNvPicPr>
          <p:nvPr/>
        </p:nvPicPr>
        <p:blipFill>
          <a:blip r:embed="rId2" cstate="print"/>
          <a:srcRect/>
          <a:stretch>
            <a:fillRect/>
          </a:stretch>
        </p:blipFill>
        <p:spPr bwMode="auto">
          <a:xfrm>
            <a:off x="4343400" y="4572001"/>
            <a:ext cx="3810000" cy="1708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93080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803</Words>
  <Application>Microsoft Macintosh PowerPoint</Application>
  <PresentationFormat>Widescreen</PresentationFormat>
  <Paragraphs>100</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Georgia</vt:lpstr>
      <vt:lpstr>Wingdings</vt:lpstr>
      <vt:lpstr>Wingdings 2</vt:lpstr>
      <vt:lpstr>Wingdings 3</vt:lpstr>
      <vt:lpstr>Civic</vt:lpstr>
      <vt:lpstr>PowerPoint Presentation</vt:lpstr>
      <vt:lpstr>Purpose</vt:lpstr>
      <vt:lpstr>Objectives</vt:lpstr>
      <vt:lpstr>Terms to Know</vt:lpstr>
      <vt:lpstr>Terms to Know</vt:lpstr>
      <vt:lpstr>Differences Between Congress  and the British Parliament</vt:lpstr>
      <vt:lpstr>Differences Between Congress  and the British Parliament</vt:lpstr>
      <vt:lpstr>Differences Between Congress  and the British Parliament</vt:lpstr>
      <vt:lpstr>Congress’s Constitutional Powers </vt:lpstr>
      <vt:lpstr>Congress’s Constitutional Powers </vt:lpstr>
      <vt:lpstr>Representing the People &amp; The States</vt:lpstr>
      <vt:lpstr>Controversy Over Districting</vt:lpstr>
      <vt:lpstr>Controversy Over Districting</vt:lpstr>
      <vt:lpstr>Theories of Representation</vt:lpstr>
      <vt:lpstr>Serving Constituents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2017-08-17T20:17:24Z</dcterms:created>
  <dcterms:modified xsi:type="dcterms:W3CDTF">2017-08-17T20:18:14Z</dcterms:modified>
</cp:coreProperties>
</file>