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3A964-5469-A34A-9A47-E4FE33C50C8E}" type="datetimeFigureOut">
              <a:rPr lang="en-US" smtClean="0"/>
              <a:t>8/17/17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CC9FD-C734-6845-9AC9-EF95EC6ED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2C51-05F9-4138-9A0E-805C79E7590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7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/>
              <a:pPr/>
              <a:t>8/17/17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5639B6F-795D-4F24-B5E9-4944799A7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>
                <a:solidFill>
                  <a:prstClr val="white"/>
                </a:solidFill>
              </a:rPr>
              <a:pPr/>
              <a:t>8/17/17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5639B6F-795D-4F24-B5E9-4944799A7FE2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 sz="1800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D7F2283-1834-4451-B17C-CDE3CBC6E86F}" type="datetimeFigureOut">
              <a:rPr lang="en-US" smtClean="0">
                <a:solidFill>
                  <a:prstClr val="black"/>
                </a:solidFill>
              </a:rPr>
              <a:pPr/>
              <a:t>8/17/17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5639B6F-795D-4F24-B5E9-4944799A7FE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8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457200"/>
            <a:ext cx="4267200" cy="4678204"/>
          </a:xfrm>
          <a:prstGeom prst="rect">
            <a:avLst/>
          </a:prstGeom>
          <a:solidFill>
            <a:schemeClr val="accent1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</a:rPr>
              <a:t>Lesson 20:</a:t>
            </a:r>
            <a:endParaRPr lang="en-US" sz="4000" dirty="0">
              <a:solidFill>
                <a:prstClr val="black"/>
              </a:solidFill>
            </a:endParaRPr>
          </a:p>
          <a:p>
            <a:r>
              <a:rPr lang="en-US" sz="4000" i="1" dirty="0">
                <a:solidFill>
                  <a:prstClr val="black"/>
                </a:solidFill>
              </a:rPr>
              <a:t>How Has the Right to Vote Been Expanded since the Adoption of the Constitution?</a:t>
            </a:r>
          </a:p>
          <a:p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264"/>
            <a:ext cx="4800600" cy="681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732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914401"/>
            <a:ext cx="9144000" cy="4525963"/>
          </a:xfrm>
        </p:spPr>
        <p:txBody>
          <a:bodyPr/>
          <a:lstStyle/>
          <a:p>
            <a:r>
              <a:rPr lang="en-US" dirty="0" smtClean="0"/>
              <a:t>Native Americans </a:t>
            </a:r>
          </a:p>
          <a:p>
            <a:pPr lvl="1"/>
            <a:r>
              <a:rPr lang="en-US" dirty="0" smtClean="0"/>
              <a:t>Originally, Native Americans not considered citizens</a:t>
            </a:r>
          </a:p>
          <a:p>
            <a:pPr lvl="1"/>
            <a:r>
              <a:rPr lang="en-US" dirty="0" smtClean="0"/>
              <a:t>Considered “foreigners” and often treated as enemies</a:t>
            </a:r>
          </a:p>
          <a:p>
            <a:pPr lvl="1"/>
            <a:r>
              <a:rPr lang="en-US" dirty="0" smtClean="0"/>
              <a:t>Dawes Act (‘87) extends citizenship if give up tribal affiliations (attempt to undermine tribal culture)</a:t>
            </a:r>
          </a:p>
          <a:p>
            <a:pPr lvl="1"/>
            <a:r>
              <a:rPr lang="en-US" dirty="0" smtClean="0"/>
              <a:t>Indian Citizenship Act (’24) extends franchise to all natives with expectation that tribal </a:t>
            </a:r>
            <a:r>
              <a:rPr lang="en-US" dirty="0" err="1" smtClean="0"/>
              <a:t>gov’ts</a:t>
            </a:r>
            <a:r>
              <a:rPr lang="en-US" dirty="0" smtClean="0"/>
              <a:t> would whither and natives would assimilate into “mainstream”</a:t>
            </a:r>
          </a:p>
          <a:p>
            <a:pPr lvl="1"/>
            <a:r>
              <a:rPr lang="en-US" dirty="0" smtClean="0"/>
              <a:t>Enforcement lacking until</a:t>
            </a:r>
          </a:p>
          <a:p>
            <a:pPr lvl="1">
              <a:buNone/>
            </a:pPr>
            <a:r>
              <a:rPr lang="en-US" dirty="0" smtClean="0"/>
              <a:t>   passage of 24</a:t>
            </a:r>
            <a:r>
              <a:rPr lang="en-US" baseline="30000" dirty="0" smtClean="0"/>
              <a:t>th</a:t>
            </a:r>
            <a:r>
              <a:rPr lang="en-US" dirty="0" smtClean="0"/>
              <a:t> (bans poll taxes) </a:t>
            </a:r>
          </a:p>
          <a:p>
            <a:pPr lvl="1">
              <a:buNone/>
            </a:pPr>
            <a:r>
              <a:rPr lang="en-US" dirty="0" smtClean="0"/>
              <a:t>   and Voting Rights Act (‘64)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Expansion of Suffrage</a:t>
            </a:r>
            <a:endParaRPr lang="en-US" dirty="0"/>
          </a:p>
        </p:txBody>
      </p:sp>
      <p:pic>
        <p:nvPicPr>
          <p:cNvPr id="2050" name="Picture 2" descr="File:1924 Indian Citizenship A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046390"/>
            <a:ext cx="3581400" cy="2811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0550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371601"/>
            <a:ext cx="88392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18 Year Olds</a:t>
            </a:r>
          </a:p>
          <a:p>
            <a:pPr lvl="1"/>
            <a:r>
              <a:rPr lang="en-US" dirty="0" smtClean="0"/>
              <a:t>By ‘70, only 3 states granted suffrage to those under age 21</a:t>
            </a:r>
          </a:p>
          <a:p>
            <a:pPr lvl="1"/>
            <a:r>
              <a:rPr lang="en-US" dirty="0" smtClean="0"/>
              <a:t>Facing protests over Vietnam, Congress amends Voting Rights Act to ensure suffrage for 18 yr olds</a:t>
            </a:r>
          </a:p>
          <a:p>
            <a:pPr lvl="1"/>
            <a:r>
              <a:rPr lang="en-US" dirty="0" smtClean="0"/>
              <a:t>Oregon v. Mitchell (‘70) – rules that Congress could regulate voting age in national elections but not state elections. </a:t>
            </a:r>
          </a:p>
          <a:p>
            <a:pPr lvl="1"/>
            <a:r>
              <a:rPr lang="en-US" dirty="0" smtClean="0"/>
              <a:t> In response, 26</a:t>
            </a:r>
            <a:r>
              <a:rPr lang="en-US" baseline="30000" dirty="0" smtClean="0"/>
              <a:t>th</a:t>
            </a:r>
            <a:r>
              <a:rPr lang="en-US" dirty="0" smtClean="0"/>
              <a:t> Amendment passed prohibited all governments from denying voting rights of citizens age 18 or older.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Suffrage</a:t>
            </a:r>
            <a:endParaRPr lang="en-US" dirty="0"/>
          </a:p>
        </p:txBody>
      </p:sp>
      <p:pic>
        <p:nvPicPr>
          <p:cNvPr id="1026" name="Picture 2" descr="http://www.shapethefuture.org/features/images/youthv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5029200"/>
            <a:ext cx="4031998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805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early years of the nation, most white men met property requirements. However, many groups were historically denied the right to vote. </a:t>
            </a:r>
          </a:p>
          <a:p>
            <a:r>
              <a:rPr lang="en-US" dirty="0" smtClean="0"/>
              <a:t>This lesson examines how the right to vote has been expanded since 1787 to now include almost all citizens 18 yrs. of age or older.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5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52600" y="1143001"/>
            <a:ext cx="8458200" cy="4864291"/>
          </a:xfr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Describe the extension of the franchise as a result of changes in voting laws, amendments to the Constitution, and Supreme Court decisions. </a:t>
            </a:r>
          </a:p>
          <a:p>
            <a:r>
              <a:rPr lang="en-US" i="1" dirty="0" smtClean="0"/>
              <a:t>Evaluate, take and defend positions on how extending the right to vote is related to fundamental ideas and principles of American constitutional </a:t>
            </a:r>
            <a:r>
              <a:rPr lang="en-US" i="1" dirty="0" err="1" smtClean="0"/>
              <a:t>gov’t</a:t>
            </a:r>
            <a:r>
              <a:rPr lang="en-US" i="1" dirty="0" smtClean="0"/>
              <a:t>. </a:t>
            </a:r>
            <a:endParaRPr lang="en-US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143000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320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 dirty="0" smtClean="0"/>
              <a:t>Terms to Know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enfranchisement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Giving the right to vote to a person or category of persons.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b="1" dirty="0" smtClean="0"/>
              <a:t>franchise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right or privilege. In the context of American politics, it means the right to vote.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3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Representative </a:t>
            </a:r>
            <a:r>
              <a:rPr lang="en-US" dirty="0" err="1" smtClean="0"/>
              <a:t>gov’t</a:t>
            </a:r>
            <a:r>
              <a:rPr lang="en-US" dirty="0" smtClean="0"/>
              <a:t> based upon principle that people have a say in determining who makes, executes, and judges the law. </a:t>
            </a:r>
          </a:p>
          <a:p>
            <a:r>
              <a:rPr lang="en-US" dirty="0" smtClean="0"/>
              <a:t>Voting most basic means of participation. </a:t>
            </a:r>
          </a:p>
          <a:p>
            <a:r>
              <a:rPr lang="en-US" dirty="0" smtClean="0"/>
              <a:t>Although colonial America had property requirements, franchise generous compared with Britain. </a:t>
            </a:r>
          </a:p>
          <a:p>
            <a:r>
              <a:rPr lang="en-US" dirty="0" smtClean="0"/>
              <a:t>However, whole classes remained excluded. </a:t>
            </a:r>
          </a:p>
          <a:p>
            <a:pPr lvl="1"/>
            <a:r>
              <a:rPr lang="en-US" dirty="0" smtClean="0"/>
              <a:t>Women, natives, religious minorities, slaves…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Importance of American </a:t>
            </a:r>
            <a:r>
              <a:rPr lang="en-US" dirty="0" err="1" smtClean="0"/>
              <a:t>Enfrachisement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89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7400" y="1295401"/>
            <a:ext cx="8229600" cy="4525963"/>
          </a:xfrm>
        </p:spPr>
        <p:txBody>
          <a:bodyPr/>
          <a:lstStyle/>
          <a:p>
            <a:r>
              <a:rPr lang="en-US" dirty="0" smtClean="0"/>
              <a:t>Framers could not agree, so left power with the States. </a:t>
            </a:r>
          </a:p>
          <a:p>
            <a:r>
              <a:rPr lang="en-US" dirty="0" smtClean="0"/>
              <a:t>NJ (1776)</a:t>
            </a:r>
          </a:p>
          <a:p>
            <a:pPr lvl="1"/>
            <a:r>
              <a:rPr lang="en-US" dirty="0" smtClean="0"/>
              <a:t>All inhabitants who met property / residency (including women &amp; African Americans)</a:t>
            </a:r>
          </a:p>
          <a:p>
            <a:pPr lvl="1"/>
            <a:r>
              <a:rPr lang="en-US" dirty="0" smtClean="0"/>
              <a:t>However, those groups were later disenfranchised in 1800s.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American Suffrage</a:t>
            </a:r>
            <a:endParaRPr lang="en-US" dirty="0"/>
          </a:p>
        </p:txBody>
      </p:sp>
      <p:pic>
        <p:nvPicPr>
          <p:cNvPr id="6146" name="Picture 2" descr="http://www.teachingamericanhistory.org/convention/images/glanzman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3810000"/>
            <a:ext cx="449904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154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1447801"/>
            <a:ext cx="5715000" cy="4525963"/>
          </a:xfrm>
        </p:spPr>
        <p:txBody>
          <a:bodyPr/>
          <a:lstStyle/>
          <a:p>
            <a:r>
              <a:rPr lang="en-US" dirty="0" smtClean="0"/>
              <a:t>White Men</a:t>
            </a:r>
          </a:p>
          <a:p>
            <a:pPr lvl="1"/>
            <a:r>
              <a:rPr lang="en-US" dirty="0" smtClean="0"/>
              <a:t>Many leaders (J. Adams) feared mob rule would erupt w/o property rights.</a:t>
            </a:r>
          </a:p>
          <a:p>
            <a:pPr lvl="1"/>
            <a:r>
              <a:rPr lang="en-US" dirty="0" smtClean="0"/>
              <a:t>Western states lead reform to abolish prop requirements in early 1800s (to attract settlers) </a:t>
            </a:r>
          </a:p>
          <a:p>
            <a:pPr lvl="1"/>
            <a:r>
              <a:rPr lang="en-US" dirty="0" smtClean="0"/>
              <a:t>Following Mexican-American War and Texas Annexation, suffrage granted to free Mexicans.  However, violence and fraud deny many their rights.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Suffrage</a:t>
            </a:r>
            <a:endParaRPr lang="en-US" dirty="0"/>
          </a:p>
        </p:txBody>
      </p:sp>
      <p:pic>
        <p:nvPicPr>
          <p:cNvPr id="5122" name="Picture 2" descr="http://www.archives.gov/exhibits/treasures_of_congress/Images/page_4/1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1" y="1676400"/>
            <a:ext cx="2850647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996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371601"/>
            <a:ext cx="8229600" cy="4525963"/>
          </a:xfrm>
        </p:spPr>
        <p:txBody>
          <a:bodyPr/>
          <a:lstStyle/>
          <a:p>
            <a:r>
              <a:rPr lang="en-US" dirty="0" smtClean="0"/>
              <a:t>African American Men</a:t>
            </a:r>
          </a:p>
          <a:p>
            <a:pPr lvl="1"/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Amendment (1870) grants voting rights to African Americans, but literacy tests, poll taxes, and grandfather clause bar many from voting.</a:t>
            </a:r>
          </a:p>
          <a:p>
            <a:pPr lvl="1"/>
            <a:r>
              <a:rPr lang="en-US" dirty="0" smtClean="0"/>
              <a:t>Almost a century passes until the civil rights movement galvanized national support to end voting discrimination.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Suffrage</a:t>
            </a:r>
            <a:endParaRPr lang="en-US" dirty="0"/>
          </a:p>
        </p:txBody>
      </p:sp>
      <p:pic>
        <p:nvPicPr>
          <p:cNvPr id="4098" name="Picture 2" descr="http://www.blackpast.org/files/blackpast_images/Freedmen_Voting__South_Carolina__18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10000"/>
            <a:ext cx="40005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096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762000"/>
            <a:ext cx="8991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Women</a:t>
            </a:r>
          </a:p>
          <a:p>
            <a:pPr lvl="2"/>
            <a:r>
              <a:rPr lang="en-US" dirty="0" smtClean="0"/>
              <a:t>Mid 18</a:t>
            </a:r>
            <a:r>
              <a:rPr lang="en-US" baseline="30000" dirty="0" smtClean="0"/>
              <a:t>th</a:t>
            </a:r>
            <a:r>
              <a:rPr lang="en-US" dirty="0" smtClean="0"/>
              <a:t> c. abolitionist and women suffrage movement closely links. </a:t>
            </a:r>
          </a:p>
          <a:p>
            <a:pPr lvl="2"/>
            <a:r>
              <a:rPr lang="en-US" dirty="0" smtClean="0"/>
              <a:t>Stanton’s Seneca Falls Declaration of Sentiments echoes Jefferson’s Declaration (‘48)</a:t>
            </a:r>
          </a:p>
          <a:p>
            <a:pPr lvl="2"/>
            <a:r>
              <a:rPr lang="en-US" dirty="0" smtClean="0"/>
              <a:t>Suzan B. Anthony &amp; others point to section 1 of 14</a:t>
            </a:r>
            <a:r>
              <a:rPr lang="en-US" baseline="30000" dirty="0" smtClean="0"/>
              <a:t>th</a:t>
            </a:r>
            <a:r>
              <a:rPr lang="en-US" dirty="0" smtClean="0"/>
              <a:t> claiming that as citizens they should have suffrage</a:t>
            </a:r>
          </a:p>
          <a:p>
            <a:pPr lvl="2"/>
            <a:r>
              <a:rPr lang="en-US" i="1" dirty="0" smtClean="0"/>
              <a:t>Minor v. </a:t>
            </a:r>
            <a:r>
              <a:rPr lang="en-US" i="1" dirty="0" err="1" smtClean="0"/>
              <a:t>Happersett</a:t>
            </a:r>
            <a:r>
              <a:rPr lang="en-US" i="1" dirty="0" smtClean="0"/>
              <a:t> (‘75)  </a:t>
            </a:r>
            <a:r>
              <a:rPr lang="en-US" dirty="0" smtClean="0"/>
              <a:t>Ruled that citizenship does not automatically grant suffrage. </a:t>
            </a:r>
          </a:p>
          <a:p>
            <a:pPr lvl="2"/>
            <a:r>
              <a:rPr lang="en-US" dirty="0" smtClean="0"/>
              <a:t>WY leads western states </a:t>
            </a:r>
          </a:p>
          <a:p>
            <a:pPr lvl="2">
              <a:buNone/>
            </a:pPr>
            <a:r>
              <a:rPr lang="en-US" dirty="0" smtClean="0"/>
              <a:t>  expansion of women’s suffrage</a:t>
            </a:r>
          </a:p>
          <a:p>
            <a:pPr lvl="2"/>
            <a:r>
              <a:rPr lang="en-US" dirty="0" smtClean="0"/>
              <a:t>Following WWI and mass</a:t>
            </a:r>
          </a:p>
          <a:p>
            <a:pPr lvl="2">
              <a:buNone/>
            </a:pPr>
            <a:r>
              <a:rPr lang="en-US" dirty="0" smtClean="0"/>
              <a:t>   demonstrations, 19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2">
              <a:buNone/>
            </a:pPr>
            <a:r>
              <a:rPr lang="en-US" dirty="0" smtClean="0"/>
              <a:t>   Amendment guaranties </a:t>
            </a:r>
          </a:p>
          <a:p>
            <a:pPr lvl="2">
              <a:buNone/>
            </a:pPr>
            <a:r>
              <a:rPr lang="en-US" dirty="0" smtClean="0"/>
              <a:t>   franchise for women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Expansion of Suffrage</a:t>
            </a:r>
            <a:endParaRPr lang="en-US" dirty="0"/>
          </a:p>
        </p:txBody>
      </p:sp>
      <p:pic>
        <p:nvPicPr>
          <p:cNvPr id="3074" name="Picture 2" descr="http://farm3.static.flickr.com/2655/4058616155_26cfabeed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3657600"/>
            <a:ext cx="3657600" cy="290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30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633</Words>
  <Application>Microsoft Macintosh PowerPoint</Application>
  <PresentationFormat>Widescreen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Lucida Sans Unicode</vt:lpstr>
      <vt:lpstr>Verdana</vt:lpstr>
      <vt:lpstr>Wingdings 2</vt:lpstr>
      <vt:lpstr>Wingdings 3</vt:lpstr>
      <vt:lpstr>Concourse</vt:lpstr>
      <vt:lpstr>PowerPoint Presentation</vt:lpstr>
      <vt:lpstr>Purpose</vt:lpstr>
      <vt:lpstr>Objectives</vt:lpstr>
      <vt:lpstr>Terms to Know</vt:lpstr>
      <vt:lpstr>Importance of American Enfrachisement</vt:lpstr>
      <vt:lpstr>Early American Suffrage</vt:lpstr>
      <vt:lpstr>Expansion of Suffrage</vt:lpstr>
      <vt:lpstr>Expansion of Suffrage</vt:lpstr>
      <vt:lpstr>Expansion of Suffrage</vt:lpstr>
      <vt:lpstr>Expansion of Suffrage</vt:lpstr>
      <vt:lpstr>Expansion of Suffrage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2017-08-17T20:11:52Z</dcterms:created>
  <dcterms:modified xsi:type="dcterms:W3CDTF">2017-08-17T20:12:12Z</dcterms:modified>
</cp:coreProperties>
</file>