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7" r:id="rId2"/>
    <p:sldId id="258" r:id="rId3"/>
    <p:sldId id="259" r:id="rId4"/>
    <p:sldId id="260" r:id="rId5"/>
    <p:sldId id="261" r:id="rId6"/>
    <p:sldId id="262" r:id="rId7"/>
    <p:sldId id="263" r:id="rId8"/>
    <p:sldId id="264" r:id="rId9"/>
    <p:sldId id="265" r:id="rId10"/>
    <p:sldId id="266" r:id="rId11"/>
    <p:sldId id="267"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75" d="100"/>
          <a:sy n="75" d="100"/>
        </p:scale>
        <p:origin x="-1952" y="-12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printerSettings" Target="printerSettings/printerSettings1.bin"/><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a:solidFill>
                <a:prstClr val="black"/>
              </a:solidFill>
              <a:latin typeface="Georgia"/>
            </a:endParaRPr>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a:solidFill>
                <a:prstClr val="black"/>
              </a:solidFill>
              <a:latin typeface="Georgia"/>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a:solidFill>
                <a:prstClr val="black"/>
              </a:solidFill>
              <a:latin typeface="Georgia"/>
            </a:endParaRPr>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a:solidFill>
                <a:prstClr val="black"/>
              </a:solidFill>
              <a:latin typeface="Georgia"/>
            </a:endParaRPr>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a:solidFill>
                <a:prstClr val="black"/>
              </a:solidFill>
              <a:latin typeface="Georgia"/>
            </a:endParaRPr>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9D7F2283-1834-4451-B17C-CDE3CBC6E86F}" type="datetimeFigureOut">
              <a:rPr lang="en-US" smtClean="0">
                <a:latin typeface="Georgia"/>
              </a:rPr>
              <a:pPr/>
              <a:t>8/1/17</a:t>
            </a:fld>
            <a:endParaRPr lang="en-US">
              <a:latin typeface="Georgia"/>
            </a:endParaRPr>
          </a:p>
        </p:txBody>
      </p:sp>
      <p:sp>
        <p:nvSpPr>
          <p:cNvPr id="17" name="Footer Placeholder 16"/>
          <p:cNvSpPr>
            <a:spLocks noGrp="1"/>
          </p:cNvSpPr>
          <p:nvPr>
            <p:ph type="ftr" sz="quarter" idx="11"/>
          </p:nvPr>
        </p:nvSpPr>
        <p:spPr/>
        <p:txBody>
          <a:bodyPr/>
          <a:lstStyle/>
          <a:p>
            <a:endParaRPr lang="en-US">
              <a:latin typeface="Georgia"/>
            </a:endParaRPr>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defTabSz="914400"/>
            <a:endParaRPr lang="en-US">
              <a:solidFill>
                <a:prstClr val="black"/>
              </a:solidFill>
              <a:latin typeface="Georgia"/>
            </a:endParaRPr>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defTabSz="914400"/>
            <a:endParaRPr lang="en-US" dirty="0">
              <a:solidFill>
                <a:prstClr val="black"/>
              </a:solidFill>
              <a:latin typeface="Georgia"/>
            </a:endParaRPr>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a:solidFill>
                <a:prstClr val="white"/>
              </a:solidFill>
              <a:latin typeface="Georgia"/>
            </a:endParaRPr>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a:solidFill>
                <a:prstClr val="white"/>
              </a:solidFill>
              <a:latin typeface="Georgia"/>
            </a:endParaRPr>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A5639B6F-795D-4F24-B5E9-4944799A7FE2}" type="slidenum">
              <a:rPr lang="en-US" smtClean="0">
                <a:solidFill>
                  <a:srgbClr val="A28E6A">
                    <a:shade val="75000"/>
                  </a:srgbClr>
                </a:solidFill>
                <a:latin typeface="Georgia"/>
              </a:rPr>
              <a:pPr/>
              <a:t>‹#›</a:t>
            </a:fld>
            <a:endParaRPr lang="en-US">
              <a:solidFill>
                <a:srgbClr val="A28E6A">
                  <a:shade val="75000"/>
                </a:srgbClr>
              </a:solidFill>
              <a:latin typeface="Georgia"/>
            </a:endParaRPr>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394097293"/>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D7F2283-1834-4451-B17C-CDE3CBC6E86F}" type="datetimeFigureOut">
              <a:rPr lang="en-US" smtClean="0">
                <a:latin typeface="Georgia"/>
              </a:rPr>
              <a:pPr/>
              <a:t>8/1/17</a:t>
            </a:fld>
            <a:endParaRPr lang="en-US">
              <a:latin typeface="Georgia"/>
            </a:endParaRPr>
          </a:p>
        </p:txBody>
      </p:sp>
      <p:sp>
        <p:nvSpPr>
          <p:cNvPr id="5" name="Footer Placeholder 4"/>
          <p:cNvSpPr>
            <a:spLocks noGrp="1"/>
          </p:cNvSpPr>
          <p:nvPr>
            <p:ph type="ftr" sz="quarter" idx="11"/>
          </p:nvPr>
        </p:nvSpPr>
        <p:spPr/>
        <p:txBody>
          <a:bodyPr/>
          <a:lstStyle/>
          <a:p>
            <a:endParaRPr lang="en-US">
              <a:latin typeface="Georgia"/>
            </a:endParaRPr>
          </a:p>
        </p:txBody>
      </p:sp>
      <p:sp>
        <p:nvSpPr>
          <p:cNvPr id="6" name="Slide Number Placeholder 5"/>
          <p:cNvSpPr>
            <a:spLocks noGrp="1"/>
          </p:cNvSpPr>
          <p:nvPr>
            <p:ph type="sldNum" sz="quarter" idx="12"/>
          </p:nvPr>
        </p:nvSpPr>
        <p:spPr/>
        <p:txBody>
          <a:bodyPr/>
          <a:lstStyle/>
          <a:p>
            <a:fld id="{A5639B6F-795D-4F24-B5E9-4944799A7FE2}" type="slidenum">
              <a:rPr lang="en-US" smtClean="0">
                <a:solidFill>
                  <a:srgbClr val="A28E6A">
                    <a:shade val="75000"/>
                  </a:srgbClr>
                </a:solidFill>
                <a:latin typeface="Georgia"/>
              </a:rPr>
              <a:pPr/>
              <a:t>‹#›</a:t>
            </a:fld>
            <a:endParaRPr lang="en-US">
              <a:solidFill>
                <a:srgbClr val="A28E6A">
                  <a:shade val="75000"/>
                </a:srgbClr>
              </a:solidFill>
              <a:latin typeface="Georgia"/>
            </a:endParaRPr>
          </a:p>
        </p:txBody>
      </p:sp>
    </p:spTree>
    <p:extLst>
      <p:ext uri="{BB962C8B-B14F-4D97-AF65-F5344CB8AC3E}">
        <p14:creationId xmlns:p14="http://schemas.microsoft.com/office/powerpoint/2010/main" val="2259260194"/>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a:solidFill>
                <a:prstClr val="black"/>
              </a:solidFill>
              <a:latin typeface="Georgia"/>
            </a:endParaRPr>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a:solidFill>
                <a:prstClr val="black"/>
              </a:solidFill>
              <a:latin typeface="Georgia"/>
            </a:endParaRPr>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a:solidFill>
                <a:prstClr val="black"/>
              </a:solidFill>
              <a:latin typeface="Georgia"/>
            </a:endParaRPr>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a:solidFill>
                <a:prstClr val="black"/>
              </a:solidFill>
              <a:latin typeface="Georgia"/>
            </a:endParaRPr>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a:solidFill>
                <a:prstClr val="black"/>
              </a:solidFill>
              <a:latin typeface="Georgia"/>
            </a:endParaRPr>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defTabSz="914400"/>
            <a:endParaRPr lang="en-US" dirty="0">
              <a:solidFill>
                <a:prstClr val="black"/>
              </a:solidFill>
              <a:latin typeface="Georgia"/>
            </a:endParaRPr>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defTabSz="914400"/>
            <a:endParaRPr lang="en-US">
              <a:solidFill>
                <a:prstClr val="black"/>
              </a:solidFill>
              <a:latin typeface="Georgia"/>
            </a:endParaRPr>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a:solidFill>
                <a:prstClr val="white"/>
              </a:solidFill>
              <a:latin typeface="Georgia"/>
            </a:endParaRPr>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a:solidFill>
                <a:prstClr val="white"/>
              </a:solidFill>
              <a:latin typeface="Georgia"/>
            </a:endParaRPr>
          </a:p>
        </p:txBody>
      </p:sp>
      <p:sp>
        <p:nvSpPr>
          <p:cNvPr id="6" name="Slide Number Placeholder 5"/>
          <p:cNvSpPr>
            <a:spLocks noGrp="1"/>
          </p:cNvSpPr>
          <p:nvPr>
            <p:ph type="sldNum" sz="quarter" idx="12"/>
          </p:nvPr>
        </p:nvSpPr>
        <p:spPr>
          <a:xfrm>
            <a:off x="6915912" y="3009901"/>
            <a:ext cx="457200" cy="441325"/>
          </a:xfrm>
        </p:spPr>
        <p:txBody>
          <a:bodyPr/>
          <a:lstStyle/>
          <a:p>
            <a:fld id="{A5639B6F-795D-4F24-B5E9-4944799A7FE2}" type="slidenum">
              <a:rPr lang="en-US" smtClean="0">
                <a:solidFill>
                  <a:srgbClr val="A28E6A">
                    <a:shade val="75000"/>
                  </a:srgbClr>
                </a:solidFill>
                <a:latin typeface="Georgia"/>
              </a:rPr>
              <a:pPr/>
              <a:t>‹#›</a:t>
            </a:fld>
            <a:endParaRPr lang="en-US">
              <a:solidFill>
                <a:srgbClr val="A28E6A">
                  <a:shade val="75000"/>
                </a:srgbClr>
              </a:solidFill>
              <a:latin typeface="Georgia"/>
            </a:endParaRPr>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D7F2283-1834-4451-B17C-CDE3CBC6E86F}" type="datetimeFigureOut">
              <a:rPr lang="en-US" smtClean="0">
                <a:latin typeface="Georgia"/>
              </a:rPr>
              <a:pPr/>
              <a:t>8/1/17</a:t>
            </a:fld>
            <a:endParaRPr lang="en-US">
              <a:latin typeface="Georgia"/>
            </a:endParaRPr>
          </a:p>
        </p:txBody>
      </p:sp>
      <p:sp>
        <p:nvSpPr>
          <p:cNvPr id="5" name="Footer Placeholder 4"/>
          <p:cNvSpPr>
            <a:spLocks noGrp="1"/>
          </p:cNvSpPr>
          <p:nvPr>
            <p:ph type="ftr" sz="quarter" idx="11"/>
          </p:nvPr>
        </p:nvSpPr>
        <p:spPr/>
        <p:txBody>
          <a:bodyPr/>
          <a:lstStyle/>
          <a:p>
            <a:endParaRPr lang="en-US">
              <a:latin typeface="Georgia"/>
            </a:endParaRPr>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extLst>
      <p:ext uri="{BB962C8B-B14F-4D97-AF65-F5344CB8AC3E}">
        <p14:creationId xmlns:p14="http://schemas.microsoft.com/office/powerpoint/2010/main" val="322401031"/>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9D7F2283-1834-4451-B17C-CDE3CBC6E86F}" type="datetimeFigureOut">
              <a:rPr lang="en-US" smtClean="0">
                <a:latin typeface="Georgia"/>
              </a:rPr>
              <a:pPr/>
              <a:t>8/1/17</a:t>
            </a:fld>
            <a:endParaRPr lang="en-US">
              <a:latin typeface="Georgia"/>
            </a:endParaRPr>
          </a:p>
        </p:txBody>
      </p:sp>
      <p:sp>
        <p:nvSpPr>
          <p:cNvPr id="5" name="Footer Placeholder 4"/>
          <p:cNvSpPr>
            <a:spLocks noGrp="1"/>
          </p:cNvSpPr>
          <p:nvPr>
            <p:ph type="ftr" sz="quarter" idx="11"/>
          </p:nvPr>
        </p:nvSpPr>
        <p:spPr/>
        <p:txBody>
          <a:bodyPr/>
          <a:lstStyle/>
          <a:p>
            <a:endParaRPr lang="en-US">
              <a:latin typeface="Georgia"/>
            </a:endParaRPr>
          </a:p>
        </p:txBody>
      </p:sp>
      <p:sp>
        <p:nvSpPr>
          <p:cNvPr id="6" name="Slide Number Placeholder 5"/>
          <p:cNvSpPr>
            <a:spLocks noGrp="1"/>
          </p:cNvSpPr>
          <p:nvPr>
            <p:ph type="sldNum" sz="quarter" idx="12"/>
          </p:nvPr>
        </p:nvSpPr>
        <p:spPr>
          <a:xfrm>
            <a:off x="4361688" y="1026372"/>
            <a:ext cx="457200" cy="441325"/>
          </a:xfrm>
        </p:spPr>
        <p:txBody>
          <a:bodyPr/>
          <a:lstStyle/>
          <a:p>
            <a:fld id="{A5639B6F-795D-4F24-B5E9-4944799A7FE2}" type="slidenum">
              <a:rPr lang="en-US" smtClean="0">
                <a:solidFill>
                  <a:srgbClr val="A28E6A">
                    <a:shade val="75000"/>
                  </a:srgbClr>
                </a:solidFill>
                <a:latin typeface="Georgia"/>
              </a:rPr>
              <a:pPr/>
              <a:t>‹#›</a:t>
            </a:fld>
            <a:endParaRPr lang="en-US">
              <a:solidFill>
                <a:srgbClr val="A28E6A">
                  <a:shade val="75000"/>
                </a:srgbClr>
              </a:solidFill>
              <a:latin typeface="Georgia"/>
            </a:endParaRPr>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3588895019"/>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a:solidFill>
                <a:prstClr val="black"/>
              </a:solidFill>
              <a:latin typeface="Georgia"/>
            </a:endParaRPr>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a:solidFill>
                <a:prstClr val="black"/>
              </a:solidFill>
              <a:latin typeface="Georgia"/>
            </a:endParaRPr>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a:solidFill>
                <a:prstClr val="black"/>
              </a:solidFill>
              <a:latin typeface="Georgia"/>
            </a:endParaRPr>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a:solidFill>
                <a:prstClr val="black"/>
              </a:solidFill>
              <a:latin typeface="Georgia"/>
            </a:endParaRPr>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a:solidFill>
                <a:prstClr val="black"/>
              </a:solidFill>
              <a:latin typeface="Georgia"/>
            </a:endParaRPr>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a:solidFill>
                <a:prstClr val="black"/>
              </a:solidFill>
              <a:latin typeface="Georgia"/>
            </a:endParaRPr>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a:solidFill>
                <a:prstClr val="black"/>
              </a:solidFill>
              <a:latin typeface="Georgia"/>
            </a:endParaRPr>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defTabSz="914400"/>
            <a:endParaRPr lang="en-US" dirty="0">
              <a:solidFill>
                <a:prstClr val="black"/>
              </a:solidFill>
              <a:latin typeface="Georgia"/>
            </a:endParaRPr>
          </a:p>
        </p:txBody>
      </p:sp>
      <p:sp>
        <p:nvSpPr>
          <p:cNvPr id="5" name="Footer Placeholder 4"/>
          <p:cNvSpPr>
            <a:spLocks noGrp="1"/>
          </p:cNvSpPr>
          <p:nvPr>
            <p:ph type="ftr" sz="quarter" idx="11"/>
          </p:nvPr>
        </p:nvSpPr>
        <p:spPr/>
        <p:txBody>
          <a:bodyPr/>
          <a:lstStyle/>
          <a:p>
            <a:endParaRPr lang="en-US">
              <a:latin typeface="Georgia"/>
            </a:endParaRPr>
          </a:p>
        </p:txBody>
      </p:sp>
      <p:sp>
        <p:nvSpPr>
          <p:cNvPr id="4" name="Date Placeholder 3"/>
          <p:cNvSpPr>
            <a:spLocks noGrp="1"/>
          </p:cNvSpPr>
          <p:nvPr>
            <p:ph type="dt" sz="half" idx="10"/>
          </p:nvPr>
        </p:nvSpPr>
        <p:spPr/>
        <p:txBody>
          <a:bodyPr/>
          <a:lstStyle/>
          <a:p>
            <a:fld id="{9D7F2283-1834-4451-B17C-CDE3CBC6E86F}" type="datetimeFigureOut">
              <a:rPr lang="en-US" smtClean="0">
                <a:latin typeface="Georgia"/>
              </a:rPr>
              <a:pPr/>
              <a:t>8/1/17</a:t>
            </a:fld>
            <a:endParaRPr lang="en-US">
              <a:latin typeface="Georgia"/>
            </a:endParaRPr>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defTabSz="914400"/>
            <a:endParaRPr lang="en-US">
              <a:solidFill>
                <a:prstClr val="black"/>
              </a:solidFill>
              <a:latin typeface="Georgia"/>
            </a:endParaRPr>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a:solidFill>
                <a:prstClr val="white"/>
              </a:solidFill>
              <a:latin typeface="Georgia"/>
            </a:endParaRPr>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a:solidFill>
                <a:prstClr val="white"/>
              </a:solidFill>
              <a:latin typeface="Georgia"/>
            </a:endParaRPr>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A5639B6F-795D-4F24-B5E9-4944799A7FE2}" type="slidenum">
              <a:rPr lang="en-US" smtClean="0">
                <a:solidFill>
                  <a:srgbClr val="A28E6A">
                    <a:shade val="75000"/>
                  </a:srgbClr>
                </a:solidFill>
                <a:latin typeface="Georgia"/>
              </a:rPr>
              <a:pPr/>
              <a:t>‹#›</a:t>
            </a:fld>
            <a:endParaRPr lang="en-US">
              <a:solidFill>
                <a:srgbClr val="A28E6A">
                  <a:shade val="75000"/>
                </a:srgbClr>
              </a:solidFill>
              <a:latin typeface="Georgia"/>
            </a:endParaRPr>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2626669397"/>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9D7F2283-1834-4451-B17C-CDE3CBC6E86F}" type="datetimeFigureOut">
              <a:rPr lang="en-US" smtClean="0">
                <a:latin typeface="Georgia"/>
              </a:rPr>
              <a:pPr/>
              <a:t>8/1/17</a:t>
            </a:fld>
            <a:endParaRPr lang="en-US">
              <a:latin typeface="Georgia"/>
            </a:endParaRPr>
          </a:p>
        </p:txBody>
      </p:sp>
      <p:sp>
        <p:nvSpPr>
          <p:cNvPr id="6" name="Footer Placeholder 5"/>
          <p:cNvSpPr>
            <a:spLocks noGrp="1"/>
          </p:cNvSpPr>
          <p:nvPr>
            <p:ph type="ftr" sz="quarter" idx="11"/>
          </p:nvPr>
        </p:nvSpPr>
        <p:spPr/>
        <p:txBody>
          <a:bodyPr/>
          <a:lstStyle/>
          <a:p>
            <a:endParaRPr lang="en-US">
              <a:latin typeface="Georgia"/>
            </a:endParaRPr>
          </a:p>
        </p:txBody>
      </p:sp>
      <p:sp>
        <p:nvSpPr>
          <p:cNvPr id="7" name="Slide Number Placeholder 6"/>
          <p:cNvSpPr>
            <a:spLocks noGrp="1"/>
          </p:cNvSpPr>
          <p:nvPr>
            <p:ph type="sldNum" sz="quarter" idx="12"/>
          </p:nvPr>
        </p:nvSpPr>
        <p:spPr/>
        <p:txBody>
          <a:bodyPr/>
          <a:lstStyle/>
          <a:p>
            <a:fld id="{A5639B6F-795D-4F24-B5E9-4944799A7FE2}" type="slidenum">
              <a:rPr lang="en-US" smtClean="0">
                <a:solidFill>
                  <a:srgbClr val="A28E6A">
                    <a:shade val="75000"/>
                  </a:srgbClr>
                </a:solidFill>
                <a:latin typeface="Georgia"/>
              </a:rPr>
              <a:pPr/>
              <a:t>‹#›</a:t>
            </a:fld>
            <a:endParaRPr lang="en-US">
              <a:solidFill>
                <a:srgbClr val="A28E6A">
                  <a:shade val="75000"/>
                </a:srgbClr>
              </a:solidFill>
              <a:latin typeface="Georgia"/>
            </a:endParaRPr>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pPr defTabSz="914400"/>
            <a:endParaRPr lang="en-US">
              <a:solidFill>
                <a:prstClr val="black"/>
              </a:solidFill>
              <a:latin typeface="Georgia"/>
            </a:endParaRPr>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3198745661"/>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pPr defTabSz="914400"/>
            <a:endParaRPr lang="en-US">
              <a:solidFill>
                <a:prstClr val="black"/>
              </a:solidFill>
              <a:latin typeface="Georgia"/>
            </a:endParaRPr>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a:solidFill>
                <a:prstClr val="black"/>
              </a:solidFill>
              <a:latin typeface="Georgia"/>
            </a:endParaRPr>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a:solidFill>
                <a:prstClr val="black"/>
              </a:solidFill>
              <a:latin typeface="Georgia"/>
            </a:endParaRPr>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a:solidFill>
                <a:prstClr val="black"/>
              </a:solidFill>
              <a:latin typeface="Georgia"/>
            </a:endParaRPr>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a:solidFill>
                <a:prstClr val="black"/>
              </a:solidFill>
              <a:latin typeface="Georgia"/>
            </a:endParaRPr>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a:solidFill>
                <a:prstClr val="white"/>
              </a:solidFill>
              <a:latin typeface="Georgia"/>
            </a:endParaRPr>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a:solidFill>
                <a:prstClr val="black"/>
              </a:solidFill>
              <a:latin typeface="Georgia"/>
            </a:endParaRPr>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9D7F2283-1834-4451-B17C-CDE3CBC6E86F}" type="datetimeFigureOut">
              <a:rPr lang="en-US" smtClean="0">
                <a:latin typeface="Georgia"/>
              </a:rPr>
              <a:pPr/>
              <a:t>8/1/17</a:t>
            </a:fld>
            <a:endParaRPr lang="en-US">
              <a:latin typeface="Georgia"/>
            </a:endParaRPr>
          </a:p>
        </p:txBody>
      </p:sp>
      <p:sp>
        <p:nvSpPr>
          <p:cNvPr id="8" name="Footer Placeholder 7"/>
          <p:cNvSpPr>
            <a:spLocks noGrp="1"/>
          </p:cNvSpPr>
          <p:nvPr>
            <p:ph type="ftr" sz="quarter" idx="11"/>
          </p:nvPr>
        </p:nvSpPr>
        <p:spPr>
          <a:xfrm>
            <a:off x="304800" y="6409944"/>
            <a:ext cx="3581400" cy="365760"/>
          </a:xfrm>
        </p:spPr>
        <p:txBody>
          <a:bodyPr/>
          <a:lstStyle/>
          <a:p>
            <a:endParaRPr lang="en-US">
              <a:latin typeface="Georgia"/>
            </a:endParaRPr>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defTabSz="914400"/>
            <a:endParaRPr lang="en-US">
              <a:solidFill>
                <a:prstClr val="black"/>
              </a:solidFill>
              <a:latin typeface="Georgia"/>
            </a:endParaRPr>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defTabSz="914400"/>
            <a:endParaRPr lang="en-US" dirty="0">
              <a:solidFill>
                <a:prstClr val="black"/>
              </a:solidFill>
              <a:latin typeface="Georgia"/>
            </a:endParaRPr>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a:solidFill>
                <a:prstClr val="white"/>
              </a:solidFill>
              <a:latin typeface="Georgia"/>
            </a:endParaRPr>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a:solidFill>
                <a:prstClr val="white"/>
              </a:solidFill>
              <a:latin typeface="Georgia"/>
            </a:endParaRPr>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A5639B6F-795D-4F24-B5E9-4944799A7FE2}" type="slidenum">
              <a:rPr lang="en-US" smtClean="0">
                <a:solidFill>
                  <a:srgbClr val="A28E6A">
                    <a:shade val="75000"/>
                  </a:srgbClr>
                </a:solidFill>
                <a:latin typeface="Georgia"/>
              </a:rPr>
              <a:pPr/>
              <a:t>‹#›</a:t>
            </a:fld>
            <a:endParaRPr lang="en-US">
              <a:solidFill>
                <a:srgbClr val="A28E6A">
                  <a:shade val="75000"/>
                </a:srgbClr>
              </a:solidFill>
              <a:latin typeface="Georgia"/>
            </a:endParaRPr>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extLst>
      <p:ext uri="{BB962C8B-B14F-4D97-AF65-F5344CB8AC3E}">
        <p14:creationId xmlns:p14="http://schemas.microsoft.com/office/powerpoint/2010/main" val="1473634146"/>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9D7F2283-1834-4451-B17C-CDE3CBC6E86F}" type="datetimeFigureOut">
              <a:rPr lang="en-US" smtClean="0">
                <a:latin typeface="Georgia"/>
              </a:rPr>
              <a:pPr/>
              <a:t>8/1/17</a:t>
            </a:fld>
            <a:endParaRPr lang="en-US">
              <a:latin typeface="Georgia"/>
            </a:endParaRPr>
          </a:p>
        </p:txBody>
      </p:sp>
      <p:sp>
        <p:nvSpPr>
          <p:cNvPr id="4" name="Footer Placeholder 3"/>
          <p:cNvSpPr>
            <a:spLocks noGrp="1"/>
          </p:cNvSpPr>
          <p:nvPr>
            <p:ph type="ftr" sz="quarter" idx="11"/>
          </p:nvPr>
        </p:nvSpPr>
        <p:spPr/>
        <p:txBody>
          <a:bodyPr/>
          <a:lstStyle/>
          <a:p>
            <a:endParaRPr lang="en-US">
              <a:latin typeface="Georgia"/>
            </a:endParaRPr>
          </a:p>
        </p:txBody>
      </p:sp>
      <p:sp>
        <p:nvSpPr>
          <p:cNvPr id="5" name="Slide Number Placeholder 4"/>
          <p:cNvSpPr>
            <a:spLocks noGrp="1"/>
          </p:cNvSpPr>
          <p:nvPr>
            <p:ph type="sldNum" sz="quarter" idx="12"/>
          </p:nvPr>
        </p:nvSpPr>
        <p:spPr>
          <a:xfrm>
            <a:off x="4343400" y="1036020"/>
            <a:ext cx="457200" cy="441325"/>
          </a:xfrm>
        </p:spPr>
        <p:txBody>
          <a:bodyPr/>
          <a:lstStyle/>
          <a:p>
            <a:fld id="{A5639B6F-795D-4F24-B5E9-4944799A7FE2}" type="slidenum">
              <a:rPr lang="en-US" smtClean="0">
                <a:solidFill>
                  <a:srgbClr val="A28E6A">
                    <a:shade val="75000"/>
                  </a:srgbClr>
                </a:solidFill>
                <a:latin typeface="Georgia"/>
              </a:rPr>
              <a:pPr/>
              <a:t>‹#›</a:t>
            </a:fld>
            <a:endParaRPr lang="en-US">
              <a:solidFill>
                <a:srgbClr val="A28E6A">
                  <a:shade val="75000"/>
                </a:srgbClr>
              </a:solidFill>
              <a:latin typeface="Georgia"/>
            </a:endParaRPr>
          </a:p>
        </p:txBody>
      </p:sp>
    </p:spTree>
    <p:extLst>
      <p:ext uri="{BB962C8B-B14F-4D97-AF65-F5344CB8AC3E}">
        <p14:creationId xmlns:p14="http://schemas.microsoft.com/office/powerpoint/2010/main" val="390845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a:solidFill>
                <a:prstClr val="black"/>
              </a:solidFill>
              <a:latin typeface="Georgia"/>
            </a:endParaRPr>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a:solidFill>
                <a:prstClr val="black"/>
              </a:solidFill>
              <a:latin typeface="Georgia"/>
            </a:endParaRPr>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a:solidFill>
                <a:prstClr val="black"/>
              </a:solidFill>
              <a:latin typeface="Georgia"/>
            </a:endParaRPr>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a:solidFill>
                <a:prstClr val="black"/>
              </a:solidFill>
              <a:latin typeface="Georgia"/>
            </a:endParaRPr>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a:solidFill>
                <a:prstClr val="black"/>
              </a:solidFill>
              <a:latin typeface="Georgia"/>
            </a:endParaRPr>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defTabSz="914400"/>
            <a:endParaRPr lang="en-US" dirty="0">
              <a:solidFill>
                <a:prstClr val="black"/>
              </a:solidFill>
              <a:latin typeface="Georgia"/>
            </a:endParaRPr>
          </a:p>
        </p:txBody>
      </p:sp>
      <p:sp>
        <p:nvSpPr>
          <p:cNvPr id="2" name="Date Placeholder 1"/>
          <p:cNvSpPr>
            <a:spLocks noGrp="1"/>
          </p:cNvSpPr>
          <p:nvPr>
            <p:ph type="dt" sz="half" idx="10"/>
          </p:nvPr>
        </p:nvSpPr>
        <p:spPr/>
        <p:txBody>
          <a:bodyPr/>
          <a:lstStyle/>
          <a:p>
            <a:fld id="{9D7F2283-1834-4451-B17C-CDE3CBC6E86F}" type="datetimeFigureOut">
              <a:rPr lang="en-US" smtClean="0">
                <a:latin typeface="Georgia"/>
              </a:rPr>
              <a:pPr/>
              <a:t>8/1/17</a:t>
            </a:fld>
            <a:endParaRPr lang="en-US">
              <a:latin typeface="Georgia"/>
            </a:endParaRPr>
          </a:p>
        </p:txBody>
      </p:sp>
      <p:sp>
        <p:nvSpPr>
          <p:cNvPr id="3" name="Footer Placeholder 2"/>
          <p:cNvSpPr>
            <a:spLocks noGrp="1"/>
          </p:cNvSpPr>
          <p:nvPr>
            <p:ph type="ftr" sz="quarter" idx="11"/>
          </p:nvPr>
        </p:nvSpPr>
        <p:spPr/>
        <p:txBody>
          <a:bodyPr/>
          <a:lstStyle/>
          <a:p>
            <a:endParaRPr lang="en-US">
              <a:latin typeface="Georgia"/>
            </a:endParaRPr>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A5639B6F-795D-4F24-B5E9-4944799A7FE2}" type="slidenum">
              <a:rPr lang="en-US" smtClean="0">
                <a:latin typeface="Georgia"/>
              </a:rPr>
              <a:pPr/>
              <a:t>‹#›</a:t>
            </a:fld>
            <a:endParaRPr lang="en-US">
              <a:latin typeface="Georgia"/>
            </a:endParaRPr>
          </a:p>
        </p:txBody>
      </p:sp>
    </p:spTree>
    <p:extLst>
      <p:ext uri="{BB962C8B-B14F-4D97-AF65-F5344CB8AC3E}">
        <p14:creationId xmlns:p14="http://schemas.microsoft.com/office/powerpoint/2010/main" val="523963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a:solidFill>
                <a:prstClr val="black"/>
              </a:solidFill>
              <a:latin typeface="Georgia"/>
            </a:endParaRPr>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a:solidFill>
                <a:prstClr val="black"/>
              </a:solidFill>
              <a:latin typeface="Georgia"/>
            </a:endParaRPr>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a:solidFill>
                <a:prstClr val="black"/>
              </a:solidFill>
              <a:latin typeface="Georgia"/>
            </a:endParaRPr>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a:solidFill>
                <a:prstClr val="black"/>
              </a:solidFill>
              <a:latin typeface="Georgia"/>
            </a:endParaRPr>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a:solidFill>
                <a:prstClr val="black"/>
              </a:solidFill>
              <a:latin typeface="Georgia"/>
            </a:endParaRPr>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a:solidFill>
                <a:prstClr val="white"/>
              </a:solidFill>
              <a:latin typeface="Georgia"/>
            </a:endParaRPr>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defTabSz="914400"/>
            <a:endParaRPr lang="en-US" dirty="0">
              <a:solidFill>
                <a:prstClr val="black"/>
              </a:solidFill>
              <a:latin typeface="Georgia"/>
            </a:endParaRPr>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defTabSz="914400"/>
            <a:endParaRPr lang="en-US">
              <a:solidFill>
                <a:prstClr val="black"/>
              </a:solidFill>
              <a:latin typeface="Georgia"/>
            </a:endParaRPr>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a:solidFill>
                <a:prstClr val="white"/>
              </a:solidFill>
              <a:latin typeface="Georgia"/>
            </a:endParaRPr>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a:solidFill>
                <a:prstClr val="white"/>
              </a:solidFill>
              <a:latin typeface="Georgia"/>
            </a:endParaRPr>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A5639B6F-795D-4F24-B5E9-4944799A7FE2}" type="slidenum">
              <a:rPr lang="en-US" smtClean="0">
                <a:solidFill>
                  <a:srgbClr val="A28E6A">
                    <a:shade val="75000"/>
                  </a:srgbClr>
                </a:solidFill>
                <a:latin typeface="Georgia"/>
              </a:rPr>
              <a:pPr/>
              <a:t>‹#›</a:t>
            </a:fld>
            <a:endParaRPr lang="en-US">
              <a:solidFill>
                <a:srgbClr val="A28E6A">
                  <a:shade val="75000"/>
                </a:srgbClr>
              </a:solidFill>
              <a:latin typeface="Georgia"/>
            </a:endParaRPr>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a:solidFill>
                <a:prstClr val="black"/>
              </a:solidFill>
              <a:latin typeface="Georgia"/>
            </a:endParaRPr>
          </a:p>
        </p:txBody>
      </p:sp>
      <p:sp>
        <p:nvSpPr>
          <p:cNvPr id="5" name="Date Placeholder 4"/>
          <p:cNvSpPr>
            <a:spLocks noGrp="1"/>
          </p:cNvSpPr>
          <p:nvPr>
            <p:ph type="dt" sz="half" idx="10"/>
          </p:nvPr>
        </p:nvSpPr>
        <p:spPr/>
        <p:txBody>
          <a:bodyPr/>
          <a:lstStyle/>
          <a:p>
            <a:fld id="{9D7F2283-1834-4451-B17C-CDE3CBC6E86F}" type="datetimeFigureOut">
              <a:rPr lang="en-US" smtClean="0">
                <a:latin typeface="Georgia"/>
              </a:rPr>
              <a:pPr/>
              <a:t>8/1/17</a:t>
            </a:fld>
            <a:endParaRPr lang="en-US">
              <a:latin typeface="Georgia"/>
            </a:endParaRPr>
          </a:p>
        </p:txBody>
      </p:sp>
      <p:sp>
        <p:nvSpPr>
          <p:cNvPr id="6" name="Footer Placeholder 5"/>
          <p:cNvSpPr>
            <a:spLocks noGrp="1"/>
          </p:cNvSpPr>
          <p:nvPr>
            <p:ph type="ftr" sz="quarter" idx="11"/>
          </p:nvPr>
        </p:nvSpPr>
        <p:spPr>
          <a:xfrm>
            <a:off x="301752" y="6410848"/>
            <a:ext cx="3383280" cy="365760"/>
          </a:xfrm>
        </p:spPr>
        <p:txBody>
          <a:bodyPr/>
          <a:lstStyle/>
          <a:p>
            <a:endParaRPr lang="en-US">
              <a:latin typeface="Georgia"/>
            </a:endParaRPr>
          </a:p>
        </p:txBody>
      </p:sp>
    </p:spTree>
    <p:extLst>
      <p:ext uri="{BB962C8B-B14F-4D97-AF65-F5344CB8AC3E}">
        <p14:creationId xmlns:p14="http://schemas.microsoft.com/office/powerpoint/2010/main" val="804576949"/>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defTabSz="914400"/>
            <a:endParaRPr lang="en-US">
              <a:solidFill>
                <a:prstClr val="black"/>
              </a:solidFill>
              <a:latin typeface="Georgia"/>
            </a:endParaRPr>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a:solidFill>
                <a:prstClr val="black"/>
              </a:solidFill>
              <a:latin typeface="Georgia"/>
            </a:endParaRPr>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a:solidFill>
                <a:prstClr val="black"/>
              </a:solidFill>
              <a:latin typeface="Georgia"/>
            </a:endParaRPr>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a:solidFill>
                <a:prstClr val="black"/>
              </a:solidFill>
              <a:latin typeface="Georgia"/>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dirty="0">
              <a:solidFill>
                <a:prstClr val="black"/>
              </a:solidFill>
              <a:latin typeface="Georgia"/>
            </a:endParaRPr>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a:solidFill>
                <a:prstClr val="black"/>
              </a:solidFill>
              <a:latin typeface="Georgia"/>
            </a:endParaRPr>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a:solidFill>
                <a:prstClr val="white"/>
              </a:solidFill>
              <a:latin typeface="Georgia"/>
            </a:endParaRPr>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defTabSz="914400"/>
            <a:endParaRPr lang="en-US" dirty="0">
              <a:solidFill>
                <a:prstClr val="black"/>
              </a:solidFill>
              <a:latin typeface="Georgia"/>
            </a:endParaRPr>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a:solidFill>
                <a:prstClr val="white"/>
              </a:solidFill>
              <a:latin typeface="Georgia"/>
            </a:endParaRPr>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a:solidFill>
                <a:prstClr val="white"/>
              </a:solidFill>
              <a:latin typeface="Georgia"/>
            </a:endParaRPr>
          </a:p>
        </p:txBody>
      </p:sp>
      <p:sp>
        <p:nvSpPr>
          <p:cNvPr id="7" name="Slide Number Placeholder 6"/>
          <p:cNvSpPr>
            <a:spLocks noGrp="1"/>
          </p:cNvSpPr>
          <p:nvPr>
            <p:ph type="sldNum" sz="quarter" idx="12"/>
          </p:nvPr>
        </p:nvSpPr>
        <p:spPr>
          <a:xfrm>
            <a:off x="1371600" y="312738"/>
            <a:ext cx="457200" cy="441325"/>
          </a:xfrm>
        </p:spPr>
        <p:txBody>
          <a:bodyPr/>
          <a:lstStyle/>
          <a:p>
            <a:fld id="{A5639B6F-795D-4F24-B5E9-4944799A7FE2}" type="slidenum">
              <a:rPr lang="en-US" smtClean="0">
                <a:solidFill>
                  <a:srgbClr val="A28E6A">
                    <a:shade val="75000"/>
                  </a:srgbClr>
                </a:solidFill>
                <a:latin typeface="Georgia"/>
              </a:rPr>
              <a:pPr/>
              <a:t>‹#›</a:t>
            </a:fld>
            <a:endParaRPr lang="en-US">
              <a:solidFill>
                <a:srgbClr val="A28E6A">
                  <a:shade val="75000"/>
                </a:srgbClr>
              </a:solidFill>
              <a:latin typeface="Georgia"/>
            </a:endParaRPr>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a:solidFill>
                <a:prstClr val="black"/>
              </a:solidFill>
              <a:latin typeface="Georgia"/>
            </a:endParaRPr>
          </a:p>
        </p:txBody>
      </p:sp>
      <p:sp>
        <p:nvSpPr>
          <p:cNvPr id="5" name="Date Placeholder 4"/>
          <p:cNvSpPr>
            <a:spLocks noGrp="1"/>
          </p:cNvSpPr>
          <p:nvPr>
            <p:ph type="dt" sz="half" idx="10"/>
          </p:nvPr>
        </p:nvSpPr>
        <p:spPr>
          <a:xfrm>
            <a:off x="5788152" y="6404984"/>
            <a:ext cx="3044952" cy="365760"/>
          </a:xfrm>
        </p:spPr>
        <p:txBody>
          <a:bodyPr/>
          <a:lstStyle/>
          <a:p>
            <a:fld id="{9D7F2283-1834-4451-B17C-CDE3CBC6E86F}" type="datetimeFigureOut">
              <a:rPr lang="en-US" smtClean="0">
                <a:latin typeface="Georgia"/>
              </a:rPr>
              <a:pPr/>
              <a:t>8/1/17</a:t>
            </a:fld>
            <a:endParaRPr lang="en-US">
              <a:latin typeface="Georgia"/>
            </a:endParaRPr>
          </a:p>
        </p:txBody>
      </p:sp>
      <p:sp>
        <p:nvSpPr>
          <p:cNvPr id="6" name="Footer Placeholder 5"/>
          <p:cNvSpPr>
            <a:spLocks noGrp="1"/>
          </p:cNvSpPr>
          <p:nvPr>
            <p:ph type="ftr" sz="quarter" idx="11"/>
          </p:nvPr>
        </p:nvSpPr>
        <p:spPr>
          <a:xfrm>
            <a:off x="301752" y="6410848"/>
            <a:ext cx="3584448" cy="365760"/>
          </a:xfrm>
        </p:spPr>
        <p:txBody>
          <a:bodyPr/>
          <a:lstStyle/>
          <a:p>
            <a:endParaRPr lang="en-US">
              <a:latin typeface="Georgia"/>
            </a:endParaRPr>
          </a:p>
        </p:txBody>
      </p:sp>
    </p:spTree>
    <p:extLst>
      <p:ext uri="{BB962C8B-B14F-4D97-AF65-F5344CB8AC3E}">
        <p14:creationId xmlns:p14="http://schemas.microsoft.com/office/powerpoint/2010/main" val="134677146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a:solidFill>
                <a:prstClr val="black"/>
              </a:solidFill>
              <a:latin typeface="Georgia"/>
            </a:endParaRPr>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a:solidFill>
                <a:prstClr val="black"/>
              </a:solidFill>
              <a:latin typeface="Georgia"/>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a:solidFill>
                <a:prstClr val="black"/>
              </a:solidFill>
              <a:latin typeface="Georgia"/>
            </a:endParaRPr>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a:solidFill>
                <a:prstClr val="black"/>
              </a:solidFill>
              <a:latin typeface="Georgia"/>
            </a:endParaRPr>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a:solidFill>
                <a:prstClr val="black"/>
              </a:solidFill>
              <a:latin typeface="Georgia"/>
            </a:endParaRPr>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pPr defTabSz="914400"/>
            <a:fld id="{9D7F2283-1834-4451-B17C-CDE3CBC6E86F}" type="datetimeFigureOut">
              <a:rPr lang="en-US" smtClean="0">
                <a:latin typeface="Georgia"/>
              </a:rPr>
              <a:pPr defTabSz="914400"/>
              <a:t>8/1/17</a:t>
            </a:fld>
            <a:endParaRPr lang="en-US">
              <a:latin typeface="Georgia"/>
            </a:endParaRPr>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pPr defTabSz="914400"/>
            <a:endParaRPr lang="en-US">
              <a:latin typeface="Georgia"/>
            </a:endParaRPr>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defTabSz="914400"/>
            <a:endParaRPr lang="en-US" dirty="0">
              <a:solidFill>
                <a:prstClr val="black"/>
              </a:solidFill>
              <a:latin typeface="Georgia"/>
            </a:endParaRPr>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defTabSz="914400"/>
            <a:endParaRPr lang="en-US">
              <a:solidFill>
                <a:prstClr val="black"/>
              </a:solidFill>
              <a:latin typeface="Georgia"/>
            </a:endParaRPr>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a:solidFill>
                <a:prstClr val="white"/>
              </a:solidFill>
              <a:latin typeface="Georgia"/>
            </a:endParaRPr>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a:solidFill>
                <a:prstClr val="white"/>
              </a:solidFill>
              <a:latin typeface="Georgia"/>
            </a:endParaRPr>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pPr defTabSz="914400"/>
            <a:fld id="{A5639B6F-795D-4F24-B5E9-4944799A7FE2}" type="slidenum">
              <a:rPr lang="en-US" smtClean="0">
                <a:solidFill>
                  <a:srgbClr val="A28E6A">
                    <a:shade val="75000"/>
                  </a:srgbClr>
                </a:solidFill>
                <a:latin typeface="Georgia"/>
              </a:rPr>
              <a:pPr defTabSz="914400"/>
              <a:t>‹#›</a:t>
            </a:fld>
            <a:endParaRPr lang="en-US">
              <a:solidFill>
                <a:srgbClr val="A28E6A">
                  <a:shade val="75000"/>
                </a:srgbClr>
              </a:solidFill>
              <a:latin typeface="Georgia"/>
            </a:endParaRPr>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extLst>
      <p:ext uri="{BB962C8B-B14F-4D97-AF65-F5344CB8AC3E}">
        <p14:creationId xmlns:p14="http://schemas.microsoft.com/office/powerpoint/2010/main" val="26477415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 Id="rId3"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6.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ChangeArrowheads="1"/>
          </p:cNvSpPr>
          <p:nvPr/>
        </p:nvSpPr>
        <p:spPr bwMode="auto">
          <a:xfrm>
            <a:off x="457200" y="838200"/>
            <a:ext cx="3810000" cy="2554545"/>
          </a:xfrm>
          <a:prstGeom prst="rect">
            <a:avLst/>
          </a:prstGeom>
          <a:solidFill>
            <a:schemeClr val="accent3"/>
          </a:solidFill>
          <a:ln w="9525">
            <a:noFill/>
            <a:miter lim="800000"/>
            <a:headEnd/>
            <a:tailEnd/>
          </a:ln>
          <a:effectLst/>
          <a:scene3d>
            <a:camera prst="orthographicFront"/>
            <a:lightRig rig="threePt" dir="t"/>
          </a:scene3d>
          <a:sp3d>
            <a:bevelT w="101600" prst="riblet"/>
          </a:sp3d>
        </p:spPr>
        <p:txBody>
          <a:bodyPr vert="horz" wrap="square" lIns="91440" tIns="45720" rIns="91440" bIns="45720" numCol="1" anchor="ctr" anchorCtr="0" compatLnSpc="1">
            <a:prstTxWarp prst="textNoShape">
              <a:avLst/>
            </a:prstTxWarp>
            <a:spAutoFit/>
          </a:bodyPr>
          <a:lstStyle/>
          <a:p>
            <a:pPr defTabSz="914400" fontAlgn="base">
              <a:spcBef>
                <a:spcPct val="0"/>
              </a:spcBef>
              <a:spcAft>
                <a:spcPct val="0"/>
              </a:spcAft>
            </a:pPr>
            <a:r>
              <a:rPr lang="en-US" sz="3200" dirty="0">
                <a:solidFill>
                  <a:prstClr val="black"/>
                </a:solidFill>
                <a:latin typeface="Times New Roman" pitchFamily="18" charset="0"/>
                <a:ea typeface="Times New Roman" pitchFamily="18" charset="0"/>
                <a:cs typeface="Times New Roman" pitchFamily="18" charset="0"/>
              </a:rPr>
              <a:t>Lesson 2:  What Ideas about Civic Life Informed the Founding Generation?</a:t>
            </a:r>
            <a:endParaRPr lang="en-US" sz="4400" dirty="0">
              <a:solidFill>
                <a:prstClr val="black"/>
              </a:solidFill>
              <a:latin typeface="Times New Roman" pitchFamily="18" charset="0"/>
              <a:cs typeface="Times New Roman" pitchFamily="18" charset="0"/>
            </a:endParaRPr>
          </a:p>
        </p:txBody>
      </p:sp>
      <p:pic>
        <p:nvPicPr>
          <p:cNvPr id="22530" name="Picture 2"/>
          <p:cNvPicPr>
            <a:picLocks noChangeAspect="1" noChangeArrowheads="1"/>
          </p:cNvPicPr>
          <p:nvPr/>
        </p:nvPicPr>
        <p:blipFill>
          <a:blip r:embed="rId2" cstate="print"/>
          <a:srcRect/>
          <a:stretch>
            <a:fillRect/>
          </a:stretch>
        </p:blipFill>
        <p:spPr bwMode="auto">
          <a:xfrm>
            <a:off x="4495801" y="304800"/>
            <a:ext cx="4389902" cy="6019800"/>
          </a:xfrm>
          <a:prstGeom prst="rect">
            <a:avLst/>
          </a:prstGeom>
          <a:noFill/>
          <a:ln w="9525">
            <a:noFill/>
            <a:miter lim="800000"/>
            <a:headEnd/>
            <a:tailEnd/>
          </a:ln>
          <a:effectLst/>
          <a:scene3d>
            <a:camera prst="perspectiveLeft"/>
            <a:lightRig rig="threePt" dir="t"/>
          </a:scene3d>
        </p:spPr>
      </p:pic>
    </p:spTree>
    <p:extLst>
      <p:ext uri="{BB962C8B-B14F-4D97-AF65-F5344CB8AC3E}">
        <p14:creationId xmlns:p14="http://schemas.microsoft.com/office/powerpoint/2010/main" val="18797761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Natural Rights Philosophy</a:t>
            </a:r>
            <a:endParaRPr lang="en-US" dirty="0"/>
          </a:p>
        </p:txBody>
      </p:sp>
      <p:sp>
        <p:nvSpPr>
          <p:cNvPr id="3" name="Content Placeholder 2"/>
          <p:cNvSpPr>
            <a:spLocks noGrp="1"/>
          </p:cNvSpPr>
          <p:nvPr>
            <p:ph sz="quarter" idx="1"/>
          </p:nvPr>
        </p:nvSpPr>
        <p:spPr>
          <a:xfrm>
            <a:off x="301752" y="1527048"/>
            <a:ext cx="4879848" cy="4572000"/>
          </a:xfrm>
        </p:spPr>
        <p:txBody>
          <a:bodyPr>
            <a:normAutofit/>
          </a:bodyPr>
          <a:lstStyle/>
          <a:p>
            <a:r>
              <a:rPr lang="en-US" dirty="0" smtClean="0"/>
              <a:t>Social Contract Theory</a:t>
            </a:r>
          </a:p>
          <a:p>
            <a:pPr lvl="1"/>
            <a:r>
              <a:rPr lang="en-US" b="1" dirty="0" smtClean="0"/>
              <a:t>17</a:t>
            </a:r>
            <a:r>
              <a:rPr lang="en-US" b="1" baseline="30000" dirty="0" smtClean="0"/>
              <a:t>th</a:t>
            </a:r>
            <a:r>
              <a:rPr lang="en-US" b="1" dirty="0" smtClean="0"/>
              <a:t> c. - Thomas Hobbes proposes that people enter a contract with government to maintain stability &amp; peace. </a:t>
            </a:r>
            <a:endParaRPr lang="en-US" b="1" dirty="0"/>
          </a:p>
          <a:p>
            <a:pPr lvl="1"/>
            <a:r>
              <a:rPr lang="en-US" b="1" dirty="0" smtClean="0"/>
              <a:t>John Locke</a:t>
            </a:r>
          </a:p>
          <a:p>
            <a:pPr lvl="2"/>
            <a:r>
              <a:rPr lang="en-US" dirty="0" smtClean="0"/>
              <a:t>People possess inalienable rights (life, liberty, property)</a:t>
            </a:r>
          </a:p>
          <a:p>
            <a:pPr lvl="2"/>
            <a:r>
              <a:rPr lang="en-US" dirty="0" smtClean="0"/>
              <a:t>Government protects natural rights, but can be replaced if it fails to protect those rights</a:t>
            </a:r>
          </a:p>
          <a:p>
            <a:pPr lvl="2"/>
            <a:endParaRPr lang="en-US" dirty="0" smtClean="0"/>
          </a:p>
          <a:p>
            <a:pPr lvl="2"/>
            <a:endParaRPr lang="en-US" dirty="0" smtClean="0"/>
          </a:p>
          <a:p>
            <a:pPr lvl="1"/>
            <a:endParaRPr lang="en-US" dirty="0" smtClean="0"/>
          </a:p>
        </p:txBody>
      </p:sp>
      <p:pic>
        <p:nvPicPr>
          <p:cNvPr id="9219" name="Picture 3"/>
          <p:cNvPicPr>
            <a:picLocks noChangeAspect="1" noChangeArrowheads="1"/>
          </p:cNvPicPr>
          <p:nvPr/>
        </p:nvPicPr>
        <p:blipFill>
          <a:blip r:embed="rId2" cstate="print"/>
          <a:srcRect/>
          <a:stretch>
            <a:fillRect/>
          </a:stretch>
        </p:blipFill>
        <p:spPr bwMode="auto">
          <a:xfrm>
            <a:off x="6172200" y="3733800"/>
            <a:ext cx="2257425" cy="2594741"/>
          </a:xfrm>
          <a:prstGeom prst="rect">
            <a:avLst/>
          </a:prstGeom>
          <a:ln>
            <a:noFill/>
          </a:ln>
          <a:effectLst>
            <a:outerShdw blurRad="292100" dist="139700" dir="2700000" algn="tl" rotWithShape="0">
              <a:srgbClr val="333333">
                <a:alpha val="65000"/>
              </a:srgbClr>
            </a:outerShdw>
          </a:effectLst>
        </p:spPr>
      </p:pic>
      <p:pic>
        <p:nvPicPr>
          <p:cNvPr id="9220" name="Picture 4"/>
          <p:cNvPicPr>
            <a:picLocks noChangeAspect="1" noChangeArrowheads="1"/>
          </p:cNvPicPr>
          <p:nvPr/>
        </p:nvPicPr>
        <p:blipFill>
          <a:blip r:embed="rId3" cstate="print"/>
          <a:srcRect/>
          <a:stretch>
            <a:fillRect/>
          </a:stretch>
        </p:blipFill>
        <p:spPr bwMode="auto">
          <a:xfrm>
            <a:off x="6324600" y="1524000"/>
            <a:ext cx="1944255" cy="205313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7973061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Natural Rights’ Influence on the Founders</a:t>
            </a:r>
            <a:endParaRPr lang="en-US" dirty="0"/>
          </a:p>
        </p:txBody>
      </p:sp>
      <p:sp>
        <p:nvSpPr>
          <p:cNvPr id="3" name="Content Placeholder 2"/>
          <p:cNvSpPr>
            <a:spLocks noGrp="1"/>
          </p:cNvSpPr>
          <p:nvPr>
            <p:ph sz="quarter" idx="1"/>
          </p:nvPr>
        </p:nvSpPr>
        <p:spPr>
          <a:xfrm>
            <a:off x="301752" y="1527048"/>
            <a:ext cx="8461248" cy="4949952"/>
          </a:xfrm>
        </p:spPr>
        <p:txBody>
          <a:bodyPr>
            <a:normAutofit fontScale="92500" lnSpcReduction="20000"/>
          </a:bodyPr>
          <a:lstStyle/>
          <a:p>
            <a:r>
              <a:rPr lang="en-US" dirty="0" smtClean="0"/>
              <a:t>Individual Rights</a:t>
            </a:r>
          </a:p>
          <a:p>
            <a:pPr lvl="1"/>
            <a:r>
              <a:rPr lang="en-US" b="1" dirty="0" smtClean="0"/>
              <a:t>Inalienable rights exist regardless of wealth, social status, or birth.</a:t>
            </a:r>
          </a:p>
          <a:p>
            <a:r>
              <a:rPr lang="en-US" dirty="0" smtClean="0"/>
              <a:t>Popular Sovereignty</a:t>
            </a:r>
          </a:p>
          <a:p>
            <a:pPr lvl="1"/>
            <a:r>
              <a:rPr lang="en-US" b="1" dirty="0" smtClean="0"/>
              <a:t>The government derives its authority from the people. (social contract)</a:t>
            </a:r>
          </a:p>
          <a:p>
            <a:pPr lvl="1"/>
            <a:r>
              <a:rPr lang="en-US" b="1" dirty="0" smtClean="0"/>
              <a:t>People have the right to create whatever government they feel is best. </a:t>
            </a:r>
          </a:p>
          <a:p>
            <a:r>
              <a:rPr lang="en-US" dirty="0" smtClean="0"/>
              <a:t>Limited Government</a:t>
            </a:r>
          </a:p>
          <a:p>
            <a:pPr lvl="1"/>
            <a:r>
              <a:rPr lang="en-US" b="1" dirty="0" smtClean="0"/>
              <a:t>Authority is limited by the purpose for which government is created.</a:t>
            </a:r>
          </a:p>
          <a:p>
            <a:r>
              <a:rPr lang="en-US" dirty="0" smtClean="0"/>
              <a:t>Human Equality</a:t>
            </a:r>
          </a:p>
          <a:p>
            <a:pPr lvl="1"/>
            <a:r>
              <a:rPr lang="en-US" b="1" dirty="0" smtClean="0"/>
              <a:t>All people are free from another’s control and are equal to another.</a:t>
            </a:r>
          </a:p>
          <a:p>
            <a:pPr lvl="1"/>
            <a:r>
              <a:rPr lang="en-US" b="1" dirty="0" smtClean="0"/>
              <a:t>Colonial American enjoyed more social equality than Europe, but huge social inequalities remained. (SLAVERY)</a:t>
            </a:r>
          </a:p>
          <a:p>
            <a:pPr lvl="2">
              <a:buNone/>
            </a:pPr>
            <a:endParaRPr lang="en-US" dirty="0" smtClean="0"/>
          </a:p>
          <a:p>
            <a:pPr lvl="1"/>
            <a:endParaRPr lang="en-US" dirty="0" smtClean="0"/>
          </a:p>
        </p:txBody>
      </p:sp>
    </p:spTree>
    <p:extLst>
      <p:ext uri="{BB962C8B-B14F-4D97-AF65-F5344CB8AC3E}">
        <p14:creationId xmlns:p14="http://schemas.microsoft.com/office/powerpoint/2010/main" val="217405076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 2 Purpose</a:t>
            </a:r>
            <a:endParaRPr lang="en-US" dirty="0"/>
          </a:p>
        </p:txBody>
      </p:sp>
      <p:sp>
        <p:nvSpPr>
          <p:cNvPr id="3" name="Content Placeholder 2"/>
          <p:cNvSpPr>
            <a:spLocks noGrp="1"/>
          </p:cNvSpPr>
          <p:nvPr>
            <p:ph sz="quarter" idx="1"/>
          </p:nvPr>
        </p:nvSpPr>
        <p:spPr/>
        <p:txBody>
          <a:bodyPr/>
          <a:lstStyle/>
          <a:p>
            <a:r>
              <a:rPr lang="en-US" dirty="0" smtClean="0"/>
              <a:t>People’s judgment about government may reflect ideas about human nature, the proper function and scope of government, the rights of individuals, and other values. </a:t>
            </a:r>
          </a:p>
          <a:p>
            <a:r>
              <a:rPr lang="en-US" dirty="0" smtClean="0"/>
              <a:t>Political philosophers have discussed these matters for thousands of years. </a:t>
            </a:r>
          </a:p>
          <a:p>
            <a:r>
              <a:rPr lang="en-US" dirty="0" smtClean="0"/>
              <a:t>This lesson examines important concepts such as the common good, civic virtue, the state of nature, natural rights, consent, and the social contract. </a:t>
            </a:r>
            <a:endParaRPr lang="en-US" dirty="0"/>
          </a:p>
        </p:txBody>
      </p:sp>
    </p:spTree>
    <p:extLst>
      <p:ext uri="{BB962C8B-B14F-4D97-AF65-F5344CB8AC3E}">
        <p14:creationId xmlns:p14="http://schemas.microsoft.com/office/powerpoint/2010/main" val="22805521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Lesson 2 Objectives</a:t>
            </a:r>
            <a:endParaRPr lang="en-US" sz="3600" dirty="0"/>
          </a:p>
        </p:txBody>
      </p:sp>
      <p:sp>
        <p:nvSpPr>
          <p:cNvPr id="3" name="Content Placeholder 2"/>
          <p:cNvSpPr>
            <a:spLocks noGrp="1"/>
          </p:cNvSpPr>
          <p:nvPr>
            <p:ph sz="quarter" idx="1"/>
          </p:nvPr>
        </p:nvSpPr>
        <p:spPr/>
        <p:txBody>
          <a:bodyPr>
            <a:normAutofit fontScale="92500" lnSpcReduction="10000"/>
          </a:bodyPr>
          <a:lstStyle/>
          <a:p>
            <a:pPr lvl="0"/>
            <a:r>
              <a:rPr lang="en-US" sz="2800" i="1" dirty="0" smtClean="0"/>
              <a:t>Describe how and why natural rights philosophy differs from classical republicanism.</a:t>
            </a:r>
            <a:endParaRPr lang="en-US" sz="2400" dirty="0" smtClean="0"/>
          </a:p>
          <a:p>
            <a:pPr lvl="0"/>
            <a:r>
              <a:rPr lang="en-US" sz="2800" i="1" dirty="0" smtClean="0"/>
              <a:t>Describe how both systems of thought influenced the founding generation.</a:t>
            </a:r>
            <a:endParaRPr lang="en-US" sz="2400" dirty="0" smtClean="0"/>
          </a:p>
          <a:p>
            <a:pPr lvl="0"/>
            <a:r>
              <a:rPr lang="en-US" sz="2800" i="1" dirty="0" smtClean="0"/>
              <a:t>Explain challenges society faces when it strives to preserve the rights to life, liberty, property, and the “pursuit of happiness,” while also promoting the common good and civic virtue.</a:t>
            </a:r>
            <a:endParaRPr lang="en-US" sz="2400" dirty="0" smtClean="0"/>
          </a:p>
          <a:p>
            <a:pPr lvl="0"/>
            <a:r>
              <a:rPr lang="en-US" sz="2800" i="1" dirty="0" smtClean="0"/>
              <a:t>Evaluate, take and defend positions on </a:t>
            </a:r>
            <a:endParaRPr lang="en-US" sz="2400" dirty="0" smtClean="0"/>
          </a:p>
          <a:p>
            <a:pPr lvl="1"/>
            <a:r>
              <a:rPr lang="en-US" sz="2400" i="1" dirty="0" smtClean="0">
                <a:solidFill>
                  <a:schemeClr val="tx1"/>
                </a:solidFill>
              </a:rPr>
              <a:t>the importance of civic virtue today.</a:t>
            </a:r>
            <a:endParaRPr lang="en-US" sz="2000" dirty="0" smtClean="0">
              <a:solidFill>
                <a:schemeClr val="tx1"/>
              </a:solidFill>
            </a:endParaRPr>
          </a:p>
          <a:p>
            <a:pPr lvl="1"/>
            <a:r>
              <a:rPr lang="en-US" sz="2400" i="1" dirty="0" smtClean="0">
                <a:solidFill>
                  <a:schemeClr val="tx1"/>
                </a:solidFill>
              </a:rPr>
              <a:t>the role of political philosophy in thinking about government. </a:t>
            </a:r>
            <a:endParaRPr lang="en-US" sz="2000" dirty="0" smtClean="0">
              <a:solidFill>
                <a:schemeClr val="tx1"/>
              </a:solidFill>
            </a:endParaRPr>
          </a:p>
          <a:p>
            <a:endParaRPr lang="en-US" dirty="0"/>
          </a:p>
        </p:txBody>
      </p:sp>
    </p:spTree>
    <p:extLst>
      <p:ext uri="{BB962C8B-B14F-4D97-AF65-F5344CB8AC3E}">
        <p14:creationId xmlns:p14="http://schemas.microsoft.com/office/powerpoint/2010/main" val="27490001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Lesson 2 Terms &amp; Concepts</a:t>
            </a:r>
            <a:endParaRPr lang="en-US" dirty="0"/>
          </a:p>
        </p:txBody>
      </p:sp>
      <p:sp>
        <p:nvSpPr>
          <p:cNvPr id="3" name="Content Placeholder 2"/>
          <p:cNvSpPr>
            <a:spLocks noGrp="1"/>
          </p:cNvSpPr>
          <p:nvPr>
            <p:ph sz="quarter" idx="1"/>
          </p:nvPr>
        </p:nvSpPr>
        <p:spPr>
          <a:xfrm>
            <a:off x="152400" y="1527048"/>
            <a:ext cx="8839200" cy="4873752"/>
          </a:xfrm>
        </p:spPr>
        <p:txBody>
          <a:bodyPr>
            <a:normAutofit fontScale="85000" lnSpcReduction="20000"/>
          </a:bodyPr>
          <a:lstStyle/>
          <a:p>
            <a:r>
              <a:rPr lang="en-US" b="1" dirty="0" smtClean="0"/>
              <a:t>civic virtue</a:t>
            </a:r>
            <a:r>
              <a:rPr lang="en-US" dirty="0" smtClean="0"/>
              <a:t> </a:t>
            </a:r>
          </a:p>
          <a:p>
            <a:pPr lvl="1"/>
            <a:r>
              <a:rPr lang="en-US" dirty="0" smtClean="0"/>
              <a:t>The dedication of citizens to the common welfare of their community or country, even at the cost of their individual interests. Traditionally considered most relevant to republics, since republican citizens are responsible for the well-being of their country.   </a:t>
            </a:r>
          </a:p>
          <a:p>
            <a:r>
              <a:rPr lang="en-US" b="1" dirty="0" smtClean="0"/>
              <a:t>classical republicanism</a:t>
            </a:r>
            <a:r>
              <a:rPr lang="en-US" dirty="0" smtClean="0"/>
              <a:t> </a:t>
            </a:r>
          </a:p>
          <a:p>
            <a:pPr lvl="1"/>
            <a:r>
              <a:rPr lang="en-US" dirty="0" smtClean="0"/>
              <a:t>The ideals and practices of ancient Greek or Roman city-states that emphasized civic participation and the responsibility of citizens for the well-being of their polity, or country. Acts by citizens that placed the public good, or common welfare, above private interest were especially prized.   </a:t>
            </a:r>
          </a:p>
          <a:p>
            <a:r>
              <a:rPr lang="en-US" b="1" dirty="0" smtClean="0"/>
              <a:t>common good</a:t>
            </a:r>
            <a:r>
              <a:rPr lang="en-US" dirty="0" smtClean="0"/>
              <a:t> </a:t>
            </a:r>
          </a:p>
          <a:p>
            <a:pPr lvl="1"/>
            <a:r>
              <a:rPr lang="en-US" dirty="0" smtClean="0"/>
              <a:t>The good of the community as a whole, as contrasted with private interests that may conflict with public interest. Also known as the public good. </a:t>
            </a:r>
          </a:p>
          <a:p>
            <a:r>
              <a:rPr lang="en-US" b="1" dirty="0" smtClean="0"/>
              <a:t>consent of the governed</a:t>
            </a:r>
            <a:r>
              <a:rPr lang="en-US" dirty="0" smtClean="0"/>
              <a:t> </a:t>
            </a:r>
          </a:p>
          <a:p>
            <a:pPr lvl="1"/>
            <a:r>
              <a:rPr lang="en-US" dirty="0" smtClean="0"/>
              <a:t>Agreement by citizens to obey the laws and the government they create. Consent is the foundation of government's legitimacy.    </a:t>
            </a:r>
            <a:endParaRPr lang="en-US" dirty="0"/>
          </a:p>
        </p:txBody>
      </p:sp>
    </p:spTree>
    <p:extLst>
      <p:ext uri="{BB962C8B-B14F-4D97-AF65-F5344CB8AC3E}">
        <p14:creationId xmlns:p14="http://schemas.microsoft.com/office/powerpoint/2010/main" val="24476840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Lesson 2 Terms &amp; Concepts</a:t>
            </a:r>
            <a:endParaRPr lang="en-US" dirty="0"/>
          </a:p>
        </p:txBody>
      </p:sp>
      <p:sp>
        <p:nvSpPr>
          <p:cNvPr id="3" name="Content Placeholder 2"/>
          <p:cNvSpPr>
            <a:spLocks noGrp="1"/>
          </p:cNvSpPr>
          <p:nvPr>
            <p:ph sz="quarter" idx="1"/>
          </p:nvPr>
        </p:nvSpPr>
        <p:spPr>
          <a:xfrm>
            <a:off x="152400" y="1371600"/>
            <a:ext cx="8839200" cy="5029200"/>
          </a:xfrm>
        </p:spPr>
        <p:txBody>
          <a:bodyPr>
            <a:normAutofit fontScale="77500" lnSpcReduction="20000"/>
          </a:bodyPr>
          <a:lstStyle/>
          <a:p>
            <a:r>
              <a:rPr lang="en-US" b="1" dirty="0" smtClean="0"/>
              <a:t>divine right</a:t>
            </a:r>
            <a:r>
              <a:rPr lang="en-US" dirty="0" smtClean="0"/>
              <a:t> </a:t>
            </a:r>
          </a:p>
          <a:p>
            <a:pPr lvl="1"/>
            <a:r>
              <a:rPr lang="en-US" dirty="0" smtClean="0"/>
              <a:t>The idea prevalent in early modern Europe that monarchs derive their authority directly from God. Adherents to this doctrine claimed that to disobey such monarchs, to attempt to replace them, or to limit their powers is contrary to the will of God. Also known as the divine right of kings.    </a:t>
            </a:r>
          </a:p>
          <a:p>
            <a:r>
              <a:rPr lang="en-US" b="1" dirty="0" smtClean="0"/>
              <a:t>inalienable rights</a:t>
            </a:r>
            <a:r>
              <a:rPr lang="en-US" dirty="0" smtClean="0"/>
              <a:t> </a:t>
            </a:r>
          </a:p>
          <a:p>
            <a:pPr lvl="1"/>
            <a:r>
              <a:rPr lang="en-US" dirty="0" smtClean="0"/>
              <a:t>Fundamental rights inherent to being human that every person therefore possesses that cannot be taken away by government or another entity. This phrase was used in the Virginia Declaration of Rights and the Declaration of Independence. </a:t>
            </a:r>
          </a:p>
          <a:p>
            <a:r>
              <a:rPr lang="en-US" b="1" dirty="0" smtClean="0"/>
              <a:t>natural rights</a:t>
            </a:r>
            <a:r>
              <a:rPr lang="en-US" dirty="0" smtClean="0"/>
              <a:t> </a:t>
            </a:r>
          </a:p>
          <a:p>
            <a:pPr lvl="1"/>
            <a:r>
              <a:rPr lang="en-US" dirty="0" smtClean="0"/>
              <a:t>The doctrine that people have basic rights, such as those to life, liberty, and property in a state of nature. Some writers, especially those influencing the American Founders, argued that certain of these rights are inalienable-inherent in being human-and that people create governments to protect those rights.   </a:t>
            </a:r>
          </a:p>
          <a:p>
            <a:r>
              <a:rPr lang="en-US" b="1" dirty="0" smtClean="0"/>
              <a:t>political legitimacy</a:t>
            </a:r>
            <a:r>
              <a:rPr lang="en-US" dirty="0" smtClean="0"/>
              <a:t> </a:t>
            </a:r>
          </a:p>
          <a:p>
            <a:pPr lvl="1"/>
            <a:r>
              <a:rPr lang="en-US" dirty="0" smtClean="0"/>
              <a:t>Acceptance by the governed that the claim to authority by those who govern is justified. In democratic societies, legitimacy is achieved only when those who govern gain power through the free consent of the governed in free and fair elections.    </a:t>
            </a:r>
          </a:p>
          <a:p>
            <a:r>
              <a:rPr lang="en-US" b="1" dirty="0" smtClean="0"/>
              <a:t>popular sovereignty</a:t>
            </a:r>
            <a:r>
              <a:rPr lang="en-US" dirty="0" smtClean="0"/>
              <a:t> </a:t>
            </a:r>
          </a:p>
          <a:p>
            <a:pPr lvl="1"/>
            <a:r>
              <a:rPr lang="en-US" dirty="0" smtClean="0"/>
              <a:t>The natural rights concept that ultimate political authority rests with the people. </a:t>
            </a:r>
            <a:endParaRPr lang="en-US" dirty="0"/>
          </a:p>
        </p:txBody>
      </p:sp>
    </p:spTree>
    <p:extLst>
      <p:ext uri="{BB962C8B-B14F-4D97-AF65-F5344CB8AC3E}">
        <p14:creationId xmlns:p14="http://schemas.microsoft.com/office/powerpoint/2010/main" val="11475291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Lesson 2 Terms &amp; Concepts</a:t>
            </a:r>
            <a:endParaRPr lang="en-US" dirty="0"/>
          </a:p>
        </p:txBody>
      </p:sp>
      <p:sp>
        <p:nvSpPr>
          <p:cNvPr id="3" name="Content Placeholder 2"/>
          <p:cNvSpPr>
            <a:spLocks noGrp="1"/>
          </p:cNvSpPr>
          <p:nvPr>
            <p:ph sz="quarter" idx="1"/>
          </p:nvPr>
        </p:nvSpPr>
        <p:spPr>
          <a:xfrm>
            <a:off x="152400" y="1371600"/>
            <a:ext cx="8839200" cy="5029200"/>
          </a:xfrm>
        </p:spPr>
        <p:txBody>
          <a:bodyPr>
            <a:normAutofit fontScale="70000" lnSpcReduction="20000"/>
          </a:bodyPr>
          <a:lstStyle/>
          <a:p>
            <a:r>
              <a:rPr lang="en-US" b="1" dirty="0" smtClean="0"/>
              <a:t>pursuit of happiness</a:t>
            </a:r>
            <a:r>
              <a:rPr lang="en-US" dirty="0" smtClean="0"/>
              <a:t> </a:t>
            </a:r>
          </a:p>
          <a:p>
            <a:pPr lvl="1"/>
            <a:r>
              <a:rPr lang="en-US" dirty="0" smtClean="0"/>
              <a:t>An "unalienable" right stated in the Declaration of Independence. It is the right of Americans to pursue personal fulfillment in their own way, so long as they do not infringe on the rights of others. Within certain limits, this right denies the legitimacy of government to decide what kind of happiness one ought to seek.   </a:t>
            </a:r>
          </a:p>
          <a:p>
            <a:pPr lvl="1">
              <a:buNone/>
            </a:pPr>
            <a:endParaRPr lang="en-US" dirty="0" smtClean="0"/>
          </a:p>
          <a:p>
            <a:r>
              <a:rPr lang="en-US" b="1" dirty="0" smtClean="0"/>
              <a:t>right to revolution</a:t>
            </a:r>
            <a:r>
              <a:rPr lang="en-US" dirty="0" smtClean="0"/>
              <a:t> </a:t>
            </a:r>
          </a:p>
          <a:p>
            <a:pPr lvl="1"/>
            <a:r>
              <a:rPr lang="en-US" dirty="0" smtClean="0"/>
              <a:t>The right of the sovereign people of any democratic state or regime to depose a government after it has attacked citizens' basic rights for a significant period of time. This right, espoused by English philosopher John Locke, was asserted in the Declaration of Independence to justify separation from Britain and the overturning of the authority of King George III. </a:t>
            </a:r>
          </a:p>
          <a:p>
            <a:pPr lvl="1">
              <a:buNone/>
            </a:pPr>
            <a:endParaRPr lang="en-US" dirty="0" smtClean="0"/>
          </a:p>
          <a:p>
            <a:r>
              <a:rPr lang="en-US" b="1" dirty="0" smtClean="0"/>
              <a:t>social contract theory</a:t>
            </a:r>
            <a:r>
              <a:rPr lang="en-US" dirty="0" smtClean="0"/>
              <a:t> </a:t>
            </a:r>
          </a:p>
          <a:p>
            <a:pPr lvl="1"/>
            <a:r>
              <a:rPr lang="en-US" dirty="0" smtClean="0"/>
              <a:t>Presumption of an imaginary or actual agreement among people to set up a government and obey its laws. The theory was developed by the English natural rights philosopher John Locke, among others, to explain the origin of legitimate government.   </a:t>
            </a:r>
          </a:p>
          <a:p>
            <a:pPr lvl="1">
              <a:buNone/>
            </a:pPr>
            <a:endParaRPr lang="en-US" dirty="0" smtClean="0"/>
          </a:p>
          <a:p>
            <a:r>
              <a:rPr lang="en-US" b="1" dirty="0" smtClean="0"/>
              <a:t>state of nature</a:t>
            </a:r>
            <a:r>
              <a:rPr lang="en-US" dirty="0" smtClean="0"/>
              <a:t> </a:t>
            </a:r>
          </a:p>
          <a:p>
            <a:pPr lvl="1"/>
            <a:r>
              <a:rPr lang="en-US" dirty="0" smtClean="0"/>
              <a:t>The condition of people living in a situation without government; anarchy. Natural rights philosophy inquired about what rights, moral rules, or laws applied in such circumstances and what rights, if any, people retained after agreeing to leave the state of nature to form a politically organized society or state.   </a:t>
            </a:r>
            <a:endParaRPr lang="en-US" dirty="0"/>
          </a:p>
        </p:txBody>
      </p:sp>
    </p:spTree>
    <p:extLst>
      <p:ext uri="{BB962C8B-B14F-4D97-AF65-F5344CB8AC3E}">
        <p14:creationId xmlns:p14="http://schemas.microsoft.com/office/powerpoint/2010/main" val="5557289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Founding Generation’s Values</a:t>
            </a:r>
            <a:endParaRPr lang="en-US" dirty="0"/>
          </a:p>
        </p:txBody>
      </p:sp>
      <p:sp>
        <p:nvSpPr>
          <p:cNvPr id="3" name="Content Placeholder 2"/>
          <p:cNvSpPr>
            <a:spLocks noGrp="1"/>
          </p:cNvSpPr>
          <p:nvPr>
            <p:ph sz="quarter" idx="1"/>
          </p:nvPr>
        </p:nvSpPr>
        <p:spPr>
          <a:xfrm>
            <a:off x="0" y="1524000"/>
            <a:ext cx="8839200" cy="4876800"/>
          </a:xfrm>
        </p:spPr>
        <p:txBody>
          <a:bodyPr>
            <a:normAutofit/>
          </a:bodyPr>
          <a:lstStyle/>
          <a:p>
            <a:r>
              <a:rPr lang="en-US" dirty="0" smtClean="0"/>
              <a:t>Classical Republicanism  (Ancient Rome)</a:t>
            </a:r>
          </a:p>
          <a:p>
            <a:pPr lvl="1"/>
            <a:r>
              <a:rPr lang="en-US" dirty="0" smtClean="0">
                <a:solidFill>
                  <a:schemeClr val="tx1"/>
                </a:solidFill>
              </a:rPr>
              <a:t>Place the needs of people as a community above individual liberty and self-determination (Promoting the common good)</a:t>
            </a:r>
          </a:p>
          <a:p>
            <a:r>
              <a:rPr lang="en-US" dirty="0" smtClean="0"/>
              <a:t>Three Main Aspects of Classical</a:t>
            </a:r>
          </a:p>
          <a:p>
            <a:pPr>
              <a:buNone/>
            </a:pPr>
            <a:r>
              <a:rPr lang="en-US" dirty="0" smtClean="0"/>
              <a:t>    Republicanism</a:t>
            </a:r>
          </a:p>
          <a:p>
            <a:pPr lvl="1"/>
            <a:r>
              <a:rPr lang="en-US" i="1" dirty="0" smtClean="0">
                <a:solidFill>
                  <a:schemeClr val="tx1"/>
                </a:solidFill>
              </a:rPr>
              <a:t>Small, uniform communities</a:t>
            </a:r>
          </a:p>
          <a:p>
            <a:pPr lvl="2"/>
            <a:r>
              <a:rPr lang="en-US" dirty="0" smtClean="0"/>
              <a:t>Good </a:t>
            </a:r>
            <a:r>
              <a:rPr lang="en-US" dirty="0" err="1" smtClean="0"/>
              <a:t>gov’t</a:t>
            </a:r>
            <a:r>
              <a:rPr lang="en-US" dirty="0" smtClean="0"/>
              <a:t> is only possible in</a:t>
            </a:r>
          </a:p>
          <a:p>
            <a:pPr lvl="2">
              <a:buNone/>
            </a:pPr>
            <a:r>
              <a:rPr lang="en-US" dirty="0" smtClean="0"/>
              <a:t>   small communities because people </a:t>
            </a:r>
          </a:p>
          <a:p>
            <a:pPr lvl="2">
              <a:buNone/>
            </a:pPr>
            <a:r>
              <a:rPr lang="en-US" dirty="0" smtClean="0"/>
              <a:t>  are able to know and care for one other </a:t>
            </a:r>
          </a:p>
          <a:p>
            <a:pPr lvl="2">
              <a:buNone/>
            </a:pPr>
            <a:r>
              <a:rPr lang="en-US" dirty="0" smtClean="0"/>
              <a:t>  and discern the common good.	</a:t>
            </a:r>
          </a:p>
        </p:txBody>
      </p:sp>
      <p:pic>
        <p:nvPicPr>
          <p:cNvPr id="6146" name="Picture 2"/>
          <p:cNvPicPr>
            <a:picLocks noChangeAspect="1" noChangeArrowheads="1"/>
          </p:cNvPicPr>
          <p:nvPr/>
        </p:nvPicPr>
        <p:blipFill>
          <a:blip r:embed="rId2" cstate="print"/>
          <a:srcRect/>
          <a:stretch>
            <a:fillRect/>
          </a:stretch>
        </p:blipFill>
        <p:spPr bwMode="auto">
          <a:xfrm>
            <a:off x="5257800" y="3429000"/>
            <a:ext cx="3650299" cy="24384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8297218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 Founding Generation’s Values (Cont…)</a:t>
            </a:r>
            <a:endParaRPr lang="en-US" dirty="0"/>
          </a:p>
        </p:txBody>
      </p:sp>
      <p:sp>
        <p:nvSpPr>
          <p:cNvPr id="5" name="Content Placeholder 4"/>
          <p:cNvSpPr>
            <a:spLocks noGrp="1"/>
          </p:cNvSpPr>
          <p:nvPr>
            <p:ph sz="quarter" idx="1"/>
          </p:nvPr>
        </p:nvSpPr>
        <p:spPr>
          <a:xfrm>
            <a:off x="0" y="1524000"/>
            <a:ext cx="6172200" cy="4800600"/>
          </a:xfrm>
        </p:spPr>
        <p:txBody>
          <a:bodyPr/>
          <a:lstStyle/>
          <a:p>
            <a:pPr lvl="1"/>
            <a:r>
              <a:rPr lang="en-US" i="1" dirty="0" smtClean="0">
                <a:solidFill>
                  <a:schemeClr val="tx1"/>
                </a:solidFill>
              </a:rPr>
              <a:t>Citizenship &amp; Civic Virtue</a:t>
            </a:r>
          </a:p>
          <a:p>
            <a:pPr lvl="2"/>
            <a:r>
              <a:rPr lang="en-US" dirty="0" smtClean="0"/>
              <a:t>Citizens should set aside personal interests to promote common good.  (ex. Cincinnatus / Washington)</a:t>
            </a:r>
          </a:p>
          <a:p>
            <a:pPr lvl="2">
              <a:buNone/>
            </a:pPr>
            <a:endParaRPr lang="en-US" dirty="0" smtClean="0"/>
          </a:p>
          <a:p>
            <a:pPr lvl="1"/>
            <a:r>
              <a:rPr lang="en-US" i="1" dirty="0" smtClean="0">
                <a:solidFill>
                  <a:schemeClr val="tx1"/>
                </a:solidFill>
              </a:rPr>
              <a:t>Moral Education</a:t>
            </a:r>
          </a:p>
          <a:p>
            <a:pPr lvl="2"/>
            <a:r>
              <a:rPr lang="en-US" dirty="0" smtClean="0"/>
              <a:t>Children must learn </a:t>
            </a:r>
          </a:p>
          <a:p>
            <a:pPr lvl="3"/>
            <a:r>
              <a:rPr lang="en-US" dirty="0" smtClean="0">
                <a:solidFill>
                  <a:schemeClr val="tx1"/>
                </a:solidFill>
              </a:rPr>
              <a:t>rituals &amp; values of society</a:t>
            </a:r>
          </a:p>
          <a:p>
            <a:pPr lvl="3"/>
            <a:r>
              <a:rPr lang="en-US" dirty="0" smtClean="0">
                <a:solidFill>
                  <a:schemeClr val="tx1"/>
                </a:solidFill>
              </a:rPr>
              <a:t>skills to speak &amp; reason well</a:t>
            </a:r>
          </a:p>
          <a:p>
            <a:pPr lvl="3"/>
            <a:r>
              <a:rPr lang="en-US" dirty="0" smtClean="0">
                <a:solidFill>
                  <a:schemeClr val="tx1"/>
                </a:solidFill>
              </a:rPr>
              <a:t>Values of civic virtue</a:t>
            </a:r>
          </a:p>
          <a:p>
            <a:pPr lvl="3"/>
            <a:r>
              <a:rPr lang="en-US" dirty="0" smtClean="0">
                <a:solidFill>
                  <a:schemeClr val="tx1"/>
                </a:solidFill>
              </a:rPr>
              <a:t>Skills to participate in political debate</a:t>
            </a:r>
          </a:p>
          <a:p>
            <a:endParaRPr lang="en-US" dirty="0"/>
          </a:p>
        </p:txBody>
      </p:sp>
      <p:pic>
        <p:nvPicPr>
          <p:cNvPr id="7171" name="Picture 3"/>
          <p:cNvPicPr>
            <a:picLocks noChangeAspect="1" noChangeArrowheads="1"/>
          </p:cNvPicPr>
          <p:nvPr/>
        </p:nvPicPr>
        <p:blipFill>
          <a:blip r:embed="rId2" cstate="print"/>
          <a:srcRect/>
          <a:stretch>
            <a:fillRect/>
          </a:stretch>
        </p:blipFill>
        <p:spPr bwMode="auto">
          <a:xfrm>
            <a:off x="6705600" y="3962400"/>
            <a:ext cx="1828800" cy="2109559"/>
          </a:xfrm>
          <a:prstGeom prst="rect">
            <a:avLst/>
          </a:prstGeom>
          <a:ln>
            <a:noFill/>
          </a:ln>
          <a:effectLst>
            <a:outerShdw blurRad="292100" dist="139700" dir="2700000" algn="tl" rotWithShape="0">
              <a:srgbClr val="333333">
                <a:alpha val="65000"/>
              </a:srgbClr>
            </a:outerShdw>
          </a:effectLst>
        </p:spPr>
      </p:pic>
      <p:pic>
        <p:nvPicPr>
          <p:cNvPr id="78850" name="Picture 2" descr="http://www.cincinnatusassoc.org/content_images/2/Cincinnatus%20Statue%20full.jpg"/>
          <p:cNvPicPr>
            <a:picLocks noChangeAspect="1" noChangeArrowheads="1"/>
          </p:cNvPicPr>
          <p:nvPr/>
        </p:nvPicPr>
        <p:blipFill>
          <a:blip r:embed="rId3" cstate="print"/>
          <a:srcRect/>
          <a:stretch>
            <a:fillRect/>
          </a:stretch>
        </p:blipFill>
        <p:spPr bwMode="auto">
          <a:xfrm>
            <a:off x="6705600" y="1447800"/>
            <a:ext cx="1687849" cy="23622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5230457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Role of Philosophy in the Study of </a:t>
            </a:r>
            <a:r>
              <a:rPr lang="en-US" dirty="0" err="1" smtClean="0"/>
              <a:t>Gov’t</a:t>
            </a:r>
            <a:endParaRPr lang="en-US" dirty="0"/>
          </a:p>
        </p:txBody>
      </p:sp>
      <p:sp>
        <p:nvSpPr>
          <p:cNvPr id="3" name="Content Placeholder 2"/>
          <p:cNvSpPr>
            <a:spLocks noGrp="1"/>
          </p:cNvSpPr>
          <p:nvPr>
            <p:ph sz="quarter" idx="1"/>
          </p:nvPr>
        </p:nvSpPr>
        <p:spPr>
          <a:xfrm>
            <a:off x="301752" y="1527048"/>
            <a:ext cx="5565648" cy="4572000"/>
          </a:xfrm>
        </p:spPr>
        <p:txBody>
          <a:bodyPr>
            <a:normAutofit lnSpcReduction="10000"/>
          </a:bodyPr>
          <a:lstStyle/>
          <a:p>
            <a:r>
              <a:rPr lang="en-US" dirty="0" smtClean="0"/>
              <a:t>New philosophies challenges Divine Right of Kings in 1600s</a:t>
            </a:r>
          </a:p>
          <a:p>
            <a:pPr lvl="1"/>
            <a:r>
              <a:rPr lang="en-US" i="1" dirty="0" smtClean="0">
                <a:solidFill>
                  <a:schemeClr val="tx1"/>
                </a:solidFill>
              </a:rPr>
              <a:t>Idea that monarchs derive their authority to rule from God</a:t>
            </a:r>
          </a:p>
          <a:p>
            <a:r>
              <a:rPr lang="en-US" dirty="0" smtClean="0"/>
              <a:t>New thinkers suggested that self-government was required for social peace and a just society.</a:t>
            </a:r>
          </a:p>
          <a:p>
            <a:r>
              <a:rPr lang="en-US" dirty="0" smtClean="0"/>
              <a:t>Natural Rights philosophy suggest what life would be like in a complete state of nature (no government)</a:t>
            </a:r>
          </a:p>
          <a:p>
            <a:pPr>
              <a:buNone/>
            </a:pPr>
            <a:endParaRPr lang="en-US" dirty="0" smtClean="0"/>
          </a:p>
          <a:p>
            <a:endParaRPr lang="en-US" dirty="0"/>
          </a:p>
        </p:txBody>
      </p:sp>
      <p:pic>
        <p:nvPicPr>
          <p:cNvPr id="8194" name="Picture 2"/>
          <p:cNvPicPr>
            <a:picLocks noChangeAspect="1" noChangeArrowheads="1"/>
          </p:cNvPicPr>
          <p:nvPr/>
        </p:nvPicPr>
        <p:blipFill>
          <a:blip r:embed="rId2" cstate="print"/>
          <a:srcRect/>
          <a:stretch>
            <a:fillRect/>
          </a:stretch>
        </p:blipFill>
        <p:spPr bwMode="auto">
          <a:xfrm>
            <a:off x="6019800" y="1905000"/>
            <a:ext cx="2762402" cy="32766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55291670"/>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Civic">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524</Words>
  <Application>Microsoft Macintosh PowerPoint</Application>
  <PresentationFormat>On-screen Show (4:3)</PresentationFormat>
  <Paragraphs>87</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Civic</vt:lpstr>
      <vt:lpstr>PowerPoint Presentation</vt:lpstr>
      <vt:lpstr>Lesson 2 Purpose</vt:lpstr>
      <vt:lpstr>Lesson 2 Objectives</vt:lpstr>
      <vt:lpstr>Lesson 2 Terms &amp; Concepts</vt:lpstr>
      <vt:lpstr>Lesson 2 Terms &amp; Concepts</vt:lpstr>
      <vt:lpstr>Lesson 2 Terms &amp; Concepts</vt:lpstr>
      <vt:lpstr>The Founding Generation’s Values</vt:lpstr>
      <vt:lpstr>The Founding Generation’s Values (Cont…)</vt:lpstr>
      <vt:lpstr>The Role of Philosophy in the Study of Gov’t</vt:lpstr>
      <vt:lpstr>Natural Rights Philosophy</vt:lpstr>
      <vt:lpstr>Natural Rights’ Influence on the Founders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Teacher</dc:creator>
  <cp:lastModifiedBy>Teacher</cp:lastModifiedBy>
  <cp:revision>1</cp:revision>
  <dcterms:created xsi:type="dcterms:W3CDTF">2017-08-01T20:30:58Z</dcterms:created>
  <dcterms:modified xsi:type="dcterms:W3CDTF">2017-08-01T20:31:20Z</dcterms:modified>
</cp:coreProperties>
</file>