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3AB3C-29A2-A740-8229-8FB6678AE1E4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2E4B3-987E-CF48-A212-10324E80F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4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F2283-1834-4451-B17C-CDE3CBC6E86F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639B6F-795D-4F24-B5E9-4944799A7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F2283-1834-4451-B17C-CDE3CBC6E86F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639B6F-795D-4F24-B5E9-4944799A7FE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7F2283-1834-4451-B17C-CDE3CBC6E86F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639B6F-795D-4F24-B5E9-4944799A7FE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1"/>
            <a:ext cx="4267200" cy="5293757"/>
          </a:xfrm>
          <a:prstGeom prst="rect">
            <a:avLst/>
          </a:prstGeom>
          <a:solidFill>
            <a:schemeClr val="accent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Lesson 19:</a:t>
            </a:r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i="1" dirty="0">
                <a:solidFill>
                  <a:prstClr val="black"/>
                </a:solidFill>
              </a:rPr>
              <a:t>How Has the Equal Protection Clause of the Fourteenth Amendment Changed the Constitution?</a:t>
            </a:r>
          </a:p>
          <a:p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1" y="228600"/>
            <a:ext cx="466661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579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2192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Affirmative Action Reverse Discrimination?</a:t>
            </a:r>
          </a:p>
          <a:p>
            <a:r>
              <a:rPr lang="en-US" dirty="0" smtClean="0"/>
              <a:t>Is Intermediate Scrutiny Appropriate For Gender Classifications?</a:t>
            </a:r>
          </a:p>
          <a:p>
            <a:r>
              <a:rPr lang="en-US" dirty="0" smtClean="0"/>
              <a:t>Should Mentally </a:t>
            </a:r>
          </a:p>
          <a:p>
            <a:pPr>
              <a:buNone/>
            </a:pPr>
            <a:r>
              <a:rPr lang="en-US" dirty="0" smtClean="0"/>
              <a:t>  Handicapped, Children of</a:t>
            </a:r>
          </a:p>
          <a:p>
            <a:pPr>
              <a:buNone/>
            </a:pPr>
            <a:r>
              <a:rPr lang="en-US" dirty="0" smtClean="0"/>
              <a:t>   Illegal Aliens, and Gays </a:t>
            </a:r>
          </a:p>
          <a:p>
            <a:pPr>
              <a:buNone/>
            </a:pPr>
            <a:r>
              <a:rPr lang="en-US" dirty="0" smtClean="0"/>
              <a:t>   and Lesbians Be Treated </a:t>
            </a:r>
          </a:p>
          <a:p>
            <a:pPr>
              <a:buNone/>
            </a:pPr>
            <a:r>
              <a:rPr lang="en-US" dirty="0" smtClean="0"/>
              <a:t>   As “Discrete and Insular </a:t>
            </a:r>
          </a:p>
          <a:p>
            <a:pPr>
              <a:buNone/>
            </a:pPr>
            <a:r>
              <a:rPr lang="en-US" dirty="0" smtClean="0"/>
              <a:t>   Minorities” Regarding</a:t>
            </a:r>
          </a:p>
          <a:p>
            <a:pPr>
              <a:buNone/>
            </a:pPr>
            <a:r>
              <a:rPr lang="en-US" dirty="0" smtClean="0"/>
              <a:t>   Issues of Prejudice?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 Remain</a:t>
            </a:r>
            <a:endParaRPr lang="en-US" dirty="0"/>
          </a:p>
        </p:txBody>
      </p:sp>
      <p:pic>
        <p:nvPicPr>
          <p:cNvPr id="13314" name="Picture 2" descr="http://xjtian94.files.wordpress.com/2009/06/affirmative-action-prot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1" y="2286001"/>
            <a:ext cx="3724275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99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examines how the equal protection clause prohibits state governments from denying people “equal protection of the laws.” </a:t>
            </a:r>
          </a:p>
          <a:p>
            <a:r>
              <a:rPr lang="en-US" dirty="0" smtClean="0"/>
              <a:t>Like the due process clause, the equal protection clause places limits on government, not private individuals.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762001"/>
            <a:ext cx="8458200" cy="4864291"/>
          </a:xfrm>
        </p:spPr>
        <p:txBody>
          <a:bodyPr>
            <a:normAutofit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Define equal protection of the laws.</a:t>
            </a:r>
          </a:p>
          <a:p>
            <a:r>
              <a:rPr lang="en-US" i="1" dirty="0" smtClean="0"/>
              <a:t>Explain why neither state nor the national </a:t>
            </a:r>
            <a:r>
              <a:rPr lang="en-US" i="1" dirty="0" err="1" smtClean="0"/>
              <a:t>gov’t</a:t>
            </a:r>
            <a:r>
              <a:rPr lang="en-US" i="1" dirty="0" smtClean="0"/>
              <a:t> can deprive people of equal protection of laws.</a:t>
            </a:r>
          </a:p>
          <a:p>
            <a:r>
              <a:rPr lang="en-US" i="1" dirty="0" smtClean="0"/>
              <a:t>Explain the “separate but equal” doctrine and why it was abandoned. </a:t>
            </a:r>
          </a:p>
          <a:p>
            <a:r>
              <a:rPr lang="en-US" i="1" dirty="0" smtClean="0"/>
              <a:t>Describe the categories used to decide cases challenging </a:t>
            </a:r>
            <a:r>
              <a:rPr lang="en-US" i="1" dirty="0" err="1" smtClean="0"/>
              <a:t>gov’t</a:t>
            </a:r>
            <a:r>
              <a:rPr lang="en-US" i="1" dirty="0" smtClean="0"/>
              <a:t> actions that treat some people differently.</a:t>
            </a:r>
          </a:p>
          <a:p>
            <a:r>
              <a:rPr lang="en-US" i="1" dirty="0" smtClean="0"/>
              <a:t>Evaluate, take, and defend positions on how conflicts between or among rights should be resolved.  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6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676400" y="838200"/>
            <a:ext cx="8991600" cy="52578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equality of condition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Equality in all aspects of life, such as wealth, standards of living, medical care, and working conditions.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defRPr/>
            </a:pPr>
            <a:endParaRPr lang="en-US" sz="2300" dirty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equality of opportunity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A right guaranteed by both federal and many state laws against discrimination in employment, education, housing, or credit rights due to a person's race, color, sex and sometimes sexual orientation, religion, national origin, age, or handicap.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defRPr/>
            </a:pPr>
            <a:endParaRPr lang="en-US" sz="2300" dirty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intermediate scrutiny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In U.S. constitutional law, the middle level of scrutiny applied by courts deciding constitutional issues through judicial review.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defRPr/>
            </a:pPr>
            <a:endParaRPr lang="en-US" sz="2300" dirty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rational basis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In U.S. constitutional law, the lowest level of scrutiny applied by courts deciding constitutional issues through judicial review.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defRPr/>
            </a:pPr>
            <a:endParaRPr lang="en-US" sz="2300" dirty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separate but equal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The argument, upheld by the U.S. Supreme Court in </a:t>
            </a:r>
            <a:r>
              <a:rPr lang="en-US" sz="2300" i="1" dirty="0" err="1">
                <a:solidFill>
                  <a:prstClr val="black"/>
                </a:solidFill>
              </a:rPr>
              <a:t>Plessy</a:t>
            </a:r>
            <a:r>
              <a:rPr lang="en-US" sz="2300" i="1" dirty="0">
                <a:solidFill>
                  <a:prstClr val="black"/>
                </a:solidFill>
              </a:rPr>
              <a:t> v. Ferguson</a:t>
            </a:r>
            <a:r>
              <a:rPr lang="en-US" sz="2300" dirty="0">
                <a:solidFill>
                  <a:prstClr val="black"/>
                </a:solidFill>
              </a:rPr>
              <a:t> (1896) but later reversed, that racially segregated public facilities are constitutional if those facilities are of equal quality.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defRPr/>
            </a:pPr>
            <a:endParaRPr lang="en-US" sz="2300" dirty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r>
              <a:rPr lang="en-US" sz="2700" b="1" dirty="0">
                <a:solidFill>
                  <a:prstClr val="black"/>
                </a:solidFill>
              </a:rPr>
              <a:t>strict scrutiny</a:t>
            </a:r>
            <a:r>
              <a:rPr lang="en-US" sz="2700" dirty="0">
                <a:solidFill>
                  <a:prstClr val="black"/>
                </a:solidFill>
              </a:rPr>
              <a:t> </a:t>
            </a:r>
          </a:p>
          <a:p>
            <a:pPr marL="621792" lvl="1" indent="-228600">
              <a:spcBef>
                <a:spcPts val="324"/>
              </a:spcBef>
              <a:buClr>
                <a:srgbClr val="4F81BD"/>
              </a:buClr>
              <a:buFont typeface="Verdana"/>
              <a:buChar char="◦"/>
              <a:defRPr/>
            </a:pPr>
            <a:r>
              <a:rPr lang="en-US" sz="2300" dirty="0">
                <a:solidFill>
                  <a:prstClr val="black"/>
                </a:solidFill>
              </a:rPr>
              <a:t>Under U.S. constitutional law, the second highest level of scrutiny used by courts reviewing federal law for constitutional legitimacy. "Super strict scrutiny" is the highest level. </a:t>
            </a:r>
          </a:p>
          <a:p>
            <a:pPr marL="365760" indent="-256032"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endParaRPr lang="en-US" sz="27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5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4478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Constitutional guarantee of fair treatment for all persons, regardless of sex, race, national origin, religion, or political views. </a:t>
            </a:r>
          </a:p>
          <a:p>
            <a:r>
              <a:rPr lang="en-US" dirty="0" smtClean="0"/>
              <a:t>Every person entitled to equality of opportunity, </a:t>
            </a:r>
            <a:r>
              <a:rPr lang="en-US" i="1" dirty="0" smtClean="0"/>
              <a:t>not</a:t>
            </a:r>
            <a:r>
              <a:rPr lang="en-US" dirty="0" smtClean="0"/>
              <a:t> equality of condition</a:t>
            </a:r>
          </a:p>
          <a:p>
            <a:r>
              <a:rPr lang="en-US" dirty="0" smtClean="0"/>
              <a:t>Early Cases: </a:t>
            </a:r>
          </a:p>
          <a:p>
            <a:pPr lvl="1"/>
            <a:r>
              <a:rPr lang="en-US" i="1" dirty="0" err="1" smtClean="0"/>
              <a:t>Strauder</a:t>
            </a:r>
            <a:r>
              <a:rPr lang="en-US" i="1" dirty="0" smtClean="0"/>
              <a:t> v. WV  (1880)</a:t>
            </a:r>
          </a:p>
          <a:p>
            <a:pPr lvl="2"/>
            <a:r>
              <a:rPr lang="en-US" dirty="0" smtClean="0"/>
              <a:t>“All White” jury requirement prohibited</a:t>
            </a:r>
          </a:p>
          <a:p>
            <a:pPr lvl="1"/>
            <a:r>
              <a:rPr lang="en-US" i="1" dirty="0" err="1" smtClean="0"/>
              <a:t>Yick</a:t>
            </a:r>
            <a:r>
              <a:rPr lang="en-US" i="1" dirty="0" smtClean="0"/>
              <a:t> </a:t>
            </a:r>
            <a:r>
              <a:rPr lang="en-US" i="1" dirty="0" err="1" smtClean="0"/>
              <a:t>Wo</a:t>
            </a:r>
            <a:r>
              <a:rPr lang="en-US" i="1" dirty="0" smtClean="0"/>
              <a:t> v. Hopkins (1886)</a:t>
            </a:r>
          </a:p>
          <a:p>
            <a:pPr lvl="2"/>
            <a:r>
              <a:rPr lang="en-US" dirty="0" smtClean="0"/>
              <a:t>Ethnically discriminatory SF laws prohibited (citizens and aliens alike)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“Equal Protection of the Laws”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Reconstruction, Jim Crow laws designed to limit rights of African Americans and creates institutional segregation in South.</a:t>
            </a:r>
          </a:p>
          <a:p>
            <a:r>
              <a:rPr lang="en-US" dirty="0" err="1" smtClean="0"/>
              <a:t>Plessy</a:t>
            </a:r>
            <a:r>
              <a:rPr lang="en-US" dirty="0" smtClean="0"/>
              <a:t> v. </a:t>
            </a:r>
            <a:r>
              <a:rPr lang="en-US" dirty="0" err="1" smtClean="0"/>
              <a:t>Fersguson</a:t>
            </a:r>
            <a:r>
              <a:rPr lang="en-US" dirty="0" smtClean="0"/>
              <a:t> (1896)</a:t>
            </a:r>
          </a:p>
          <a:p>
            <a:pPr lvl="1"/>
            <a:r>
              <a:rPr lang="en-US" dirty="0" smtClean="0"/>
              <a:t>Racially separated rail cars constitutional as long as facilities were “equal”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“Separate But Equal” Doctrine</a:t>
            </a:r>
            <a:endParaRPr lang="en-US" dirty="0"/>
          </a:p>
        </p:txBody>
      </p:sp>
      <p:pic>
        <p:nvPicPr>
          <p:cNvPr id="17410" name="Picture 2" descr="http://us.history.wisc.edu/hist102/weblect/lec02/pless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581400"/>
            <a:ext cx="3009900" cy="3067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033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295401"/>
            <a:ext cx="8229600" cy="4525963"/>
          </a:xfrm>
        </p:spPr>
        <p:txBody>
          <a:bodyPr/>
          <a:lstStyle/>
          <a:p>
            <a:r>
              <a:rPr lang="en-US" dirty="0" smtClean="0"/>
              <a:t>Brown v. Board of Education (1952)</a:t>
            </a:r>
          </a:p>
          <a:p>
            <a:pPr lvl="1"/>
            <a:r>
              <a:rPr lang="en-US" dirty="0" smtClean="0"/>
              <a:t>NAACP challenges Kansas BoE, emphasize damaging effects segregation has on children. </a:t>
            </a:r>
          </a:p>
          <a:p>
            <a:pPr lvl="1"/>
            <a:r>
              <a:rPr lang="en-US" dirty="0" smtClean="0"/>
              <a:t>Court rules that “separate” is “inherently unequal”</a:t>
            </a:r>
          </a:p>
          <a:p>
            <a:r>
              <a:rPr lang="en-US" dirty="0" smtClean="0"/>
              <a:t>Despite ruling, enforcement proved challenging…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Abandoning “Separate But Equal”</a:t>
            </a:r>
            <a:endParaRPr lang="en-US" dirty="0"/>
          </a:p>
        </p:txBody>
      </p:sp>
      <p:pic>
        <p:nvPicPr>
          <p:cNvPr id="16386" name="Picture 2" descr="Topeka State Journal - School Segregation Ban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581400"/>
            <a:ext cx="5183139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024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 uses 3 basic levels of analysis to decide whether laws that create classifications violate “equal protection.” </a:t>
            </a:r>
          </a:p>
          <a:p>
            <a:r>
              <a:rPr lang="en-US" dirty="0" smtClean="0"/>
              <a:t>Level 1: Strict Scrutiny</a:t>
            </a:r>
          </a:p>
          <a:p>
            <a:pPr lvl="1"/>
            <a:r>
              <a:rPr lang="en-US" dirty="0" smtClean="0"/>
              <a:t>Race, national origin, religion, alien status, voting rights, interstate travel, access to courts.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must prove a</a:t>
            </a:r>
          </a:p>
          <a:p>
            <a:pPr lvl="1">
              <a:buNone/>
            </a:pPr>
            <a:r>
              <a:rPr lang="en-US" dirty="0" smtClean="0"/>
              <a:t> “compelling state interest” </a:t>
            </a:r>
          </a:p>
          <a:p>
            <a:pPr lvl="1">
              <a:buNone/>
            </a:pPr>
            <a:r>
              <a:rPr lang="en-US" dirty="0" smtClean="0"/>
              <a:t>  to justify such </a:t>
            </a:r>
          </a:p>
          <a:p>
            <a:pPr lvl="1">
              <a:buNone/>
            </a:pPr>
            <a:r>
              <a:rPr lang="en-US" dirty="0" smtClean="0"/>
              <a:t>  classifications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the Equal </a:t>
            </a:r>
            <a:br>
              <a:rPr lang="en-US" dirty="0" smtClean="0"/>
            </a:br>
            <a:r>
              <a:rPr lang="en-US" dirty="0" smtClean="0"/>
              <a:t>Protection Clause</a:t>
            </a:r>
            <a:endParaRPr lang="en-US" dirty="0"/>
          </a:p>
        </p:txBody>
      </p:sp>
      <p:pic>
        <p:nvPicPr>
          <p:cNvPr id="15362" name="Picture 2" descr="http://pr.caltech.edu/periodicals/CaltechNews/articles/v39/Manzanar-Ada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000501"/>
            <a:ext cx="3810000" cy="2645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427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534400" cy="476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Level 2: Intermediate Scrutiny</a:t>
            </a:r>
          </a:p>
          <a:p>
            <a:pPr lvl="1"/>
            <a:r>
              <a:rPr lang="en-US" dirty="0" smtClean="0"/>
              <a:t>Gender, illegitimacy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must prove laws “substantially related to important </a:t>
            </a:r>
            <a:r>
              <a:rPr lang="en-US" dirty="0" err="1" smtClean="0"/>
              <a:t>gov’t</a:t>
            </a:r>
            <a:r>
              <a:rPr lang="en-US" dirty="0" smtClean="0"/>
              <a:t> purpose”</a:t>
            </a:r>
          </a:p>
          <a:p>
            <a:pPr lvl="1"/>
            <a:r>
              <a:rPr lang="en-US" i="1" dirty="0" smtClean="0"/>
              <a:t>Cases: Craig v. Boren (‘76), </a:t>
            </a:r>
            <a:r>
              <a:rPr lang="en-US" i="1" dirty="0" err="1" smtClean="0"/>
              <a:t>Rostker</a:t>
            </a:r>
            <a:r>
              <a:rPr lang="en-US" i="1" dirty="0" smtClean="0"/>
              <a:t> v. Goldberg (‘81) </a:t>
            </a:r>
          </a:p>
          <a:p>
            <a:r>
              <a:rPr lang="en-US" dirty="0" smtClean="0"/>
              <a:t>Level 3: Rational Basis</a:t>
            </a:r>
          </a:p>
          <a:p>
            <a:pPr lvl="1"/>
            <a:r>
              <a:rPr lang="en-US" dirty="0" smtClean="0"/>
              <a:t>Wealth, disability, age…</a:t>
            </a:r>
          </a:p>
          <a:p>
            <a:pPr lvl="1"/>
            <a:r>
              <a:rPr lang="en-US" dirty="0" smtClean="0"/>
              <a:t>Laws must be rational/reasonable. </a:t>
            </a:r>
          </a:p>
          <a:p>
            <a:pPr lvl="1"/>
            <a:r>
              <a:rPr lang="en-US" i="1" dirty="0" smtClean="0"/>
              <a:t>Cases:  Stanton v. Stanton (‘75)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Only Applies To States. </a:t>
            </a:r>
          </a:p>
          <a:p>
            <a:pPr lvl="1"/>
            <a:r>
              <a:rPr lang="en-US" dirty="0" smtClean="0"/>
              <a:t>In </a:t>
            </a:r>
            <a:r>
              <a:rPr lang="en-US" i="1" dirty="0" err="1" smtClean="0"/>
              <a:t>Hirabayashi</a:t>
            </a:r>
            <a:r>
              <a:rPr lang="en-US" i="1" dirty="0" smtClean="0"/>
              <a:t> v. US (‘43), </a:t>
            </a:r>
            <a:r>
              <a:rPr lang="en-US" dirty="0" smtClean="0"/>
              <a:t>court ruled 5</a:t>
            </a:r>
            <a:r>
              <a:rPr lang="en-US" baseline="30000" dirty="0" smtClean="0"/>
              <a:t>th</a:t>
            </a:r>
            <a:r>
              <a:rPr lang="en-US" dirty="0" smtClean="0"/>
              <a:t> Amendment has equal protection component.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the Equal </a:t>
            </a:r>
            <a:br>
              <a:rPr lang="en-US" dirty="0" smtClean="0"/>
            </a:br>
            <a:r>
              <a:rPr lang="en-US" dirty="0" smtClean="0"/>
              <a:t>Protection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85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Macintosh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Purpose</vt:lpstr>
      <vt:lpstr>Objectives</vt:lpstr>
      <vt:lpstr>Terms to Know</vt:lpstr>
      <vt:lpstr>“Equal Protection of the Laws”</vt:lpstr>
      <vt:lpstr>The “Separate But Equal” Doctrine</vt:lpstr>
      <vt:lpstr>Abandoning “Separate But Equal”</vt:lpstr>
      <vt:lpstr>Interpreting the Equal  Protection Clause</vt:lpstr>
      <vt:lpstr>Interpreting the Equal  Protection Clause</vt:lpstr>
      <vt:lpstr>Controversies Remain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2017-08-17T20:11:20Z</dcterms:created>
  <dcterms:modified xsi:type="dcterms:W3CDTF">2017-08-17T20:11:39Z</dcterms:modified>
</cp:coreProperties>
</file>