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5"/>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8"/>
    <p:restoredTop sz="94664"/>
  </p:normalViewPr>
  <p:slideViewPr>
    <p:cSldViewPr snapToGrid="0" snapToObjects="1">
      <p:cViewPr varScale="1">
        <p:scale>
          <a:sx n="100" d="100"/>
          <a:sy n="100" d="100"/>
        </p:scale>
        <p:origin x="464" y="1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235444-4860-B945-A5D8-F491A08F4B45}" type="datetimeFigureOut">
              <a:rPr lang="en-US" smtClean="0"/>
              <a:t>8/17/17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B819EF-E204-B349-A988-20A2F8CB9927}" type="slidenum">
              <a:rPr lang="en-US" smtClean="0"/>
              <a:t>‹#›</a:t>
            </a:fld>
            <a:endParaRPr lang="en-US"/>
          </a:p>
        </p:txBody>
      </p:sp>
    </p:spTree>
    <p:extLst>
      <p:ext uri="{BB962C8B-B14F-4D97-AF65-F5344CB8AC3E}">
        <p14:creationId xmlns:p14="http://schemas.microsoft.com/office/powerpoint/2010/main" val="6418833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4412C51-05F9-4138-9A0E-805C79E75901}"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864722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100" dirty="0"/>
          </a:p>
        </p:txBody>
      </p:sp>
      <p:sp>
        <p:nvSpPr>
          <p:cNvPr id="4" name="Slide Number Placeholder 3"/>
          <p:cNvSpPr>
            <a:spLocks noGrp="1"/>
          </p:cNvSpPr>
          <p:nvPr>
            <p:ph type="sldNum" sz="quarter" idx="10"/>
          </p:nvPr>
        </p:nvSpPr>
        <p:spPr/>
        <p:txBody>
          <a:bodyPr/>
          <a:lstStyle/>
          <a:p>
            <a:fld id="{64412C51-05F9-4138-9A0E-805C79E75901}"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18649673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sz="1800">
              <a:solidFill>
                <a:prstClr val="white"/>
              </a:solidFill>
            </a:endParaRPr>
          </a:p>
        </p:txBody>
      </p:sp>
      <p:sp>
        <p:nvSpPr>
          <p:cNvPr id="9" name="Title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5019" y="4953000"/>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sz="1800">
                <a:solidFill>
                  <a:prstClr val="black"/>
                </a:solidFill>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sz="1800">
                <a:solidFill>
                  <a:prstClr val="black"/>
                </a:solidFill>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sz="1800">
                <a:solidFill>
                  <a:prstClr val="white"/>
                </a:solidFill>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D7F2283-1834-4451-B17C-CDE3CBC6E86F}" type="datetimeFigureOut">
              <a:rPr lang="en-US" smtClean="0"/>
              <a:pPr/>
              <a:t>8/17/17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solidFill>
                <a:srgbClr val="4F81BD">
                  <a:tint val="20000"/>
                </a:srgb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5639B6F-795D-4F24-B5E9-4944799A7FE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1481330"/>
            <a:ext cx="109728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D7F2283-1834-4451-B17C-CDE3CBC6E86F}" type="datetimeFigureOut">
              <a:rPr lang="en-US" smtClean="0">
                <a:solidFill>
                  <a:prstClr val="black"/>
                </a:solidFill>
              </a:rPr>
              <a:pPr/>
              <a:t>8/17/17</a:t>
            </a:fld>
            <a:endParaRPr lang="en-US">
              <a:solidFill>
                <a:prstClr val="black"/>
              </a:solidFill>
            </a:endParaRPr>
          </a:p>
        </p:txBody>
      </p:sp>
      <p:sp>
        <p:nvSpPr>
          <p:cNvPr id="5" name="Footer Placeholder 4"/>
          <p:cNvSpPr>
            <a:spLocks noGrp="1"/>
          </p:cNvSpPr>
          <p:nvPr>
            <p:ph type="ftr" sz="quarter" idx="11"/>
          </p:nvPr>
        </p:nvSpPr>
        <p:spPr/>
        <p:txBody>
          <a:bodyPr/>
          <a:lstStyle>
            <a:extLst/>
          </a:lstStyle>
          <a:p>
            <a:endParaRPr lang="en-US">
              <a:solidFill>
                <a:prstClr val="black"/>
              </a:solidFill>
            </a:endParaRPr>
          </a:p>
        </p:txBody>
      </p:sp>
      <p:sp>
        <p:nvSpPr>
          <p:cNvPr id="6" name="Slide Number Placeholder 5"/>
          <p:cNvSpPr>
            <a:spLocks noGrp="1"/>
          </p:cNvSpPr>
          <p:nvPr>
            <p:ph type="sldNum" sz="quarter" idx="12"/>
          </p:nvPr>
        </p:nvSpPr>
        <p:spPr/>
        <p:txBody>
          <a:bodyPr/>
          <a:lstStyle>
            <a:extLst/>
          </a:lstStyle>
          <a:p>
            <a:fld id="{A5639B6F-795D-4F24-B5E9-4944799A7FE2}" type="slidenum">
              <a:rPr lang="en-US" smtClean="0">
                <a:solidFill>
                  <a:prstClr val="black"/>
                </a:solidFill>
              </a:rPr>
              <a:pPr/>
              <a:t>‹#›</a:t>
            </a:fld>
            <a:endParaRPr lang="en-US">
              <a:solidFill>
                <a:prstClr val="black"/>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41"/>
            <a:ext cx="84328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D7F2283-1834-4451-B17C-CDE3CBC6E86F}" type="datetimeFigureOut">
              <a:rPr lang="en-US" smtClean="0">
                <a:solidFill>
                  <a:prstClr val="black"/>
                </a:solidFill>
              </a:rPr>
              <a:pPr/>
              <a:t>8/17/17</a:t>
            </a:fld>
            <a:endParaRPr lang="en-US">
              <a:solidFill>
                <a:prstClr val="black"/>
              </a:solidFill>
            </a:endParaRPr>
          </a:p>
        </p:txBody>
      </p:sp>
      <p:sp>
        <p:nvSpPr>
          <p:cNvPr id="5" name="Footer Placeholder 4"/>
          <p:cNvSpPr>
            <a:spLocks noGrp="1"/>
          </p:cNvSpPr>
          <p:nvPr>
            <p:ph type="ftr" sz="quarter" idx="11"/>
          </p:nvPr>
        </p:nvSpPr>
        <p:spPr/>
        <p:txBody>
          <a:bodyPr/>
          <a:lstStyle>
            <a:extLst/>
          </a:lstStyle>
          <a:p>
            <a:endParaRPr lang="en-US">
              <a:solidFill>
                <a:prstClr val="black"/>
              </a:solidFill>
            </a:endParaRPr>
          </a:p>
        </p:txBody>
      </p:sp>
      <p:sp>
        <p:nvSpPr>
          <p:cNvPr id="6" name="Slide Number Placeholder 5"/>
          <p:cNvSpPr>
            <a:spLocks noGrp="1"/>
          </p:cNvSpPr>
          <p:nvPr>
            <p:ph type="sldNum" sz="quarter" idx="12"/>
          </p:nvPr>
        </p:nvSpPr>
        <p:spPr/>
        <p:txBody>
          <a:bodyPr/>
          <a:lstStyle>
            <a:extLst/>
          </a:lstStyle>
          <a:p>
            <a:fld id="{A5639B6F-795D-4F24-B5E9-4944799A7FE2}" type="slidenum">
              <a:rPr lang="en-US" smtClean="0">
                <a:solidFill>
                  <a:prstClr val="black"/>
                </a:solidFill>
              </a:rPr>
              <a:pPr/>
              <a:t>‹#›</a:t>
            </a:fld>
            <a:endParaRPr lang="en-US">
              <a:solidFill>
                <a:prstClr val="black"/>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D7F2283-1834-4451-B17C-CDE3CBC6E86F}" type="datetimeFigureOut">
              <a:rPr lang="en-US" smtClean="0">
                <a:solidFill>
                  <a:prstClr val="black"/>
                </a:solidFill>
              </a:rPr>
              <a:pPr/>
              <a:t>8/17/17</a:t>
            </a:fld>
            <a:endParaRPr lang="en-US">
              <a:solidFill>
                <a:prstClr val="black"/>
              </a:solidFill>
            </a:endParaRPr>
          </a:p>
        </p:txBody>
      </p:sp>
      <p:sp>
        <p:nvSpPr>
          <p:cNvPr id="5" name="Footer Placeholder 4"/>
          <p:cNvSpPr>
            <a:spLocks noGrp="1"/>
          </p:cNvSpPr>
          <p:nvPr>
            <p:ph type="ftr" sz="quarter" idx="11"/>
          </p:nvPr>
        </p:nvSpPr>
        <p:spPr/>
        <p:txBody>
          <a:bodyPr/>
          <a:lstStyle>
            <a:extLst/>
          </a:lstStyle>
          <a:p>
            <a:endParaRPr lang="en-US">
              <a:solidFill>
                <a:prstClr val="black"/>
              </a:solidFill>
            </a:endParaRPr>
          </a:p>
        </p:txBody>
      </p:sp>
      <p:sp>
        <p:nvSpPr>
          <p:cNvPr id="6" name="Slide Number Placeholder 5"/>
          <p:cNvSpPr>
            <a:spLocks noGrp="1"/>
          </p:cNvSpPr>
          <p:nvPr>
            <p:ph type="sldNum" sz="quarter" idx="12"/>
          </p:nvPr>
        </p:nvSpPr>
        <p:spPr/>
        <p:txBody>
          <a:bodyPr/>
          <a:lstStyle>
            <a:extLst/>
          </a:lstStyle>
          <a:p>
            <a:fld id="{A5639B6F-795D-4F24-B5E9-4944799A7FE2}" type="slidenum">
              <a:rPr lang="en-US" smtClean="0">
                <a:solidFill>
                  <a:prstClr val="black"/>
                </a:solidFill>
              </a:rPr>
              <a:pPr/>
              <a:t>‹#›</a:t>
            </a:fld>
            <a:endParaRPr lang="en-US">
              <a:solidFill>
                <a:prstClr val="black"/>
              </a:solidFill>
            </a:endParaRP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D7F2283-1834-4451-B17C-CDE3CBC6E86F}" type="datetimeFigureOut">
              <a:rPr lang="en-US" smtClean="0">
                <a:solidFill>
                  <a:prstClr val="white"/>
                </a:solidFill>
              </a:rPr>
              <a:pPr/>
              <a:t>8/17/17</a:t>
            </a:fld>
            <a:endParaRPr lang="en-US">
              <a:solidFill>
                <a:prstClr val="white"/>
              </a:solidFill>
            </a:endParaRPr>
          </a:p>
        </p:txBody>
      </p:sp>
      <p:sp>
        <p:nvSpPr>
          <p:cNvPr id="5" name="Footer Placeholder 4"/>
          <p:cNvSpPr>
            <a:spLocks noGrp="1"/>
          </p:cNvSpPr>
          <p:nvPr>
            <p:ph type="ftr" sz="quarter" idx="11"/>
          </p:nvPr>
        </p:nvSpPr>
        <p:spPr/>
        <p:txBody>
          <a:bodyPr/>
          <a:lstStyle>
            <a:extLst/>
          </a:lstStyle>
          <a:p>
            <a:endParaRPr lang="en-US">
              <a:solidFill>
                <a:prstClr val="white"/>
              </a:solidFill>
            </a:endParaRPr>
          </a:p>
        </p:txBody>
      </p:sp>
      <p:sp>
        <p:nvSpPr>
          <p:cNvPr id="6" name="Slide Number Placeholder 5"/>
          <p:cNvSpPr>
            <a:spLocks noGrp="1"/>
          </p:cNvSpPr>
          <p:nvPr>
            <p:ph type="sldNum" sz="quarter" idx="12"/>
          </p:nvPr>
        </p:nvSpPr>
        <p:spPr/>
        <p:txBody>
          <a:bodyPr/>
          <a:lstStyle>
            <a:extLst/>
          </a:lstStyle>
          <a:p>
            <a:fld id="{A5639B6F-795D-4F24-B5E9-4944799A7FE2}" type="slidenum">
              <a:rPr lang="en-US" smtClean="0">
                <a:solidFill>
                  <a:prstClr val="white"/>
                </a:solidFill>
              </a:rPr>
              <a:pPr/>
              <a:t>‹#›</a:t>
            </a:fld>
            <a:endParaRPr lang="en-US">
              <a:solidFill>
                <a:prstClr val="white"/>
              </a:solidFill>
            </a:endParaRPr>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sz="1800">
              <a:solidFill>
                <a:prstClr val="white"/>
              </a:solidFill>
            </a:endParaRPr>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sz="1800">
              <a:solidFill>
                <a:prstClr val="white"/>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D7F2283-1834-4451-B17C-CDE3CBC6E86F}" type="datetimeFigureOut">
              <a:rPr lang="en-US" smtClean="0">
                <a:solidFill>
                  <a:prstClr val="white"/>
                </a:solidFill>
              </a:rPr>
              <a:pPr/>
              <a:t>8/17/17</a:t>
            </a:fld>
            <a:endParaRPr lang="en-US">
              <a:solidFill>
                <a:prstClr val="white"/>
              </a:solidFill>
            </a:endParaRPr>
          </a:p>
        </p:txBody>
      </p:sp>
      <p:sp>
        <p:nvSpPr>
          <p:cNvPr id="6" name="Footer Placeholder 5"/>
          <p:cNvSpPr>
            <a:spLocks noGrp="1"/>
          </p:cNvSpPr>
          <p:nvPr>
            <p:ph type="ftr" sz="quarter" idx="11"/>
          </p:nvPr>
        </p:nvSpPr>
        <p:spPr/>
        <p:txBody>
          <a:bodyPr/>
          <a:lstStyle>
            <a:extLst/>
          </a:lstStyle>
          <a:p>
            <a:endParaRPr lang="en-US">
              <a:solidFill>
                <a:prstClr val="white"/>
              </a:solidFill>
            </a:endParaRPr>
          </a:p>
        </p:txBody>
      </p:sp>
      <p:sp>
        <p:nvSpPr>
          <p:cNvPr id="7" name="Slide Number Placeholder 6"/>
          <p:cNvSpPr>
            <a:spLocks noGrp="1"/>
          </p:cNvSpPr>
          <p:nvPr>
            <p:ph type="sldNum" sz="quarter" idx="12"/>
          </p:nvPr>
        </p:nvSpPr>
        <p:spPr/>
        <p:txBody>
          <a:bodyPr/>
          <a:lstStyle>
            <a:extLst/>
          </a:lstStyle>
          <a:p>
            <a:fld id="{A5639B6F-795D-4F24-B5E9-4944799A7FE2}" type="slidenum">
              <a:rPr lang="en-US" smtClean="0">
                <a:solidFill>
                  <a:prstClr val="white"/>
                </a:solidFill>
              </a:rPr>
              <a:pPr/>
              <a:t>‹#›</a:t>
            </a:fld>
            <a:endParaRPr lang="en-US">
              <a:solidFill>
                <a:prstClr val="white"/>
              </a:solidFill>
            </a:endParaRP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D7F2283-1834-4451-B17C-CDE3CBC6E86F}" type="datetimeFigureOut">
              <a:rPr lang="en-US" smtClean="0">
                <a:solidFill>
                  <a:prstClr val="black"/>
                </a:solidFill>
              </a:rPr>
              <a:pPr/>
              <a:t>8/17/17</a:t>
            </a:fld>
            <a:endParaRPr lang="en-US">
              <a:solidFill>
                <a:prstClr val="black"/>
              </a:solidFill>
            </a:endParaRPr>
          </a:p>
        </p:txBody>
      </p:sp>
      <p:sp>
        <p:nvSpPr>
          <p:cNvPr id="8" name="Footer Placeholder 7"/>
          <p:cNvSpPr>
            <a:spLocks noGrp="1"/>
          </p:cNvSpPr>
          <p:nvPr>
            <p:ph type="ftr" sz="quarter" idx="11"/>
          </p:nvPr>
        </p:nvSpPr>
        <p:spPr/>
        <p:txBody>
          <a:bodyPr/>
          <a:lstStyle>
            <a:extLst/>
          </a:lstStyle>
          <a:p>
            <a:endParaRPr lang="en-US">
              <a:solidFill>
                <a:prstClr val="black"/>
              </a:solidFill>
            </a:endParaRPr>
          </a:p>
        </p:txBody>
      </p:sp>
      <p:sp>
        <p:nvSpPr>
          <p:cNvPr id="9" name="Slide Number Placeholder 8"/>
          <p:cNvSpPr>
            <a:spLocks noGrp="1"/>
          </p:cNvSpPr>
          <p:nvPr>
            <p:ph type="sldNum" sz="quarter" idx="12"/>
          </p:nvPr>
        </p:nvSpPr>
        <p:spPr/>
        <p:txBody>
          <a:bodyPr/>
          <a:lstStyle>
            <a:extLst/>
          </a:lstStyle>
          <a:p>
            <a:fld id="{A5639B6F-795D-4F24-B5E9-4944799A7FE2}" type="slidenum">
              <a:rPr lang="en-US" smtClean="0">
                <a:solidFill>
                  <a:prstClr val="black"/>
                </a:solidFill>
              </a:rPr>
              <a:pPr/>
              <a:t>‹#›</a:t>
            </a:fld>
            <a:endParaRPr lang="en-US">
              <a:solidFill>
                <a:prstClr val="black"/>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D7F2283-1834-4451-B17C-CDE3CBC6E86F}" type="datetimeFigureOut">
              <a:rPr lang="en-US" smtClean="0">
                <a:solidFill>
                  <a:prstClr val="white"/>
                </a:solidFill>
              </a:rPr>
              <a:pPr/>
              <a:t>8/17/17</a:t>
            </a:fld>
            <a:endParaRPr lang="en-US">
              <a:solidFill>
                <a:prstClr val="white"/>
              </a:solidFill>
            </a:endParaRPr>
          </a:p>
        </p:txBody>
      </p:sp>
      <p:sp>
        <p:nvSpPr>
          <p:cNvPr id="4" name="Footer Placeholder 3"/>
          <p:cNvSpPr>
            <a:spLocks noGrp="1"/>
          </p:cNvSpPr>
          <p:nvPr>
            <p:ph type="ftr" sz="quarter" idx="11"/>
          </p:nvPr>
        </p:nvSpPr>
        <p:spPr/>
        <p:txBody>
          <a:bodyPr/>
          <a:lstStyle>
            <a:extLst/>
          </a:lstStyle>
          <a:p>
            <a:endParaRPr lang="en-US">
              <a:solidFill>
                <a:prstClr val="white"/>
              </a:solidFill>
            </a:endParaRPr>
          </a:p>
        </p:txBody>
      </p:sp>
      <p:sp>
        <p:nvSpPr>
          <p:cNvPr id="5" name="Slide Number Placeholder 4"/>
          <p:cNvSpPr>
            <a:spLocks noGrp="1"/>
          </p:cNvSpPr>
          <p:nvPr>
            <p:ph type="sldNum" sz="quarter" idx="12"/>
          </p:nvPr>
        </p:nvSpPr>
        <p:spPr/>
        <p:txBody>
          <a:bodyPr/>
          <a:lstStyle>
            <a:extLst/>
          </a:lstStyle>
          <a:p>
            <a:fld id="{A5639B6F-795D-4F24-B5E9-4944799A7FE2}" type="slidenum">
              <a:rPr lang="en-US" smtClean="0">
                <a:solidFill>
                  <a:prstClr val="white"/>
                </a:solidFill>
              </a:rPr>
              <a:pPr/>
              <a:t>‹#›</a:t>
            </a:fld>
            <a:endParaRPr lang="en-US">
              <a:solidFill>
                <a:prstClr val="white"/>
              </a:solidFill>
            </a:endParaRP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D7F2283-1834-4451-B17C-CDE3CBC6E86F}" type="datetimeFigureOut">
              <a:rPr lang="en-US" smtClean="0">
                <a:solidFill>
                  <a:prstClr val="black"/>
                </a:solidFill>
              </a:rPr>
              <a:pPr/>
              <a:t>8/17/17</a:t>
            </a:fld>
            <a:endParaRPr lang="en-US">
              <a:solidFill>
                <a:prstClr val="black"/>
              </a:solidFill>
            </a:endParaRPr>
          </a:p>
        </p:txBody>
      </p:sp>
      <p:sp>
        <p:nvSpPr>
          <p:cNvPr id="3" name="Footer Placeholder 2"/>
          <p:cNvSpPr>
            <a:spLocks noGrp="1"/>
          </p:cNvSpPr>
          <p:nvPr>
            <p:ph type="ftr" sz="quarter" idx="11"/>
          </p:nvPr>
        </p:nvSpPr>
        <p:spPr/>
        <p:txBody>
          <a:bodyPr/>
          <a:lstStyle>
            <a:extLst/>
          </a:lstStyle>
          <a:p>
            <a:endParaRPr lang="en-US">
              <a:solidFill>
                <a:prstClr val="black"/>
              </a:solidFill>
            </a:endParaRPr>
          </a:p>
        </p:txBody>
      </p:sp>
      <p:sp>
        <p:nvSpPr>
          <p:cNvPr id="4" name="Slide Number Placeholder 3"/>
          <p:cNvSpPr>
            <a:spLocks noGrp="1"/>
          </p:cNvSpPr>
          <p:nvPr>
            <p:ph type="sldNum" sz="quarter" idx="12"/>
          </p:nvPr>
        </p:nvSpPr>
        <p:spPr/>
        <p:txBody>
          <a:bodyPr/>
          <a:lstStyle>
            <a:extLst/>
          </a:lstStyle>
          <a:p>
            <a:fld id="{A5639B6F-795D-4F24-B5E9-4944799A7FE2}" type="slidenum">
              <a:rPr lang="en-US" smtClean="0">
                <a:solidFill>
                  <a:prstClr val="black"/>
                </a:solidFill>
              </a:rPr>
              <a:pPr/>
              <a:t>‹#›</a:t>
            </a:fld>
            <a:endParaRPr lang="en-US">
              <a:solidFill>
                <a:prstClr val="black"/>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8969376" y="6407944"/>
            <a:ext cx="2560320" cy="365760"/>
          </a:xfrm>
        </p:spPr>
        <p:txBody>
          <a:bodyPr/>
          <a:lstStyle>
            <a:extLst/>
          </a:lstStyle>
          <a:p>
            <a:fld id="{9D7F2283-1834-4451-B17C-CDE3CBC6E86F}" type="datetimeFigureOut">
              <a:rPr lang="en-US" smtClean="0">
                <a:solidFill>
                  <a:prstClr val="black"/>
                </a:solidFill>
              </a:rPr>
              <a:pPr/>
              <a:t>8/17/17</a:t>
            </a:fld>
            <a:endParaRPr lang="en-US">
              <a:solidFill>
                <a:prstClr val="black"/>
              </a:solidFill>
            </a:endParaRPr>
          </a:p>
        </p:txBody>
      </p:sp>
      <p:sp>
        <p:nvSpPr>
          <p:cNvPr id="6" name="Footer Placeholder 5"/>
          <p:cNvSpPr>
            <a:spLocks noGrp="1"/>
          </p:cNvSpPr>
          <p:nvPr>
            <p:ph type="ftr" sz="quarter" idx="11"/>
          </p:nvPr>
        </p:nvSpPr>
        <p:spPr/>
        <p:txBody>
          <a:bodyPr/>
          <a:lstStyle>
            <a:extLst/>
          </a:lstStyle>
          <a:p>
            <a:endParaRPr lang="en-US">
              <a:solidFill>
                <a:prstClr val="black"/>
              </a:solidFill>
            </a:endParaRPr>
          </a:p>
        </p:txBody>
      </p:sp>
      <p:sp>
        <p:nvSpPr>
          <p:cNvPr id="7" name="Slide Number Placeholder 6"/>
          <p:cNvSpPr>
            <a:spLocks noGrp="1"/>
          </p:cNvSpPr>
          <p:nvPr>
            <p:ph type="sldNum" sz="quarter" idx="12"/>
          </p:nvPr>
        </p:nvSpPr>
        <p:spPr/>
        <p:txBody>
          <a:bodyPr/>
          <a:lstStyle>
            <a:extLst/>
          </a:lstStyle>
          <a:p>
            <a:fld id="{A5639B6F-795D-4F24-B5E9-4944799A7FE2}" type="slidenum">
              <a:rPr lang="en-US" smtClean="0">
                <a:solidFill>
                  <a:prstClr val="black"/>
                </a:solidFill>
              </a:rPr>
              <a:pPr/>
              <a:t>‹#›</a:t>
            </a:fld>
            <a:endParaRPr lang="en-US">
              <a:solidFill>
                <a:prstClr val="black"/>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D7F2283-1834-4451-B17C-CDE3CBC6E86F}" type="datetimeFigureOut">
              <a:rPr lang="en-US" smtClean="0">
                <a:solidFill>
                  <a:prstClr val="white"/>
                </a:solidFill>
              </a:rPr>
              <a:pPr/>
              <a:t>8/17/17</a:t>
            </a:fld>
            <a:endParaRPr lang="en-US">
              <a:solidFill>
                <a:prstClr val="white"/>
              </a:solidFill>
            </a:endParaRPr>
          </a:p>
        </p:txBody>
      </p:sp>
      <p:sp>
        <p:nvSpPr>
          <p:cNvPr id="6" name="Footer Placeholder 5"/>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lang="en-US">
              <a:solidFill>
                <a:prstClr val="white"/>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5639B6F-795D-4F24-B5E9-4944799A7FE2}" type="slidenum">
              <a:rPr lang="en-US" smtClean="0">
                <a:solidFill>
                  <a:prstClr val="white"/>
                </a:solidFill>
              </a:rPr>
              <a:pPr/>
              <a:t>‹#›</a:t>
            </a:fld>
            <a:endParaRPr lang="en-US">
              <a:solidFill>
                <a:prstClr val="white"/>
              </a:solidFill>
            </a:endParaRPr>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955249" y="5001994"/>
            <a:ext cx="5069337"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sz="1800">
              <a:solidFill>
                <a:prstClr val="white"/>
              </a:solidFill>
            </a:endParaRPr>
          </a:p>
        </p:txBody>
      </p:sp>
      <p:sp>
        <p:nvSpPr>
          <p:cNvPr id="9" name="Freeform 8"/>
          <p:cNvSpPr>
            <a:spLocks/>
          </p:cNvSpPr>
          <p:nvPr/>
        </p:nvSpPr>
        <p:spPr bwMode="auto">
          <a:xfrm>
            <a:off x="-71414" y="5785023"/>
            <a:ext cx="506933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sz="1800">
              <a:solidFill>
                <a:prstClr val="white"/>
              </a:solidFill>
            </a:endParaRPr>
          </a:p>
        </p:txBody>
      </p:sp>
      <p:sp>
        <p:nvSpPr>
          <p:cNvPr id="10" name="Right Triangle 9"/>
          <p:cNvSpPr>
            <a:spLocks/>
          </p:cNvSpPr>
          <p:nvPr/>
        </p:nvSpPr>
        <p:spPr bwMode="auto">
          <a:xfrm>
            <a:off x="-8056" y="5791253"/>
            <a:ext cx="4536419"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sz="1800">
              <a:solidFill>
                <a:prstClr val="white"/>
              </a:solidFill>
            </a:endParaRPr>
          </a:p>
        </p:txBody>
      </p:sp>
      <p:cxnSp>
        <p:nvCxnSpPr>
          <p:cNvPr id="11" name="Straight Connector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sz="1800">
              <a:solidFill>
                <a:prstClr val="white"/>
              </a:solidFill>
            </a:endParaRPr>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sz="1800">
              <a:solidFill>
                <a:prstClr val="white"/>
              </a:solidFill>
            </a:endParaRP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955249" y="5001994"/>
            <a:ext cx="5069337"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sz="1800">
              <a:solidFill>
                <a:prstClr val="black"/>
              </a:solidFill>
            </a:endParaRPr>
          </a:p>
        </p:txBody>
      </p:sp>
      <p:sp>
        <p:nvSpPr>
          <p:cNvPr id="12" name="Freeform 11"/>
          <p:cNvSpPr>
            <a:spLocks/>
          </p:cNvSpPr>
          <p:nvPr/>
        </p:nvSpPr>
        <p:spPr bwMode="auto">
          <a:xfrm>
            <a:off x="-71414" y="5785023"/>
            <a:ext cx="506933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sz="1800">
              <a:solidFill>
                <a:prstClr val="black"/>
              </a:solidFill>
            </a:endParaRPr>
          </a:p>
        </p:txBody>
      </p:sp>
      <p:sp>
        <p:nvSpPr>
          <p:cNvPr id="14" name="Right Triangle 13"/>
          <p:cNvSpPr>
            <a:spLocks/>
          </p:cNvSpPr>
          <p:nvPr/>
        </p:nvSpPr>
        <p:spPr bwMode="auto">
          <a:xfrm>
            <a:off x="-8056" y="5791253"/>
            <a:ext cx="4536419"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sz="1800">
              <a:solidFill>
                <a:prstClr val="white"/>
              </a:solidFill>
            </a:endParaRPr>
          </a:p>
        </p:txBody>
      </p:sp>
      <p:cxnSp>
        <p:nvCxnSpPr>
          <p:cNvPr id="15" name="Straight Connector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481329"/>
            <a:ext cx="109728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9D7F2283-1834-4451-B17C-CDE3CBC6E86F}" type="datetimeFigureOut">
              <a:rPr lang="en-US" smtClean="0">
                <a:solidFill>
                  <a:prstClr val="black"/>
                </a:solidFill>
              </a:rPr>
              <a:pPr/>
              <a:t>8/17/17</a:t>
            </a:fld>
            <a:endParaRPr lang="en-US">
              <a:solidFill>
                <a:prstClr val="black"/>
              </a:solidFill>
            </a:endParaRPr>
          </a:p>
        </p:txBody>
      </p:sp>
      <p:sp>
        <p:nvSpPr>
          <p:cNvPr id="22" name="Footer Placeholder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en-US">
              <a:solidFill>
                <a:prstClr val="black"/>
              </a:solidFill>
            </a:endParaRPr>
          </a:p>
        </p:txBody>
      </p:sp>
      <p:sp>
        <p:nvSpPr>
          <p:cNvPr id="18" name="Slide Number Placeholder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A5639B6F-795D-4F24-B5E9-4944799A7FE2}"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1428303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 Id="rId3" Type="http://schemas.openxmlformats.org/officeDocument/2006/relationships/image" Target="../media/image9.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gi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828800" y="457201"/>
            <a:ext cx="4267200" cy="5293757"/>
          </a:xfrm>
          <a:prstGeom prst="rect">
            <a:avLst/>
          </a:prstGeom>
          <a:solidFill>
            <a:schemeClr val="accent1"/>
          </a:solidFill>
          <a:effectLst>
            <a:innerShdw blurRad="63500" dist="50800" dir="8100000">
              <a:prstClr val="black">
                <a:alpha val="50000"/>
              </a:prstClr>
            </a:innerShdw>
          </a:effectLst>
          <a:scene3d>
            <a:camera prst="perspectiveRight"/>
            <a:lightRig rig="threePt" dir="t"/>
          </a:scene3d>
          <a:sp3d>
            <a:bevelT prst="angle"/>
          </a:sp3d>
        </p:spPr>
        <p:txBody>
          <a:bodyPr wrap="square" rtlCol="0">
            <a:spAutoFit/>
          </a:bodyPr>
          <a:lstStyle/>
          <a:p>
            <a:pPr algn="ctr"/>
            <a:r>
              <a:rPr lang="en-US" sz="4000" b="1" dirty="0">
                <a:solidFill>
                  <a:prstClr val="black"/>
                </a:solidFill>
              </a:rPr>
              <a:t>Lesson 18:</a:t>
            </a:r>
            <a:endParaRPr lang="en-US" sz="4000" dirty="0">
              <a:solidFill>
                <a:prstClr val="black"/>
              </a:solidFill>
            </a:endParaRPr>
          </a:p>
          <a:p>
            <a:r>
              <a:rPr lang="en-US" sz="4000" i="1" dirty="0">
                <a:solidFill>
                  <a:prstClr val="black"/>
                </a:solidFill>
              </a:rPr>
              <a:t>How Has the Due Process Clause of the Fourteenth Amendment Changed the Constitution?</a:t>
            </a:r>
          </a:p>
          <a:p>
            <a:endParaRPr lang="en-US" dirty="0">
              <a:solidFill>
                <a:prstClr val="black"/>
              </a:solidFill>
            </a:endParaRPr>
          </a:p>
        </p:txBody>
      </p:sp>
      <p:pic>
        <p:nvPicPr>
          <p:cNvPr id="10242" name="Picture 2"/>
          <p:cNvPicPr>
            <a:picLocks noChangeAspect="1" noChangeArrowheads="1"/>
          </p:cNvPicPr>
          <p:nvPr/>
        </p:nvPicPr>
        <p:blipFill>
          <a:blip r:embed="rId2" cstate="print"/>
          <a:srcRect/>
          <a:stretch>
            <a:fillRect/>
          </a:stretch>
        </p:blipFill>
        <p:spPr bwMode="auto">
          <a:xfrm>
            <a:off x="5943601" y="0"/>
            <a:ext cx="4827535" cy="6858000"/>
          </a:xfrm>
          <a:prstGeom prst="rect">
            <a:avLst/>
          </a:prstGeom>
          <a:noFill/>
          <a:ln w="9525">
            <a:noFill/>
            <a:miter lim="800000"/>
            <a:headEnd/>
            <a:tailEnd/>
          </a:ln>
          <a:effectLst>
            <a:glow rad="228600">
              <a:schemeClr val="accent1">
                <a:satMod val="175000"/>
                <a:alpha val="40000"/>
              </a:schemeClr>
            </a:glow>
            <a:reflection blurRad="6350" stA="52000" endA="300" endPos="35000" dir="5400000" sy="-100000" algn="bl" rotWithShape="0"/>
          </a:effectLst>
          <a:scene3d>
            <a:camera prst="perspectiveLeft"/>
            <a:lightRig rig="threePt" dir="t"/>
          </a:scene3d>
        </p:spPr>
      </p:pic>
    </p:spTree>
    <p:extLst>
      <p:ext uri="{BB962C8B-B14F-4D97-AF65-F5344CB8AC3E}">
        <p14:creationId xmlns:p14="http://schemas.microsoft.com/office/powerpoint/2010/main" val="12483944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Based upon idea that some rights are so fundamental that </a:t>
            </a:r>
            <a:r>
              <a:rPr lang="en-US" dirty="0" err="1" smtClean="0"/>
              <a:t>gov’t</a:t>
            </a:r>
            <a:r>
              <a:rPr lang="en-US" dirty="0" smtClean="0"/>
              <a:t> must have a “compelling” reason to regulate them.</a:t>
            </a:r>
          </a:p>
          <a:p>
            <a:r>
              <a:rPr lang="en-US" dirty="0" smtClean="0"/>
              <a:t>Supreme Court must identify which rights are fundamental, and if </a:t>
            </a:r>
            <a:r>
              <a:rPr lang="en-US" dirty="0" err="1" smtClean="0"/>
              <a:t>gov’t</a:t>
            </a:r>
            <a:r>
              <a:rPr lang="en-US" dirty="0" smtClean="0"/>
              <a:t> has violated that particular right.</a:t>
            </a:r>
          </a:p>
          <a:p>
            <a:pPr>
              <a:buNone/>
            </a:pPr>
            <a:endParaRPr lang="en-US" dirty="0" smtClean="0"/>
          </a:p>
        </p:txBody>
      </p:sp>
      <p:sp>
        <p:nvSpPr>
          <p:cNvPr id="3" name="Title 2"/>
          <p:cNvSpPr>
            <a:spLocks noGrp="1"/>
          </p:cNvSpPr>
          <p:nvPr>
            <p:ph type="title"/>
          </p:nvPr>
        </p:nvSpPr>
        <p:spPr/>
        <p:txBody>
          <a:bodyPr/>
          <a:lstStyle/>
          <a:p>
            <a:r>
              <a:rPr lang="en-US" dirty="0" smtClean="0"/>
              <a:t>Substantive Due Process</a:t>
            </a:r>
            <a:endParaRPr lang="en-US" dirty="0"/>
          </a:p>
        </p:txBody>
      </p:sp>
      <p:pic>
        <p:nvPicPr>
          <p:cNvPr id="4098" name="Picture 2" descr="http://media.nj.com/ledgerupdates_impact/photo/us-supreme-courtjpg-c05ceb81607348e7_large.jpg"/>
          <p:cNvPicPr>
            <a:picLocks noChangeAspect="1" noChangeArrowheads="1"/>
          </p:cNvPicPr>
          <p:nvPr/>
        </p:nvPicPr>
        <p:blipFill>
          <a:blip r:embed="rId2" cstate="print"/>
          <a:srcRect/>
          <a:stretch>
            <a:fillRect/>
          </a:stretch>
        </p:blipFill>
        <p:spPr bwMode="auto">
          <a:xfrm>
            <a:off x="6019800" y="3886200"/>
            <a:ext cx="4114800" cy="26670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5736360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0" y="1295401"/>
            <a:ext cx="8229600" cy="4525963"/>
          </a:xfrm>
        </p:spPr>
        <p:txBody>
          <a:bodyPr/>
          <a:lstStyle/>
          <a:p>
            <a:r>
              <a:rPr lang="en-US" dirty="0" smtClean="0"/>
              <a:t>By 1937, court abandoned view that economic rights are fundamental.</a:t>
            </a:r>
          </a:p>
          <a:p>
            <a:r>
              <a:rPr lang="en-US" dirty="0" smtClean="0"/>
              <a:t>The following are (controversially) considered fundamental</a:t>
            </a:r>
          </a:p>
          <a:p>
            <a:pPr lvl="1"/>
            <a:r>
              <a:rPr lang="en-US" dirty="0" smtClean="0"/>
              <a:t>Right to marry and have children</a:t>
            </a:r>
          </a:p>
          <a:p>
            <a:pPr lvl="1"/>
            <a:r>
              <a:rPr lang="en-US" dirty="0" smtClean="0"/>
              <a:t>Right to purchase and use birth control</a:t>
            </a:r>
          </a:p>
          <a:p>
            <a:pPr lvl="1"/>
            <a:r>
              <a:rPr lang="en-US" dirty="0" smtClean="0"/>
              <a:t>Right to free speech</a:t>
            </a:r>
          </a:p>
          <a:p>
            <a:pPr lvl="1"/>
            <a:r>
              <a:rPr lang="en-US" dirty="0" smtClean="0"/>
              <a:t>Right to interstate travel</a:t>
            </a:r>
          </a:p>
          <a:p>
            <a:pPr lvl="1"/>
            <a:r>
              <a:rPr lang="en-US" dirty="0" smtClean="0"/>
              <a:t>Right of legal voters to vote</a:t>
            </a:r>
          </a:p>
          <a:p>
            <a:pPr lvl="1"/>
            <a:r>
              <a:rPr lang="en-US" dirty="0" smtClean="0"/>
              <a:t>Right to religious freedom…</a:t>
            </a:r>
          </a:p>
          <a:p>
            <a:endParaRPr lang="en-US" dirty="0"/>
          </a:p>
        </p:txBody>
      </p:sp>
      <p:sp>
        <p:nvSpPr>
          <p:cNvPr id="3" name="Title 2"/>
          <p:cNvSpPr>
            <a:spLocks noGrp="1"/>
          </p:cNvSpPr>
          <p:nvPr>
            <p:ph type="title"/>
          </p:nvPr>
        </p:nvSpPr>
        <p:spPr/>
        <p:txBody>
          <a:bodyPr>
            <a:normAutofit/>
          </a:bodyPr>
          <a:lstStyle/>
          <a:p>
            <a:r>
              <a:rPr lang="en-US" dirty="0" smtClean="0"/>
              <a:t>Indentifying Fundamental Rights</a:t>
            </a:r>
            <a:endParaRPr lang="en-US" dirty="0"/>
          </a:p>
        </p:txBody>
      </p:sp>
      <p:pic>
        <p:nvPicPr>
          <p:cNvPr id="3074" name="Picture 2" descr="http://www.areaboard6.ca.gov/res/gif/votebox.jpg"/>
          <p:cNvPicPr>
            <a:picLocks noChangeAspect="1" noChangeArrowheads="1"/>
          </p:cNvPicPr>
          <p:nvPr/>
        </p:nvPicPr>
        <p:blipFill>
          <a:blip r:embed="rId2" cstate="print"/>
          <a:srcRect/>
          <a:stretch>
            <a:fillRect/>
          </a:stretch>
        </p:blipFill>
        <p:spPr bwMode="auto">
          <a:xfrm>
            <a:off x="8686800" y="4724400"/>
            <a:ext cx="1676400" cy="1676400"/>
          </a:xfrm>
          <a:prstGeom prst="rect">
            <a:avLst/>
          </a:prstGeom>
          <a:noFill/>
        </p:spPr>
      </p:pic>
      <p:pic>
        <p:nvPicPr>
          <p:cNvPr id="3076" name="Picture 4" descr="http://www.grafpedia.com/wp-content/uploads/2009/06/chevy-car-icon.jpg"/>
          <p:cNvPicPr>
            <a:picLocks noChangeAspect="1" noChangeArrowheads="1"/>
          </p:cNvPicPr>
          <p:nvPr/>
        </p:nvPicPr>
        <p:blipFill>
          <a:blip r:embed="rId3" cstate="print"/>
          <a:srcRect/>
          <a:stretch>
            <a:fillRect/>
          </a:stretch>
        </p:blipFill>
        <p:spPr bwMode="auto">
          <a:xfrm>
            <a:off x="8534400" y="2590800"/>
            <a:ext cx="1752600" cy="1752600"/>
          </a:xfrm>
          <a:prstGeom prst="rect">
            <a:avLst/>
          </a:prstGeom>
          <a:noFill/>
        </p:spPr>
      </p:pic>
    </p:spTree>
    <p:extLst>
      <p:ext uri="{BB962C8B-B14F-4D97-AF65-F5344CB8AC3E}">
        <p14:creationId xmlns:p14="http://schemas.microsoft.com/office/powerpoint/2010/main" val="18402652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05000" y="1371600"/>
            <a:ext cx="8382000" cy="4919472"/>
          </a:xfrm>
        </p:spPr>
        <p:txBody>
          <a:bodyPr>
            <a:normAutofit/>
          </a:bodyPr>
          <a:lstStyle/>
          <a:p>
            <a:r>
              <a:rPr lang="en-US" dirty="0" smtClean="0"/>
              <a:t>By 1925, Supreme Court begins identifying rights in the bill of rights that the state must protect. </a:t>
            </a:r>
          </a:p>
          <a:p>
            <a:pPr lvl="1"/>
            <a:r>
              <a:rPr lang="en-US" i="1" dirty="0" err="1" smtClean="0"/>
              <a:t>Gitlow</a:t>
            </a:r>
            <a:r>
              <a:rPr lang="en-US" i="1" dirty="0" smtClean="0"/>
              <a:t> v. New York </a:t>
            </a:r>
            <a:r>
              <a:rPr lang="en-US" dirty="0" smtClean="0"/>
              <a:t>– states cannot infringe upon free speech and press without compelling interest.</a:t>
            </a:r>
          </a:p>
          <a:p>
            <a:r>
              <a:rPr lang="en-US" dirty="0" smtClean="0"/>
              <a:t>Selective incorporation means the court examines rights on case-by-case basis. </a:t>
            </a:r>
          </a:p>
          <a:p>
            <a:pPr lvl="1"/>
            <a:r>
              <a:rPr lang="en-US" dirty="0" smtClean="0"/>
              <a:t>Justice Frankfurter’s “shock the conscience” test</a:t>
            </a:r>
          </a:p>
          <a:p>
            <a:r>
              <a:rPr lang="en-US" dirty="0" smtClean="0"/>
              <a:t>Court more reluctant to incorporate criminal procedure rights, felt states have greater responsibility for prosecuting &amp; punishing.</a:t>
            </a:r>
          </a:p>
          <a:p>
            <a:pPr lvl="1"/>
            <a:endParaRPr lang="en-US" dirty="0"/>
          </a:p>
        </p:txBody>
      </p:sp>
      <p:sp>
        <p:nvSpPr>
          <p:cNvPr id="3" name="Title 2"/>
          <p:cNvSpPr>
            <a:spLocks noGrp="1"/>
          </p:cNvSpPr>
          <p:nvPr>
            <p:ph type="title"/>
          </p:nvPr>
        </p:nvSpPr>
        <p:spPr/>
        <p:txBody>
          <a:bodyPr/>
          <a:lstStyle/>
          <a:p>
            <a:r>
              <a:rPr lang="en-US" dirty="0" smtClean="0"/>
              <a:t>The Doctrine of Incorporation</a:t>
            </a:r>
            <a:endParaRPr lang="en-US" dirty="0"/>
          </a:p>
        </p:txBody>
      </p:sp>
    </p:spTree>
    <p:extLst>
      <p:ext uri="{BB962C8B-B14F-4D97-AF65-F5344CB8AC3E}">
        <p14:creationId xmlns:p14="http://schemas.microsoft.com/office/powerpoint/2010/main" val="12788079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0" y="990600"/>
            <a:ext cx="8001000" cy="5257800"/>
          </a:xfrm>
        </p:spPr>
        <p:txBody>
          <a:bodyPr>
            <a:normAutofit/>
          </a:bodyPr>
          <a:lstStyle/>
          <a:p>
            <a:r>
              <a:rPr lang="en-US" dirty="0" smtClean="0"/>
              <a:t>2</a:t>
            </a:r>
            <a:r>
              <a:rPr lang="en-US" baseline="30000" dirty="0" smtClean="0"/>
              <a:t>nd</a:t>
            </a:r>
            <a:r>
              <a:rPr lang="en-US" dirty="0" smtClean="0"/>
              <a:t> Amendment right to </a:t>
            </a:r>
          </a:p>
          <a:p>
            <a:pPr>
              <a:buNone/>
            </a:pPr>
            <a:r>
              <a:rPr lang="en-US" dirty="0" smtClean="0"/>
              <a:t>   bear arms</a:t>
            </a:r>
          </a:p>
          <a:p>
            <a:r>
              <a:rPr lang="en-US" dirty="0" smtClean="0"/>
              <a:t>5</a:t>
            </a:r>
            <a:r>
              <a:rPr lang="en-US" baseline="30000" dirty="0" smtClean="0"/>
              <a:t>th</a:t>
            </a:r>
            <a:r>
              <a:rPr lang="en-US" dirty="0" smtClean="0"/>
              <a:t> Amendment right to </a:t>
            </a:r>
          </a:p>
          <a:p>
            <a:pPr>
              <a:buNone/>
            </a:pPr>
            <a:r>
              <a:rPr lang="en-US" dirty="0" smtClean="0"/>
              <a:t>   an indictment by a grand </a:t>
            </a:r>
          </a:p>
          <a:p>
            <a:pPr>
              <a:buNone/>
            </a:pPr>
            <a:r>
              <a:rPr lang="en-US" dirty="0" smtClean="0"/>
              <a:t>   jury</a:t>
            </a:r>
          </a:p>
          <a:p>
            <a:r>
              <a:rPr lang="en-US" dirty="0" smtClean="0"/>
              <a:t>7</a:t>
            </a:r>
            <a:r>
              <a:rPr lang="en-US" baseline="30000" dirty="0" smtClean="0"/>
              <a:t>th</a:t>
            </a:r>
            <a:r>
              <a:rPr lang="en-US" dirty="0" smtClean="0"/>
              <a:t> Amendment right to a </a:t>
            </a:r>
          </a:p>
          <a:p>
            <a:pPr>
              <a:buNone/>
            </a:pPr>
            <a:r>
              <a:rPr lang="en-US" dirty="0" smtClean="0"/>
              <a:t>  jury trial in civil lawsuits</a:t>
            </a:r>
          </a:p>
          <a:p>
            <a:r>
              <a:rPr lang="en-US" dirty="0" smtClean="0"/>
              <a:t>Implicit requirement in 6</a:t>
            </a:r>
            <a:r>
              <a:rPr lang="en-US" baseline="30000" dirty="0" smtClean="0"/>
              <a:t>th</a:t>
            </a:r>
            <a:r>
              <a:rPr lang="en-US" dirty="0" smtClean="0"/>
              <a:t> amendment that the jury in a criminal case must have 12 members and must reach a unanimous verdict. </a:t>
            </a:r>
            <a:endParaRPr lang="en-US" dirty="0"/>
          </a:p>
        </p:txBody>
      </p:sp>
      <p:sp>
        <p:nvSpPr>
          <p:cNvPr id="3" name="Title 2"/>
          <p:cNvSpPr>
            <a:spLocks noGrp="1"/>
          </p:cNvSpPr>
          <p:nvPr>
            <p:ph type="title"/>
          </p:nvPr>
        </p:nvSpPr>
        <p:spPr>
          <a:xfrm>
            <a:off x="1905000" y="0"/>
            <a:ext cx="8229600" cy="1143000"/>
          </a:xfrm>
        </p:spPr>
        <p:txBody>
          <a:bodyPr/>
          <a:lstStyle/>
          <a:p>
            <a:r>
              <a:rPr lang="en-US" dirty="0" smtClean="0"/>
              <a:t>Rights Not Incorporated</a:t>
            </a:r>
            <a:endParaRPr lang="en-US" dirty="0"/>
          </a:p>
        </p:txBody>
      </p:sp>
      <p:pic>
        <p:nvPicPr>
          <p:cNvPr id="4" name="Picture 3" descr="Bear Arms.jpg"/>
          <p:cNvPicPr>
            <a:picLocks noChangeAspect="1"/>
          </p:cNvPicPr>
          <p:nvPr/>
        </p:nvPicPr>
        <p:blipFill>
          <a:blip r:embed="rId2" cstate="print"/>
          <a:stretch>
            <a:fillRect/>
          </a:stretch>
        </p:blipFill>
        <p:spPr>
          <a:xfrm>
            <a:off x="6477000" y="990600"/>
            <a:ext cx="4038600" cy="2440912"/>
          </a:xfrm>
          <a:prstGeom prst="rect">
            <a:avLst/>
          </a:prstGeom>
          <a:ln>
            <a:noFill/>
          </a:ln>
          <a:effectLst>
            <a:softEdge rad="112500"/>
          </a:effectLst>
        </p:spPr>
      </p:pic>
    </p:spTree>
    <p:extLst>
      <p:ext uri="{BB962C8B-B14F-4D97-AF65-F5344CB8AC3E}">
        <p14:creationId xmlns:p14="http://schemas.microsoft.com/office/powerpoint/2010/main" val="9089437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828800" y="1066801"/>
            <a:ext cx="8382000" cy="4940491"/>
          </a:xfrm>
        </p:spPr>
        <p:txBody>
          <a:bodyPr>
            <a:normAutofit lnSpcReduction="10000"/>
          </a:bodyPr>
          <a:lstStyle/>
          <a:p>
            <a:r>
              <a:rPr lang="en-US" dirty="0" smtClean="0"/>
              <a:t>The 5</a:t>
            </a:r>
            <a:r>
              <a:rPr lang="en-US" baseline="30000" dirty="0" smtClean="0"/>
              <a:t>th</a:t>
            </a:r>
            <a:r>
              <a:rPr lang="en-US" dirty="0" smtClean="0"/>
              <a:t> Amendment limits the </a:t>
            </a:r>
            <a:r>
              <a:rPr lang="en-US" i="1" dirty="0" smtClean="0"/>
              <a:t>national</a:t>
            </a:r>
            <a:r>
              <a:rPr lang="en-US" dirty="0" smtClean="0"/>
              <a:t> government, but the 14</a:t>
            </a:r>
            <a:r>
              <a:rPr lang="en-US" baseline="30000" dirty="0" smtClean="0"/>
              <a:t>th</a:t>
            </a:r>
            <a:r>
              <a:rPr lang="en-US" dirty="0" smtClean="0"/>
              <a:t> guarantees that </a:t>
            </a:r>
            <a:r>
              <a:rPr lang="en-US" i="1" dirty="0" smtClean="0"/>
              <a:t>states</a:t>
            </a:r>
            <a:r>
              <a:rPr lang="en-US" dirty="0" smtClean="0"/>
              <a:t> cannot deprive rights without “Due Process.” </a:t>
            </a:r>
          </a:p>
          <a:p>
            <a:r>
              <a:rPr lang="en-US" dirty="0" smtClean="0"/>
              <a:t>Due process is not defined, but has roots in English history and plays a central role in what government actions are considered valid. </a:t>
            </a:r>
          </a:p>
          <a:p>
            <a:r>
              <a:rPr lang="en-US" dirty="0" smtClean="0"/>
              <a:t>This lesson explains how “due process” has changed since the 14</a:t>
            </a:r>
            <a:r>
              <a:rPr lang="en-US" baseline="30000" dirty="0" smtClean="0"/>
              <a:t>th</a:t>
            </a:r>
            <a:r>
              <a:rPr lang="en-US" dirty="0" smtClean="0"/>
              <a:t> Amendment and how the requirement of due process has been used to protect individual rights from state government actions. </a:t>
            </a:r>
            <a:endParaRPr lang="en-US" dirty="0"/>
          </a:p>
        </p:txBody>
      </p:sp>
      <p:sp>
        <p:nvSpPr>
          <p:cNvPr id="3" name="Title 2"/>
          <p:cNvSpPr>
            <a:spLocks noGrp="1"/>
          </p:cNvSpPr>
          <p:nvPr>
            <p:ph type="title"/>
          </p:nvPr>
        </p:nvSpPr>
        <p:spPr>
          <a:xfrm>
            <a:off x="1676400" y="0"/>
            <a:ext cx="8229600" cy="1143000"/>
          </a:xfrm>
        </p:spPr>
        <p:txBody>
          <a:bodyPr/>
          <a:lstStyle/>
          <a:p>
            <a:r>
              <a:rPr lang="en-US" dirty="0" smtClean="0"/>
              <a:t>Purpose</a:t>
            </a:r>
            <a:endParaRPr lang="en-US" dirty="0"/>
          </a:p>
        </p:txBody>
      </p:sp>
    </p:spTree>
    <p:extLst>
      <p:ext uri="{BB962C8B-B14F-4D97-AF65-F5344CB8AC3E}">
        <p14:creationId xmlns:p14="http://schemas.microsoft.com/office/powerpoint/2010/main" val="8500546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752600" y="1143001"/>
            <a:ext cx="8458200" cy="4864291"/>
          </a:xfrm>
        </p:spPr>
        <p:txBody>
          <a:bodyPr/>
          <a:lstStyle/>
          <a:p>
            <a:endParaRPr lang="en-US" i="1" dirty="0" smtClean="0"/>
          </a:p>
          <a:p>
            <a:endParaRPr lang="en-US" i="1" dirty="0"/>
          </a:p>
        </p:txBody>
      </p:sp>
      <p:sp>
        <p:nvSpPr>
          <p:cNvPr id="4" name="Title 3"/>
          <p:cNvSpPr>
            <a:spLocks noGrp="1"/>
          </p:cNvSpPr>
          <p:nvPr>
            <p:ph type="title"/>
          </p:nvPr>
        </p:nvSpPr>
        <p:spPr>
          <a:xfrm>
            <a:off x="1905000" y="0"/>
            <a:ext cx="8229600" cy="1143000"/>
          </a:xfrm>
        </p:spPr>
        <p:txBody>
          <a:bodyPr/>
          <a:lstStyle/>
          <a:p>
            <a:r>
              <a:rPr lang="en-US" dirty="0" smtClean="0"/>
              <a:t>Objectives</a:t>
            </a:r>
            <a:endParaRPr lang="en-US" dirty="0"/>
          </a:p>
        </p:txBody>
      </p:sp>
      <p:sp>
        <p:nvSpPr>
          <p:cNvPr id="6" name="Content Placeholder 1"/>
          <p:cNvSpPr txBox="1">
            <a:spLocks/>
          </p:cNvSpPr>
          <p:nvPr/>
        </p:nvSpPr>
        <p:spPr>
          <a:xfrm>
            <a:off x="1828800" y="1219201"/>
            <a:ext cx="8229600" cy="4525963"/>
          </a:xfrm>
          <a:prstGeom prst="rect">
            <a:avLst/>
          </a:prstGeom>
        </p:spPr>
        <p:txBody>
          <a:bodyPr vert="horz">
            <a:normAutofit/>
          </a:bodyPr>
          <a:lstStyle/>
          <a:p>
            <a:pPr marL="365760" indent="-256032">
              <a:spcBef>
                <a:spcPts val="400"/>
              </a:spcBef>
              <a:buClr>
                <a:srgbClr val="4F81BD"/>
              </a:buClr>
              <a:buSzPct val="68000"/>
              <a:buFont typeface="Wingdings 3"/>
              <a:buChar char=""/>
              <a:defRPr/>
            </a:pPr>
            <a:r>
              <a:rPr lang="en-US" sz="2700" i="1" dirty="0">
                <a:solidFill>
                  <a:prstClr val="black"/>
                </a:solidFill>
              </a:rPr>
              <a:t>Explain the historical origins of due process. </a:t>
            </a:r>
          </a:p>
          <a:p>
            <a:pPr marL="365760" indent="-256032">
              <a:spcBef>
                <a:spcPts val="400"/>
              </a:spcBef>
              <a:buClr>
                <a:srgbClr val="4F81BD"/>
              </a:buClr>
              <a:buSzPct val="68000"/>
              <a:buFont typeface="Wingdings 3"/>
              <a:buChar char=""/>
              <a:defRPr/>
            </a:pPr>
            <a:r>
              <a:rPr lang="en-US" sz="2700" i="1" dirty="0">
                <a:solidFill>
                  <a:prstClr val="black"/>
                </a:solidFill>
              </a:rPr>
              <a:t>Explain the difference between procedural and substantive due process.</a:t>
            </a:r>
          </a:p>
          <a:p>
            <a:pPr marL="365760" indent="-256032">
              <a:spcBef>
                <a:spcPts val="400"/>
              </a:spcBef>
              <a:buClr>
                <a:srgbClr val="4F81BD"/>
              </a:buClr>
              <a:buSzPct val="68000"/>
              <a:buFont typeface="Wingdings 3"/>
              <a:buChar char=""/>
              <a:defRPr/>
            </a:pPr>
            <a:r>
              <a:rPr lang="en-US" sz="2700" i="1" dirty="0">
                <a:solidFill>
                  <a:prstClr val="black"/>
                </a:solidFill>
              </a:rPr>
              <a:t>Define the concept of incorporation and describe its effects on the powers of the states. </a:t>
            </a:r>
          </a:p>
          <a:p>
            <a:pPr marL="365760" indent="-256032">
              <a:spcBef>
                <a:spcPts val="400"/>
              </a:spcBef>
              <a:buClr>
                <a:srgbClr val="4F81BD"/>
              </a:buClr>
              <a:buSzPct val="68000"/>
              <a:buFont typeface="Wingdings 3"/>
              <a:buChar char=""/>
              <a:defRPr/>
            </a:pPr>
            <a:r>
              <a:rPr lang="en-US" sz="2700" i="1" dirty="0">
                <a:solidFill>
                  <a:prstClr val="black"/>
                </a:solidFill>
              </a:rPr>
              <a:t>Evaluate, take, and defend positions on historical and contemporary issues involving due process. </a:t>
            </a:r>
          </a:p>
        </p:txBody>
      </p:sp>
    </p:spTree>
    <p:extLst>
      <p:ext uri="{BB962C8B-B14F-4D97-AF65-F5344CB8AC3E}">
        <p14:creationId xmlns:p14="http://schemas.microsoft.com/office/powerpoint/2010/main" val="18074843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0" y="762000"/>
            <a:ext cx="9144000" cy="5486400"/>
          </a:xfrm>
        </p:spPr>
        <p:txBody>
          <a:bodyPr>
            <a:normAutofit fontScale="62500" lnSpcReduction="20000"/>
          </a:bodyPr>
          <a:lstStyle/>
          <a:p>
            <a:r>
              <a:rPr lang="en-US" b="1" dirty="0" smtClean="0"/>
              <a:t>adversary system</a:t>
            </a:r>
            <a:r>
              <a:rPr lang="en-US" dirty="0" smtClean="0"/>
              <a:t> </a:t>
            </a:r>
          </a:p>
          <a:p>
            <a:pPr lvl="1"/>
            <a:r>
              <a:rPr lang="en-US" dirty="0" smtClean="0"/>
              <a:t>A system of justice in which court trials are essentially contests between accuser and accused that take place before an impartial judge or jury. </a:t>
            </a:r>
          </a:p>
          <a:p>
            <a:pPr lvl="1">
              <a:buNone/>
            </a:pPr>
            <a:endParaRPr lang="en-US" dirty="0" smtClean="0"/>
          </a:p>
          <a:p>
            <a:r>
              <a:rPr lang="en-US" b="1" dirty="0" smtClean="0"/>
              <a:t>due process of law</a:t>
            </a:r>
            <a:r>
              <a:rPr lang="en-US" dirty="0" smtClean="0"/>
              <a:t> </a:t>
            </a:r>
          </a:p>
          <a:p>
            <a:pPr lvl="1"/>
            <a:r>
              <a:rPr lang="en-US" dirty="0" smtClean="0"/>
              <a:t>A requirement stated in the Fifth and Fourteenth Amendments that treatment by state and federal governments in matters of life, liberty, or property of individuals be reasonable, fair, and follow known rules and procedures. </a:t>
            </a:r>
            <a:r>
              <a:rPr lang="en-US" i="1" dirty="0" smtClean="0"/>
              <a:t>See</a:t>
            </a:r>
            <a:r>
              <a:rPr lang="en-US" dirty="0" smtClean="0"/>
              <a:t> procedural due process </a:t>
            </a:r>
            <a:r>
              <a:rPr lang="en-US" i="1" dirty="0" smtClean="0"/>
              <a:t>and</a:t>
            </a:r>
            <a:r>
              <a:rPr lang="en-US" dirty="0" smtClean="0"/>
              <a:t> substantive due process </a:t>
            </a:r>
          </a:p>
          <a:p>
            <a:pPr lvl="1"/>
            <a:r>
              <a:rPr lang="en-US" dirty="0" smtClean="0"/>
              <a:t> </a:t>
            </a:r>
          </a:p>
          <a:p>
            <a:r>
              <a:rPr lang="en-US" b="1" dirty="0" smtClean="0"/>
              <a:t>incorporation</a:t>
            </a:r>
            <a:r>
              <a:rPr lang="en-US" dirty="0" smtClean="0"/>
              <a:t> </a:t>
            </a:r>
          </a:p>
          <a:p>
            <a:pPr lvl="1"/>
            <a:r>
              <a:rPr lang="en-US" dirty="0" smtClean="0"/>
              <a:t>The process through which the U.S. Supreme Court has applied the due process clause of the fourteenth Amendment to extend the reach of the Bill of Rights to include protection from interference by states.</a:t>
            </a:r>
          </a:p>
          <a:p>
            <a:pPr lvl="1">
              <a:buNone/>
            </a:pPr>
            <a:r>
              <a:rPr lang="en-US" dirty="0" smtClean="0"/>
              <a:t> </a:t>
            </a:r>
          </a:p>
          <a:p>
            <a:r>
              <a:rPr lang="en-US" b="1" dirty="0" smtClean="0"/>
              <a:t>inquisitorial system</a:t>
            </a:r>
            <a:r>
              <a:rPr lang="en-US" dirty="0" smtClean="0"/>
              <a:t> </a:t>
            </a:r>
          </a:p>
          <a:p>
            <a:pPr lvl="1"/>
            <a:r>
              <a:rPr lang="en-US" dirty="0" smtClean="0"/>
              <a:t>A trial system in which a judicial official or set of officials acts as both prosecutor and judge, questioning witnesses, examining evidence, and reaching a verdict. </a:t>
            </a:r>
          </a:p>
          <a:p>
            <a:pPr lvl="1">
              <a:buNone/>
            </a:pPr>
            <a:endParaRPr lang="en-US" dirty="0" smtClean="0"/>
          </a:p>
          <a:p>
            <a:r>
              <a:rPr lang="en-US" b="1" dirty="0" smtClean="0"/>
              <a:t>procedural due process</a:t>
            </a:r>
            <a:r>
              <a:rPr lang="en-US" dirty="0" smtClean="0"/>
              <a:t> </a:t>
            </a:r>
          </a:p>
          <a:p>
            <a:pPr lvl="1"/>
            <a:r>
              <a:rPr lang="en-US" dirty="0" smtClean="0"/>
              <a:t>The principle that government must respect all, not some, of a person's legal rights. Government must not subject individuals to unreasonable, unfair, or arbitrary treatment. </a:t>
            </a:r>
          </a:p>
          <a:p>
            <a:pPr lvl="1">
              <a:buNone/>
            </a:pPr>
            <a:endParaRPr lang="en-US" dirty="0" smtClean="0"/>
          </a:p>
          <a:p>
            <a:r>
              <a:rPr lang="en-US" b="1" dirty="0" smtClean="0"/>
              <a:t>substantive due process</a:t>
            </a:r>
            <a:r>
              <a:rPr lang="en-US" dirty="0" smtClean="0"/>
              <a:t> </a:t>
            </a:r>
          </a:p>
          <a:p>
            <a:pPr lvl="1"/>
            <a:r>
              <a:rPr lang="en-US" dirty="0" smtClean="0"/>
              <a:t>Judicial interpretations of the due process clauses of the U.S. Constitution requiring the content of law to be fair and reasonable. </a:t>
            </a:r>
          </a:p>
          <a:p>
            <a:endParaRPr lang="en-US" dirty="0">
              <a:solidFill>
                <a:schemeClr val="tx2">
                  <a:lumMod val="75000"/>
                </a:schemeClr>
              </a:solidFill>
            </a:endParaRPr>
          </a:p>
        </p:txBody>
      </p:sp>
      <p:sp>
        <p:nvSpPr>
          <p:cNvPr id="3" name="Title 2"/>
          <p:cNvSpPr>
            <a:spLocks noGrp="1"/>
          </p:cNvSpPr>
          <p:nvPr>
            <p:ph type="title"/>
          </p:nvPr>
        </p:nvSpPr>
        <p:spPr>
          <a:xfrm>
            <a:off x="1524000" y="0"/>
            <a:ext cx="8229600" cy="1143000"/>
          </a:xfrm>
        </p:spPr>
        <p:txBody>
          <a:bodyPr/>
          <a:lstStyle/>
          <a:p>
            <a:r>
              <a:rPr lang="en-US" dirty="0" smtClean="0"/>
              <a:t>Terms to Know</a:t>
            </a:r>
            <a:endParaRPr lang="en-US" dirty="0"/>
          </a:p>
        </p:txBody>
      </p:sp>
    </p:spTree>
    <p:extLst>
      <p:ext uri="{BB962C8B-B14F-4D97-AF65-F5344CB8AC3E}">
        <p14:creationId xmlns:p14="http://schemas.microsoft.com/office/powerpoint/2010/main" val="16404629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76400" y="1447801"/>
            <a:ext cx="5791200" cy="4525963"/>
          </a:xfrm>
        </p:spPr>
        <p:txBody>
          <a:bodyPr/>
          <a:lstStyle/>
          <a:p>
            <a:r>
              <a:rPr lang="en-US" dirty="0" smtClean="0"/>
              <a:t>Principle traced back to Magna </a:t>
            </a:r>
            <a:r>
              <a:rPr lang="en-US" dirty="0" err="1" smtClean="0"/>
              <a:t>Carta</a:t>
            </a:r>
            <a:endParaRPr lang="en-US" dirty="0" smtClean="0"/>
          </a:p>
          <a:p>
            <a:pPr lvl="1"/>
            <a:r>
              <a:rPr lang="en-US" dirty="0" err="1" smtClean="0"/>
              <a:t>Gov’t</a:t>
            </a:r>
            <a:r>
              <a:rPr lang="en-US" dirty="0" smtClean="0"/>
              <a:t> must follow established procedures and may not act arbitrarily in negatively altering or destroying life, liberty, or property. </a:t>
            </a:r>
          </a:p>
          <a:p>
            <a:r>
              <a:rPr lang="en-US" dirty="0" smtClean="0"/>
              <a:t>Due process both an ancient and evolving concept (beliefs about natural rights evolve) </a:t>
            </a:r>
          </a:p>
          <a:p>
            <a:endParaRPr lang="en-US" dirty="0" smtClean="0"/>
          </a:p>
        </p:txBody>
      </p:sp>
      <p:sp>
        <p:nvSpPr>
          <p:cNvPr id="3" name="Title 2"/>
          <p:cNvSpPr>
            <a:spLocks noGrp="1"/>
          </p:cNvSpPr>
          <p:nvPr>
            <p:ph type="title"/>
          </p:nvPr>
        </p:nvSpPr>
        <p:spPr/>
        <p:txBody>
          <a:bodyPr/>
          <a:lstStyle/>
          <a:p>
            <a:r>
              <a:rPr lang="en-US" dirty="0" smtClean="0"/>
              <a:t>Due Process of the Law</a:t>
            </a:r>
            <a:endParaRPr lang="en-US" dirty="0"/>
          </a:p>
        </p:txBody>
      </p:sp>
      <p:pic>
        <p:nvPicPr>
          <p:cNvPr id="9218" name="Picture 2" descr="http://www.redfundsgroup.com/history/uslp1/section1/magna.jpg"/>
          <p:cNvPicPr>
            <a:picLocks noChangeAspect="1" noChangeArrowheads="1"/>
          </p:cNvPicPr>
          <p:nvPr/>
        </p:nvPicPr>
        <p:blipFill>
          <a:blip r:embed="rId2" cstate="print"/>
          <a:srcRect/>
          <a:stretch>
            <a:fillRect/>
          </a:stretch>
        </p:blipFill>
        <p:spPr bwMode="auto">
          <a:xfrm>
            <a:off x="7543800" y="1600200"/>
            <a:ext cx="2926080" cy="43434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9822890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81200" y="1481328"/>
            <a:ext cx="6096000" cy="5148072"/>
          </a:xfrm>
        </p:spPr>
        <p:txBody>
          <a:bodyPr/>
          <a:lstStyle/>
          <a:p>
            <a:r>
              <a:rPr lang="en-US" dirty="0" smtClean="0"/>
              <a:t>5</a:t>
            </a:r>
            <a:r>
              <a:rPr lang="en-US" baseline="30000" dirty="0" smtClean="0"/>
              <a:t>th</a:t>
            </a:r>
            <a:r>
              <a:rPr lang="en-US" dirty="0" smtClean="0"/>
              <a:t> Amendment</a:t>
            </a:r>
          </a:p>
          <a:p>
            <a:pPr lvl="1"/>
            <a:r>
              <a:rPr lang="en-US" dirty="0" smtClean="0"/>
              <a:t>Limits national </a:t>
            </a:r>
            <a:r>
              <a:rPr lang="en-US" dirty="0" err="1" smtClean="0"/>
              <a:t>gov’t</a:t>
            </a:r>
            <a:endParaRPr lang="en-US" dirty="0" smtClean="0"/>
          </a:p>
          <a:p>
            <a:r>
              <a:rPr lang="en-US" dirty="0" smtClean="0"/>
              <a:t>Article 1</a:t>
            </a:r>
          </a:p>
          <a:p>
            <a:pPr lvl="1"/>
            <a:r>
              <a:rPr lang="en-US" dirty="0" smtClean="0"/>
              <a:t>Prohibits ex post facto laws</a:t>
            </a:r>
          </a:p>
          <a:p>
            <a:r>
              <a:rPr lang="en-US" dirty="0" smtClean="0"/>
              <a:t>14</a:t>
            </a:r>
            <a:r>
              <a:rPr lang="en-US" baseline="30000" dirty="0" smtClean="0"/>
              <a:t>th</a:t>
            </a:r>
            <a:r>
              <a:rPr lang="en-US" dirty="0" smtClean="0"/>
              <a:t> Amendment </a:t>
            </a:r>
          </a:p>
          <a:p>
            <a:pPr lvl="1"/>
            <a:r>
              <a:rPr lang="en-US" dirty="0" smtClean="0"/>
              <a:t>Imposes due process on states, grants Congress authority  to enforce through legislation.  </a:t>
            </a:r>
          </a:p>
          <a:p>
            <a:pPr lvl="1"/>
            <a:r>
              <a:rPr lang="en-US" dirty="0" smtClean="0"/>
              <a:t>Courts then determine whether legislation satisfies due process requirements of 5</a:t>
            </a:r>
            <a:r>
              <a:rPr lang="en-US" baseline="30000" dirty="0" smtClean="0"/>
              <a:t>th</a:t>
            </a:r>
            <a:r>
              <a:rPr lang="en-US" dirty="0" smtClean="0"/>
              <a:t> and 14</a:t>
            </a:r>
            <a:r>
              <a:rPr lang="en-US" baseline="30000" dirty="0" smtClean="0"/>
              <a:t>th</a:t>
            </a:r>
            <a:r>
              <a:rPr lang="en-US" dirty="0" smtClean="0"/>
              <a:t>.</a:t>
            </a:r>
            <a:endParaRPr lang="en-US" dirty="0"/>
          </a:p>
        </p:txBody>
      </p:sp>
      <p:sp>
        <p:nvSpPr>
          <p:cNvPr id="3" name="Title 2"/>
          <p:cNvSpPr>
            <a:spLocks noGrp="1"/>
          </p:cNvSpPr>
          <p:nvPr>
            <p:ph type="title"/>
          </p:nvPr>
        </p:nvSpPr>
        <p:spPr/>
        <p:txBody>
          <a:bodyPr>
            <a:normAutofit/>
          </a:bodyPr>
          <a:lstStyle/>
          <a:p>
            <a:r>
              <a:rPr lang="en-US" dirty="0" smtClean="0"/>
              <a:t>Due Process References in Constitution</a:t>
            </a:r>
            <a:endParaRPr lang="en-US" dirty="0"/>
          </a:p>
        </p:txBody>
      </p:sp>
      <p:pic>
        <p:nvPicPr>
          <p:cNvPr id="8194" name="Picture 2" descr="http://jmclblog.files.wordpress.com/2009/09/us_constitution_01_small.gif"/>
          <p:cNvPicPr>
            <a:picLocks noChangeAspect="1" noChangeArrowheads="1"/>
          </p:cNvPicPr>
          <p:nvPr/>
        </p:nvPicPr>
        <p:blipFill>
          <a:blip r:embed="rId2" cstate="print"/>
          <a:srcRect/>
          <a:stretch>
            <a:fillRect/>
          </a:stretch>
        </p:blipFill>
        <p:spPr bwMode="auto">
          <a:xfrm>
            <a:off x="7391401" y="1219200"/>
            <a:ext cx="3119323" cy="38862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70410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81200" y="1481329"/>
            <a:ext cx="5410200" cy="4525963"/>
          </a:xfrm>
        </p:spPr>
        <p:txBody>
          <a:bodyPr>
            <a:normAutofit lnSpcReduction="10000"/>
          </a:bodyPr>
          <a:lstStyle/>
          <a:p>
            <a:r>
              <a:rPr lang="en-US" dirty="0" smtClean="0"/>
              <a:t>Requires </a:t>
            </a:r>
            <a:r>
              <a:rPr lang="en-US" dirty="0" err="1" smtClean="0"/>
              <a:t>gov’t</a:t>
            </a:r>
            <a:r>
              <a:rPr lang="en-US" dirty="0" smtClean="0"/>
              <a:t> to act in certain ways before regulating life, liberty, and property issues.</a:t>
            </a:r>
          </a:p>
          <a:p>
            <a:r>
              <a:rPr lang="en-US" dirty="0" smtClean="0"/>
              <a:t>Applies to both criminal &amp; civil matters. </a:t>
            </a:r>
          </a:p>
          <a:p>
            <a:r>
              <a:rPr lang="en-US" dirty="0" smtClean="0"/>
              <a:t>Examples</a:t>
            </a:r>
          </a:p>
          <a:p>
            <a:pPr lvl="1"/>
            <a:r>
              <a:rPr lang="en-US" dirty="0" smtClean="0"/>
              <a:t>Requirement of notice</a:t>
            </a:r>
          </a:p>
          <a:p>
            <a:pPr lvl="1"/>
            <a:r>
              <a:rPr lang="en-US" dirty="0" smtClean="0"/>
              <a:t>Opportunity of a fair hearing</a:t>
            </a:r>
          </a:p>
          <a:p>
            <a:pPr lvl="1"/>
            <a:r>
              <a:rPr lang="en-US" dirty="0" smtClean="0"/>
              <a:t>Opportunity to present evidence</a:t>
            </a:r>
          </a:p>
          <a:p>
            <a:pPr lvl="1"/>
            <a:r>
              <a:rPr lang="en-US" dirty="0" smtClean="0"/>
              <a:t>Opportunity to appeal initial decisions</a:t>
            </a:r>
          </a:p>
          <a:p>
            <a:pPr lvl="1"/>
            <a:endParaRPr lang="en-US" dirty="0"/>
          </a:p>
        </p:txBody>
      </p:sp>
      <p:sp>
        <p:nvSpPr>
          <p:cNvPr id="3" name="Title 2"/>
          <p:cNvSpPr>
            <a:spLocks noGrp="1"/>
          </p:cNvSpPr>
          <p:nvPr>
            <p:ph type="title"/>
          </p:nvPr>
        </p:nvSpPr>
        <p:spPr/>
        <p:txBody>
          <a:bodyPr/>
          <a:lstStyle/>
          <a:p>
            <a:r>
              <a:rPr lang="en-US" dirty="0" smtClean="0"/>
              <a:t>Procedural Due Process</a:t>
            </a:r>
            <a:endParaRPr lang="en-US" dirty="0"/>
          </a:p>
        </p:txBody>
      </p:sp>
      <p:pic>
        <p:nvPicPr>
          <p:cNvPr id="7170" name="Picture 2" descr="http://www.sterlinglaw.us/images/us_supreme_court_1.jpg"/>
          <p:cNvPicPr>
            <a:picLocks noChangeAspect="1" noChangeArrowheads="1"/>
          </p:cNvPicPr>
          <p:nvPr/>
        </p:nvPicPr>
        <p:blipFill>
          <a:blip r:embed="rId2" cstate="print"/>
          <a:srcRect/>
          <a:stretch>
            <a:fillRect/>
          </a:stretch>
        </p:blipFill>
        <p:spPr bwMode="auto">
          <a:xfrm>
            <a:off x="7467600" y="2209801"/>
            <a:ext cx="3015446" cy="3905251"/>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7196748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52600" y="1447801"/>
            <a:ext cx="6096000" cy="4525963"/>
          </a:xfrm>
        </p:spPr>
        <p:txBody>
          <a:bodyPr>
            <a:normAutofit fontScale="92500"/>
          </a:bodyPr>
          <a:lstStyle/>
          <a:p>
            <a:r>
              <a:rPr lang="en-US" dirty="0" smtClean="0"/>
              <a:t>US &amp; England have adversarial legal systems</a:t>
            </a:r>
          </a:p>
          <a:p>
            <a:pPr lvl="1"/>
            <a:r>
              <a:rPr lang="en-US" dirty="0" smtClean="0"/>
              <a:t>Assumes justice results from clash of positions between contesting parties. </a:t>
            </a:r>
          </a:p>
          <a:p>
            <a:pPr lvl="1"/>
            <a:r>
              <a:rPr lang="en-US" dirty="0" smtClean="0"/>
              <a:t>Both sides try to persuade impartial judge / jury</a:t>
            </a:r>
          </a:p>
          <a:p>
            <a:r>
              <a:rPr lang="en-US" dirty="0" smtClean="0"/>
              <a:t>In criminal cases, defendant innocent until proven guilty.  </a:t>
            </a:r>
          </a:p>
          <a:p>
            <a:pPr lvl="1"/>
            <a:r>
              <a:rPr lang="en-US" dirty="0" smtClean="0"/>
              <a:t>Prosecution must prove guilt beyond reasonable doubt. </a:t>
            </a:r>
          </a:p>
          <a:p>
            <a:r>
              <a:rPr lang="en-US" dirty="0" smtClean="0"/>
              <a:t>Procedural justice ensures the “fight” is fair. </a:t>
            </a:r>
            <a:endParaRPr lang="en-US" dirty="0"/>
          </a:p>
        </p:txBody>
      </p:sp>
      <p:sp>
        <p:nvSpPr>
          <p:cNvPr id="3" name="Title 2"/>
          <p:cNvSpPr>
            <a:spLocks noGrp="1"/>
          </p:cNvSpPr>
          <p:nvPr>
            <p:ph type="title"/>
          </p:nvPr>
        </p:nvSpPr>
        <p:spPr>
          <a:xfrm>
            <a:off x="1905000" y="228600"/>
            <a:ext cx="8229600" cy="1143000"/>
          </a:xfrm>
        </p:spPr>
        <p:txBody>
          <a:bodyPr>
            <a:normAutofit fontScale="90000"/>
          </a:bodyPr>
          <a:lstStyle/>
          <a:p>
            <a:r>
              <a:rPr lang="en-US" dirty="0" smtClean="0"/>
              <a:t>Procedural Rights in our Adversarial Legal System</a:t>
            </a:r>
            <a:endParaRPr lang="en-US" dirty="0"/>
          </a:p>
        </p:txBody>
      </p:sp>
      <p:pic>
        <p:nvPicPr>
          <p:cNvPr id="6146" name="Picture 2" descr="http://static.open.salon.com/files/atticus-finch_l1224079499.jpg"/>
          <p:cNvPicPr>
            <a:picLocks noChangeAspect="1" noChangeArrowheads="1"/>
          </p:cNvPicPr>
          <p:nvPr/>
        </p:nvPicPr>
        <p:blipFill>
          <a:blip r:embed="rId2" cstate="print"/>
          <a:srcRect/>
          <a:stretch>
            <a:fillRect/>
          </a:stretch>
        </p:blipFill>
        <p:spPr bwMode="auto">
          <a:xfrm>
            <a:off x="7543800" y="1905000"/>
            <a:ext cx="2857500" cy="38100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9475225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Judges act as both investigators and decision-makers. </a:t>
            </a:r>
          </a:p>
          <a:p>
            <a:r>
              <a:rPr lang="en-US" dirty="0" smtClean="0"/>
              <a:t>Argue that adversary system based upon unjustifiable assumptions</a:t>
            </a:r>
          </a:p>
          <a:p>
            <a:pPr lvl="1"/>
            <a:r>
              <a:rPr lang="en-US" dirty="0" smtClean="0"/>
              <a:t>Adversaries are not of equal ability or resources</a:t>
            </a:r>
          </a:p>
          <a:p>
            <a:pPr lvl="1"/>
            <a:r>
              <a:rPr lang="en-US" dirty="0" smtClean="0"/>
              <a:t>Neither side is concerned with truth emerging unless it helps their side of the case. </a:t>
            </a:r>
          </a:p>
          <a:p>
            <a:r>
              <a:rPr lang="en-US" dirty="0" smtClean="0"/>
              <a:t>Critics of Inquisitorial system say it gives too much power to judges.  Juries are more impartial than government officials. </a:t>
            </a:r>
            <a:endParaRPr lang="en-US" dirty="0"/>
          </a:p>
        </p:txBody>
      </p:sp>
      <p:sp>
        <p:nvSpPr>
          <p:cNvPr id="3" name="Title 2"/>
          <p:cNvSpPr>
            <a:spLocks noGrp="1"/>
          </p:cNvSpPr>
          <p:nvPr>
            <p:ph type="title"/>
          </p:nvPr>
        </p:nvSpPr>
        <p:spPr/>
        <p:txBody>
          <a:bodyPr/>
          <a:lstStyle/>
          <a:p>
            <a:r>
              <a:rPr lang="en-US" dirty="0" smtClean="0"/>
              <a:t>Inquisitorial System</a:t>
            </a:r>
            <a:endParaRPr lang="en-US" dirty="0"/>
          </a:p>
        </p:txBody>
      </p:sp>
    </p:spTree>
    <p:extLst>
      <p:ext uri="{BB962C8B-B14F-4D97-AF65-F5344CB8AC3E}">
        <p14:creationId xmlns:p14="http://schemas.microsoft.com/office/powerpoint/2010/main" val="14200368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862</Words>
  <Application>Microsoft Macintosh PowerPoint</Application>
  <PresentationFormat>Widescreen</PresentationFormat>
  <Paragraphs>91</Paragraphs>
  <Slides>13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Calibri</vt:lpstr>
      <vt:lpstr>Lucida Sans Unicode</vt:lpstr>
      <vt:lpstr>Verdana</vt:lpstr>
      <vt:lpstr>Wingdings 2</vt:lpstr>
      <vt:lpstr>Wingdings 3</vt:lpstr>
      <vt:lpstr>Concourse</vt:lpstr>
      <vt:lpstr>PowerPoint Presentation</vt:lpstr>
      <vt:lpstr>Purpose</vt:lpstr>
      <vt:lpstr>Objectives</vt:lpstr>
      <vt:lpstr>Terms to Know</vt:lpstr>
      <vt:lpstr>Due Process of the Law</vt:lpstr>
      <vt:lpstr>Due Process References in Constitution</vt:lpstr>
      <vt:lpstr>Procedural Due Process</vt:lpstr>
      <vt:lpstr>Procedural Rights in our Adversarial Legal System</vt:lpstr>
      <vt:lpstr>Inquisitorial System</vt:lpstr>
      <vt:lpstr>Substantive Due Process</vt:lpstr>
      <vt:lpstr>Indentifying Fundamental Rights</vt:lpstr>
      <vt:lpstr>The Doctrine of Incorporation</vt:lpstr>
      <vt:lpstr>Rights Not Incorporated</vt:lpstr>
    </vt:vector>
  </TitlesOfParts>
  <Company/>
  <LinksUpToDate>false</LinksUpToDate>
  <SharedDoc>false</SharedDoc>
  <HyperlinksChanged>false</HyperlinksChanged>
  <AppVersion>15.0037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1</cp:revision>
  <dcterms:created xsi:type="dcterms:W3CDTF">2017-08-17T20:10:27Z</dcterms:created>
  <dcterms:modified xsi:type="dcterms:W3CDTF">2017-08-17T20:11:02Z</dcterms:modified>
</cp:coreProperties>
</file>