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E7B6E-64A3-DC4B-8CB0-92363CBF46F2}" type="datetimeFigureOut">
              <a:rPr lang="en-US" smtClean="0"/>
              <a:t>8/17/17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7326-3E87-6448-8F83-A18C405E1CBA}" type="slidenum">
              <a:rPr lang="en-US" smtClean="0"/>
              <a:t>‹#›</a:t>
            </a:fld>
            <a:endParaRPr lang="en-US"/>
          </a:p>
        </p:txBody>
      </p:sp>
    </p:spTree>
    <p:extLst>
      <p:ext uri="{BB962C8B-B14F-4D97-AF65-F5344CB8AC3E}">
        <p14:creationId xmlns:p14="http://schemas.microsoft.com/office/powerpoint/2010/main" val="114462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7F2283-1834-4451-B17C-CDE3CBC6E86F}" type="datetimeFigureOut">
              <a:rPr lang="en-US" smtClean="0"/>
              <a:pPr/>
              <a:t>8/17/17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4F81B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639B6F-795D-4F24-B5E9-4944799A7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639B6F-795D-4F24-B5E9-4944799A7FE2}"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5639B6F-795D-4F24-B5E9-4944799A7FE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1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57200"/>
            <a:ext cx="4267200" cy="4678204"/>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17:</a:t>
            </a:r>
            <a:endParaRPr lang="en-US" sz="4000" dirty="0">
              <a:solidFill>
                <a:prstClr val="black"/>
              </a:solidFill>
            </a:endParaRPr>
          </a:p>
          <a:p>
            <a:r>
              <a:rPr lang="en-US" sz="4000" i="1" dirty="0">
                <a:solidFill>
                  <a:prstClr val="black"/>
                </a:solidFill>
              </a:rPr>
              <a:t>How Did the Civil War Test and Transform the American Constitutional System?</a:t>
            </a:r>
          </a:p>
          <a:p>
            <a:endParaRPr lang="en-US" dirty="0">
              <a:solidFill>
                <a:prstClr val="black"/>
              </a:solidFill>
            </a:endParaRPr>
          </a:p>
        </p:txBody>
      </p:sp>
      <p:pic>
        <p:nvPicPr>
          <p:cNvPr id="9218" name="Picture 2"/>
          <p:cNvPicPr>
            <a:picLocks noChangeAspect="1" noChangeArrowheads="1"/>
          </p:cNvPicPr>
          <p:nvPr/>
        </p:nvPicPr>
        <p:blipFill>
          <a:blip r:embed="rId2" cstate="print"/>
          <a:srcRect/>
          <a:stretch>
            <a:fillRect/>
          </a:stretch>
        </p:blipFill>
        <p:spPr bwMode="auto">
          <a:xfrm>
            <a:off x="6019800" y="-2"/>
            <a:ext cx="4648200" cy="6858001"/>
          </a:xfrm>
          <a:prstGeom prst="rect">
            <a:avLst/>
          </a:prstGeom>
          <a:noFill/>
          <a:ln w="9525">
            <a:noFill/>
            <a:miter lim="800000"/>
            <a:headEnd/>
            <a:tailEnd/>
          </a:ln>
          <a:effectLst/>
          <a:scene3d>
            <a:camera prst="perspectiveLeft"/>
            <a:lightRig rig="threePt" dir="t"/>
          </a:scene3d>
          <a:sp3d>
            <a:bevelT/>
          </a:sp3d>
        </p:spPr>
      </p:pic>
    </p:spTree>
    <p:extLst>
      <p:ext uri="{BB962C8B-B14F-4D97-AF65-F5344CB8AC3E}">
        <p14:creationId xmlns:p14="http://schemas.microsoft.com/office/powerpoint/2010/main" val="747201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0"/>
            <a:ext cx="8991600" cy="6858000"/>
          </a:xfrm>
        </p:spPr>
        <p:txBody>
          <a:bodyPr>
            <a:normAutofit/>
          </a:bodyPr>
          <a:lstStyle/>
          <a:p>
            <a:r>
              <a:rPr lang="en-US" dirty="0" smtClean="0"/>
              <a:t>Lincoln &amp; Northerners deny right to secede</a:t>
            </a:r>
          </a:p>
          <a:p>
            <a:pPr lvl="1"/>
            <a:r>
              <a:rPr lang="en-US" dirty="0" smtClean="0"/>
              <a:t>Sovereignty granted to American people as a whole </a:t>
            </a:r>
          </a:p>
          <a:p>
            <a:pPr lvl="1"/>
            <a:r>
              <a:rPr lang="en-US" dirty="0" smtClean="0"/>
              <a:t>No southern rights had been violated, just fear of losing of right to own slaves. </a:t>
            </a:r>
          </a:p>
          <a:p>
            <a:pPr lvl="1"/>
            <a:r>
              <a:rPr lang="en-US" dirty="0" smtClean="0"/>
              <a:t>Secession considered act of rebellion. </a:t>
            </a:r>
          </a:p>
          <a:p>
            <a:pPr lvl="1">
              <a:buNone/>
            </a:pPr>
            <a:endParaRPr lang="en-US" dirty="0" smtClean="0"/>
          </a:p>
          <a:p>
            <a:r>
              <a:rPr lang="en-US" dirty="0" smtClean="0"/>
              <a:t>Confederate Constitution </a:t>
            </a:r>
          </a:p>
          <a:p>
            <a:pPr lvl="1"/>
            <a:r>
              <a:rPr lang="en-US" dirty="0" smtClean="0"/>
              <a:t>Key differences: </a:t>
            </a:r>
          </a:p>
          <a:p>
            <a:pPr lvl="2"/>
            <a:r>
              <a:rPr lang="en-US" dirty="0" smtClean="0"/>
              <a:t>President = One 6-yr term</a:t>
            </a:r>
          </a:p>
          <a:p>
            <a:pPr lvl="2"/>
            <a:r>
              <a:rPr lang="en-US" dirty="0" smtClean="0"/>
              <a:t>Restricts Congressional power over</a:t>
            </a:r>
          </a:p>
          <a:p>
            <a:pPr lvl="2">
              <a:buNone/>
            </a:pPr>
            <a:r>
              <a:rPr lang="en-US" dirty="0" smtClean="0"/>
              <a:t>  tariffs and infrastructure </a:t>
            </a:r>
          </a:p>
          <a:p>
            <a:pPr lvl="2"/>
            <a:r>
              <a:rPr lang="en-US" dirty="0" smtClean="0"/>
              <a:t>Explicitly protected slavery</a:t>
            </a:r>
          </a:p>
          <a:p>
            <a:pPr lvl="1"/>
            <a:endParaRPr lang="en-US" dirty="0" smtClean="0"/>
          </a:p>
        </p:txBody>
      </p:sp>
      <p:pic>
        <p:nvPicPr>
          <p:cNvPr id="21506" name="Picture 2" descr="http://georgiainfo.galileo.usg.edu/tdgh-mar/Confederate%20Constitution.jpg"/>
          <p:cNvPicPr>
            <a:picLocks noChangeAspect="1" noChangeArrowheads="1"/>
          </p:cNvPicPr>
          <p:nvPr/>
        </p:nvPicPr>
        <p:blipFill>
          <a:blip r:embed="rId2" cstate="print"/>
          <a:srcRect/>
          <a:stretch>
            <a:fillRect/>
          </a:stretch>
        </p:blipFill>
        <p:spPr bwMode="auto">
          <a:xfrm>
            <a:off x="7572376" y="2057400"/>
            <a:ext cx="3095625" cy="4800601"/>
          </a:xfrm>
          <a:prstGeom prst="rect">
            <a:avLst/>
          </a:prstGeom>
          <a:noFill/>
        </p:spPr>
      </p:pic>
    </p:spTree>
    <p:extLst>
      <p:ext uri="{BB962C8B-B14F-4D97-AF65-F5344CB8AC3E}">
        <p14:creationId xmlns:p14="http://schemas.microsoft.com/office/powerpoint/2010/main" val="203476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4" descr="kennedy_ch20_p465"/>
          <p:cNvPicPr>
            <a:picLocks noChangeAspect="1" noChangeArrowheads="1"/>
          </p:cNvPicPr>
          <p:nvPr/>
        </p:nvPicPr>
        <p:blipFill>
          <a:blip r:embed="rId2" cstate="print"/>
          <a:srcRect/>
          <a:stretch>
            <a:fillRect/>
          </a:stretch>
        </p:blipFill>
        <p:spPr bwMode="auto">
          <a:xfrm>
            <a:off x="1524000" y="0"/>
            <a:ext cx="9144000" cy="6898888"/>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7418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Slavery the main cause, but initially fought to preserve Union / defend Constitution </a:t>
            </a:r>
          </a:p>
          <a:p>
            <a:r>
              <a:rPr lang="en-US" dirty="0" smtClean="0"/>
              <a:t>Unprecedented Presidential Powers </a:t>
            </a:r>
          </a:p>
          <a:p>
            <a:pPr lvl="1"/>
            <a:r>
              <a:rPr lang="en-US" dirty="0" smtClean="0"/>
              <a:t>Expanded army w/o approval of</a:t>
            </a:r>
          </a:p>
          <a:p>
            <a:pPr lvl="1">
              <a:buNone/>
            </a:pPr>
            <a:r>
              <a:rPr lang="en-US" dirty="0" smtClean="0"/>
              <a:t>   Congress </a:t>
            </a:r>
          </a:p>
          <a:p>
            <a:pPr lvl="1"/>
            <a:r>
              <a:rPr lang="en-US" dirty="0" smtClean="0"/>
              <a:t>Suspended habeas corpus </a:t>
            </a:r>
          </a:p>
          <a:p>
            <a:pPr lvl="1">
              <a:buNone/>
            </a:pPr>
            <a:r>
              <a:rPr lang="en-US" dirty="0" smtClean="0"/>
              <a:t>  (power of Congress) </a:t>
            </a:r>
          </a:p>
          <a:p>
            <a:pPr lvl="1"/>
            <a:r>
              <a:rPr lang="en-US" dirty="0" smtClean="0"/>
              <a:t>Military  trials / arrest for </a:t>
            </a:r>
          </a:p>
          <a:p>
            <a:pPr lvl="1">
              <a:buNone/>
            </a:pPr>
            <a:r>
              <a:rPr lang="en-US" dirty="0" smtClean="0"/>
              <a:t>  “treasonable” speech</a:t>
            </a:r>
            <a:endParaRPr lang="en-US" dirty="0"/>
          </a:p>
        </p:txBody>
      </p:sp>
      <p:sp>
        <p:nvSpPr>
          <p:cNvPr id="3" name="Title 2"/>
          <p:cNvSpPr>
            <a:spLocks noGrp="1"/>
          </p:cNvSpPr>
          <p:nvPr>
            <p:ph type="title"/>
          </p:nvPr>
        </p:nvSpPr>
        <p:spPr/>
        <p:txBody>
          <a:bodyPr>
            <a:normAutofit fontScale="90000"/>
          </a:bodyPr>
          <a:lstStyle/>
          <a:p>
            <a:r>
              <a:rPr lang="en-US" dirty="0" smtClean="0"/>
              <a:t>The Constitutional Issues that Provoked War</a:t>
            </a:r>
            <a:endParaRPr lang="en-US" dirty="0"/>
          </a:p>
        </p:txBody>
      </p:sp>
      <p:pic>
        <p:nvPicPr>
          <p:cNvPr id="20482" name="Picture 2" descr="http://www.lz95.org/mss/webquests/civilwar/lincoln%20at%20antietam.jpg"/>
          <p:cNvPicPr>
            <a:picLocks noChangeAspect="1" noChangeArrowheads="1"/>
          </p:cNvPicPr>
          <p:nvPr/>
        </p:nvPicPr>
        <p:blipFill>
          <a:blip r:embed="rId2" cstate="print"/>
          <a:srcRect/>
          <a:stretch>
            <a:fillRect/>
          </a:stretch>
        </p:blipFill>
        <p:spPr bwMode="auto">
          <a:xfrm>
            <a:off x="7315200" y="2792730"/>
            <a:ext cx="3352800" cy="4065270"/>
          </a:xfrm>
          <a:prstGeom prst="rect">
            <a:avLst/>
          </a:prstGeom>
          <a:noFill/>
        </p:spPr>
      </p:pic>
    </p:spTree>
    <p:extLst>
      <p:ext uri="{BB962C8B-B14F-4D97-AF65-F5344CB8AC3E}">
        <p14:creationId xmlns:p14="http://schemas.microsoft.com/office/powerpoint/2010/main" val="151928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143001"/>
            <a:ext cx="8229600" cy="4525963"/>
          </a:xfrm>
        </p:spPr>
        <p:txBody>
          <a:bodyPr/>
          <a:lstStyle/>
          <a:p>
            <a:r>
              <a:rPr lang="en-US" dirty="0" smtClean="0"/>
              <a:t>Abolishing slavery considered a military necessity, would undercut South’s main labor source</a:t>
            </a:r>
          </a:p>
          <a:p>
            <a:r>
              <a:rPr lang="en-US" dirty="0" smtClean="0"/>
              <a:t>Freed all slaves in rebellious</a:t>
            </a:r>
          </a:p>
          <a:p>
            <a:pPr>
              <a:buNone/>
            </a:pPr>
            <a:r>
              <a:rPr lang="en-US" dirty="0" smtClean="0"/>
              <a:t>  states</a:t>
            </a:r>
          </a:p>
          <a:p>
            <a:r>
              <a:rPr lang="en-US" dirty="0" smtClean="0"/>
              <a:t>Profoundly symbolic</a:t>
            </a:r>
          </a:p>
          <a:p>
            <a:pPr lvl="1"/>
            <a:r>
              <a:rPr lang="en-US" dirty="0" smtClean="0"/>
              <a:t>Union now committed to </a:t>
            </a:r>
          </a:p>
          <a:p>
            <a:pPr lvl="1">
              <a:buNone/>
            </a:pPr>
            <a:r>
              <a:rPr lang="en-US" dirty="0" smtClean="0"/>
              <a:t>   principle of liberty</a:t>
            </a:r>
            <a:endParaRPr lang="en-US" dirty="0"/>
          </a:p>
        </p:txBody>
      </p:sp>
      <p:sp>
        <p:nvSpPr>
          <p:cNvPr id="3" name="Title 2"/>
          <p:cNvSpPr>
            <a:spLocks noGrp="1"/>
          </p:cNvSpPr>
          <p:nvPr>
            <p:ph type="title"/>
          </p:nvPr>
        </p:nvSpPr>
        <p:spPr>
          <a:xfrm>
            <a:off x="1981200" y="0"/>
            <a:ext cx="8229600" cy="1143000"/>
          </a:xfrm>
        </p:spPr>
        <p:txBody>
          <a:bodyPr/>
          <a:lstStyle/>
          <a:p>
            <a:r>
              <a:rPr lang="en-US" dirty="0" smtClean="0"/>
              <a:t>Emancipation Proclamation</a:t>
            </a:r>
            <a:endParaRPr lang="en-US" dirty="0"/>
          </a:p>
        </p:txBody>
      </p:sp>
      <p:pic>
        <p:nvPicPr>
          <p:cNvPr id="19458" name="Picture 2" descr="http://s3.hubimg.com/u/771250_f248.jpg"/>
          <p:cNvPicPr>
            <a:picLocks noChangeAspect="1" noChangeArrowheads="1"/>
          </p:cNvPicPr>
          <p:nvPr/>
        </p:nvPicPr>
        <p:blipFill>
          <a:blip r:embed="rId2" cstate="print"/>
          <a:srcRect/>
          <a:stretch>
            <a:fillRect/>
          </a:stretch>
        </p:blipFill>
        <p:spPr bwMode="auto">
          <a:xfrm>
            <a:off x="7010400" y="2138516"/>
            <a:ext cx="3657600" cy="4719485"/>
          </a:xfrm>
          <a:prstGeom prst="rect">
            <a:avLst/>
          </a:prstGeom>
          <a:noFill/>
        </p:spPr>
      </p:pic>
    </p:spTree>
    <p:extLst>
      <p:ext uri="{BB962C8B-B14F-4D97-AF65-F5344CB8AC3E}">
        <p14:creationId xmlns:p14="http://schemas.microsoft.com/office/powerpoint/2010/main" val="98058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371601"/>
            <a:ext cx="8153400" cy="4525963"/>
          </a:xfrm>
        </p:spPr>
        <p:txBody>
          <a:bodyPr>
            <a:normAutofit lnSpcReduction="10000"/>
          </a:bodyPr>
          <a:lstStyle/>
          <a:p>
            <a:r>
              <a:rPr lang="en-US" dirty="0" smtClean="0"/>
              <a:t>Slavery </a:t>
            </a:r>
          </a:p>
          <a:p>
            <a:pPr lvl="1"/>
            <a:r>
              <a:rPr lang="en-US" dirty="0" smtClean="0"/>
              <a:t>13</a:t>
            </a:r>
            <a:r>
              <a:rPr lang="en-US" baseline="30000" dirty="0" smtClean="0"/>
              <a:t>th</a:t>
            </a:r>
            <a:r>
              <a:rPr lang="en-US" dirty="0" smtClean="0"/>
              <a:t> Amendment abolishes </a:t>
            </a:r>
          </a:p>
          <a:p>
            <a:pPr lvl="1">
              <a:buNone/>
            </a:pPr>
            <a:r>
              <a:rPr lang="en-US" dirty="0" smtClean="0"/>
              <a:t>  slavery </a:t>
            </a:r>
          </a:p>
          <a:p>
            <a:r>
              <a:rPr lang="en-US" dirty="0" smtClean="0"/>
              <a:t>Secession </a:t>
            </a:r>
          </a:p>
          <a:p>
            <a:pPr lvl="1"/>
            <a:r>
              <a:rPr lang="en-US" dirty="0" smtClean="0"/>
              <a:t>Not a constitutional right / </a:t>
            </a:r>
          </a:p>
          <a:p>
            <a:pPr lvl="1">
              <a:buNone/>
            </a:pPr>
            <a:r>
              <a:rPr lang="en-US" dirty="0" smtClean="0"/>
              <a:t>   established supremacy of </a:t>
            </a:r>
          </a:p>
          <a:p>
            <a:pPr lvl="1">
              <a:buNone/>
            </a:pPr>
            <a:r>
              <a:rPr lang="en-US" dirty="0" smtClean="0"/>
              <a:t>   national government</a:t>
            </a:r>
          </a:p>
          <a:p>
            <a:r>
              <a:rPr lang="en-US" dirty="0" smtClean="0"/>
              <a:t>Citizenship / Rights  </a:t>
            </a:r>
          </a:p>
          <a:p>
            <a:pPr lvl="1"/>
            <a:r>
              <a:rPr lang="en-US" dirty="0" smtClean="0"/>
              <a:t>South responds to 13</a:t>
            </a:r>
            <a:r>
              <a:rPr lang="en-US" baseline="30000" dirty="0" smtClean="0"/>
              <a:t>th</a:t>
            </a:r>
            <a:r>
              <a:rPr lang="en-US" dirty="0" smtClean="0"/>
              <a:t> Amendment with Black codes / limit political power </a:t>
            </a:r>
          </a:p>
          <a:p>
            <a:pPr lvl="1"/>
            <a:r>
              <a:rPr lang="en-US" dirty="0" smtClean="0"/>
              <a:t>Congress passes Civil Rights Act of 1866, but little change</a:t>
            </a:r>
          </a:p>
        </p:txBody>
      </p:sp>
      <p:sp>
        <p:nvSpPr>
          <p:cNvPr id="3" name="Title 2"/>
          <p:cNvSpPr>
            <a:spLocks noGrp="1"/>
          </p:cNvSpPr>
          <p:nvPr>
            <p:ph type="title"/>
          </p:nvPr>
        </p:nvSpPr>
        <p:spPr/>
        <p:txBody>
          <a:bodyPr/>
          <a:lstStyle/>
          <a:p>
            <a:r>
              <a:rPr lang="en-US" dirty="0" smtClean="0"/>
              <a:t>Constitutional Issues Resolved</a:t>
            </a:r>
            <a:endParaRPr lang="en-US" dirty="0"/>
          </a:p>
        </p:txBody>
      </p:sp>
      <p:pic>
        <p:nvPicPr>
          <p:cNvPr id="18434" name="Picture 2" descr="http://www.proprofs.com/quiz-school/upload/yuiupload/1170784348.jpg"/>
          <p:cNvPicPr>
            <a:picLocks noChangeAspect="1" noChangeArrowheads="1"/>
          </p:cNvPicPr>
          <p:nvPr/>
        </p:nvPicPr>
        <p:blipFill>
          <a:blip r:embed="rId2" cstate="print"/>
          <a:srcRect/>
          <a:stretch>
            <a:fillRect/>
          </a:stretch>
        </p:blipFill>
        <p:spPr bwMode="auto">
          <a:xfrm>
            <a:off x="6934200" y="1295400"/>
            <a:ext cx="3733800" cy="2500618"/>
          </a:xfrm>
          <a:prstGeom prst="rect">
            <a:avLst/>
          </a:prstGeom>
          <a:ln>
            <a:noFill/>
          </a:ln>
          <a:effectLst>
            <a:softEdge rad="112500"/>
          </a:effectLst>
        </p:spPr>
      </p:pic>
    </p:spTree>
    <p:extLst>
      <p:ext uri="{BB962C8B-B14F-4D97-AF65-F5344CB8AC3E}">
        <p14:creationId xmlns:p14="http://schemas.microsoft.com/office/powerpoint/2010/main" val="85905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457201"/>
            <a:ext cx="4267200" cy="5638799"/>
          </a:xfrm>
        </p:spPr>
        <p:txBody>
          <a:bodyPr>
            <a:normAutofit fontScale="92500" lnSpcReduction="10000"/>
          </a:bodyPr>
          <a:lstStyle/>
          <a:p>
            <a:r>
              <a:rPr lang="en-US" dirty="0" smtClean="0"/>
              <a:t>14</a:t>
            </a:r>
            <a:r>
              <a:rPr lang="en-US" baseline="30000" dirty="0" smtClean="0"/>
              <a:t>th</a:t>
            </a:r>
            <a:r>
              <a:rPr lang="en-US" dirty="0" smtClean="0"/>
              <a:t> Amendment </a:t>
            </a:r>
          </a:p>
          <a:p>
            <a:pPr lvl="1"/>
            <a:r>
              <a:rPr lang="en-US" dirty="0" smtClean="0"/>
              <a:t>Nullifies </a:t>
            </a:r>
            <a:r>
              <a:rPr lang="en-US" dirty="0" err="1" smtClean="0"/>
              <a:t>Dred</a:t>
            </a:r>
            <a:r>
              <a:rPr lang="en-US" dirty="0" smtClean="0"/>
              <a:t> Scott decision / grants citizenship to all born in US</a:t>
            </a:r>
          </a:p>
          <a:p>
            <a:pPr lvl="1"/>
            <a:r>
              <a:rPr lang="en-US" dirty="0" smtClean="0"/>
              <a:t>States cannot abridge privileges or immunities of citizens</a:t>
            </a:r>
          </a:p>
          <a:p>
            <a:pPr lvl="1"/>
            <a:r>
              <a:rPr lang="en-US" dirty="0" smtClean="0"/>
              <a:t>States cannot deny due process or equal protection of law</a:t>
            </a:r>
          </a:p>
          <a:p>
            <a:pPr>
              <a:buNone/>
            </a:pPr>
            <a:endParaRPr lang="en-US" dirty="0" smtClean="0"/>
          </a:p>
          <a:p>
            <a:r>
              <a:rPr lang="en-US" dirty="0" smtClean="0"/>
              <a:t>15</a:t>
            </a:r>
            <a:r>
              <a:rPr lang="en-US" baseline="30000" dirty="0" smtClean="0"/>
              <a:t>th</a:t>
            </a:r>
            <a:r>
              <a:rPr lang="en-US" dirty="0" smtClean="0"/>
              <a:t> Amendment </a:t>
            </a:r>
          </a:p>
          <a:p>
            <a:pPr lvl="1"/>
            <a:r>
              <a:rPr lang="en-US" dirty="0" smtClean="0"/>
              <a:t>Prohibits </a:t>
            </a:r>
            <a:r>
              <a:rPr lang="en-US" dirty="0" err="1" smtClean="0"/>
              <a:t>gov’t</a:t>
            </a:r>
            <a:r>
              <a:rPr lang="en-US" dirty="0" smtClean="0"/>
              <a:t> from denying right to vote based on race or status as former slave  </a:t>
            </a:r>
            <a:endParaRPr lang="en-US" dirty="0"/>
          </a:p>
        </p:txBody>
      </p:sp>
      <p:pic>
        <p:nvPicPr>
          <p:cNvPr id="17410" name="Picture 2" descr="http://www.xtimeline.com/__UserPic_Large/2535/ELT200710010724229212945.BMP"/>
          <p:cNvPicPr>
            <a:picLocks noChangeAspect="1" noChangeArrowheads="1"/>
          </p:cNvPicPr>
          <p:nvPr/>
        </p:nvPicPr>
        <p:blipFill>
          <a:blip r:embed="rId2" cstate="print"/>
          <a:srcRect/>
          <a:stretch>
            <a:fillRect/>
          </a:stretch>
        </p:blipFill>
        <p:spPr bwMode="auto">
          <a:xfrm>
            <a:off x="6080054" y="762000"/>
            <a:ext cx="4587946" cy="5043488"/>
          </a:xfrm>
          <a:prstGeom prst="rect">
            <a:avLst/>
          </a:prstGeom>
          <a:noFill/>
        </p:spPr>
      </p:pic>
    </p:spTree>
    <p:extLst>
      <p:ext uri="{BB962C8B-B14F-4D97-AF65-F5344CB8AC3E}">
        <p14:creationId xmlns:p14="http://schemas.microsoft.com/office/powerpoint/2010/main" val="65175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19201"/>
            <a:ext cx="5105400" cy="4525963"/>
          </a:xfrm>
        </p:spPr>
        <p:txBody>
          <a:bodyPr/>
          <a:lstStyle/>
          <a:p>
            <a:r>
              <a:rPr lang="en-US" dirty="0" smtClean="0"/>
              <a:t>Southern States pass laws destroying political power of African Americans</a:t>
            </a:r>
          </a:p>
          <a:p>
            <a:pPr lvl="1"/>
            <a:r>
              <a:rPr lang="en-US" dirty="0" smtClean="0"/>
              <a:t>Poll Taxes</a:t>
            </a:r>
          </a:p>
          <a:p>
            <a:pPr lvl="1"/>
            <a:r>
              <a:rPr lang="en-US" dirty="0" smtClean="0"/>
              <a:t>Literacy Tests</a:t>
            </a:r>
          </a:p>
          <a:p>
            <a:pPr lvl="1"/>
            <a:r>
              <a:rPr lang="en-US" dirty="0" smtClean="0"/>
              <a:t>Grandfather Clauses</a:t>
            </a:r>
          </a:p>
          <a:p>
            <a:r>
              <a:rPr lang="en-US" dirty="0" smtClean="0"/>
              <a:t>As </a:t>
            </a:r>
            <a:r>
              <a:rPr lang="en-US" dirty="0" err="1" smtClean="0"/>
              <a:t>gov’t</a:t>
            </a:r>
            <a:r>
              <a:rPr lang="en-US" dirty="0" smtClean="0"/>
              <a:t> failed to enforce 14</a:t>
            </a:r>
            <a:r>
              <a:rPr lang="en-US" baseline="30000" dirty="0" smtClean="0"/>
              <a:t>th</a:t>
            </a:r>
            <a:r>
              <a:rPr lang="en-US" dirty="0" smtClean="0"/>
              <a:t> &amp; 15</a:t>
            </a:r>
            <a:r>
              <a:rPr lang="en-US" baseline="30000" dirty="0" smtClean="0"/>
              <a:t>th</a:t>
            </a:r>
            <a:r>
              <a:rPr lang="en-US" dirty="0" smtClean="0"/>
              <a:t>, community leaders become backbone of civil rights struggles. </a:t>
            </a:r>
            <a:endParaRPr lang="en-US" dirty="0"/>
          </a:p>
        </p:txBody>
      </p:sp>
      <p:sp>
        <p:nvSpPr>
          <p:cNvPr id="3" name="Title 2"/>
          <p:cNvSpPr>
            <a:spLocks noGrp="1"/>
          </p:cNvSpPr>
          <p:nvPr>
            <p:ph type="title"/>
          </p:nvPr>
        </p:nvSpPr>
        <p:spPr>
          <a:xfrm>
            <a:off x="1905000" y="0"/>
            <a:ext cx="8229600" cy="1143000"/>
          </a:xfrm>
        </p:spPr>
        <p:txBody>
          <a:bodyPr/>
          <a:lstStyle/>
          <a:p>
            <a:r>
              <a:rPr lang="en-US" dirty="0" smtClean="0"/>
              <a:t>Weakening Public Support </a:t>
            </a:r>
            <a:endParaRPr lang="en-US" dirty="0"/>
          </a:p>
        </p:txBody>
      </p:sp>
      <p:pic>
        <p:nvPicPr>
          <p:cNvPr id="81922" name="Picture 2" descr="http://weblogs.sun-sentinel.com/news/columnists/oldschoolblues/blog/dubois_subj_e.jpg"/>
          <p:cNvPicPr>
            <a:picLocks noChangeAspect="1" noChangeArrowheads="1"/>
          </p:cNvPicPr>
          <p:nvPr/>
        </p:nvPicPr>
        <p:blipFill>
          <a:blip r:embed="rId2" cstate="print"/>
          <a:srcRect/>
          <a:stretch>
            <a:fillRect/>
          </a:stretch>
        </p:blipFill>
        <p:spPr bwMode="auto">
          <a:xfrm>
            <a:off x="7142966" y="1714500"/>
            <a:ext cx="3525034" cy="5143500"/>
          </a:xfrm>
          <a:prstGeom prst="rect">
            <a:avLst/>
          </a:prstGeom>
          <a:ln>
            <a:noFill/>
          </a:ln>
          <a:effectLst>
            <a:softEdge rad="112500"/>
          </a:effectLst>
        </p:spPr>
      </p:pic>
    </p:spTree>
    <p:extLst>
      <p:ext uri="{BB962C8B-B14F-4D97-AF65-F5344CB8AC3E}">
        <p14:creationId xmlns:p14="http://schemas.microsoft.com/office/powerpoint/2010/main" val="181855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14400"/>
            <a:ext cx="8915400" cy="5334000"/>
          </a:xfrm>
        </p:spPr>
        <p:txBody>
          <a:bodyPr/>
          <a:lstStyle/>
          <a:p>
            <a:r>
              <a:rPr lang="en-US" dirty="0" smtClean="0"/>
              <a:t>Between 1860 and 1861, 11 Southern states seceded from the US, starting the Civil War.</a:t>
            </a:r>
          </a:p>
          <a:p>
            <a:r>
              <a:rPr lang="en-US" dirty="0" smtClean="0"/>
              <a:t>The war raised several issues: </a:t>
            </a:r>
          </a:p>
          <a:p>
            <a:pPr lvl="1"/>
            <a:r>
              <a:rPr lang="en-US" dirty="0" smtClean="0"/>
              <a:t>the right of states to secede </a:t>
            </a:r>
          </a:p>
          <a:p>
            <a:pPr lvl="1"/>
            <a:r>
              <a:rPr lang="en-US" dirty="0" smtClean="0"/>
              <a:t>the president’s wartime powers</a:t>
            </a:r>
          </a:p>
          <a:p>
            <a:pPr lvl="1"/>
            <a:r>
              <a:rPr lang="en-US" dirty="0" smtClean="0"/>
              <a:t>the balance between individual rights and national security </a:t>
            </a:r>
          </a:p>
          <a:p>
            <a:pPr lvl="1"/>
            <a:r>
              <a:rPr lang="en-US" dirty="0" smtClean="0"/>
              <a:t>the constitutional status of slavery</a:t>
            </a:r>
          </a:p>
          <a:p>
            <a:r>
              <a:rPr lang="en-US" dirty="0" smtClean="0"/>
              <a:t>Three amendments adopted after the war defined American citizenship and transformed the relationship between the national and state governments</a:t>
            </a:r>
            <a:endParaRPr lang="en-US" dirty="0"/>
          </a:p>
        </p:txBody>
      </p:sp>
      <p:sp>
        <p:nvSpPr>
          <p:cNvPr id="3" name="Title 2"/>
          <p:cNvSpPr>
            <a:spLocks noGrp="1"/>
          </p:cNvSpPr>
          <p:nvPr>
            <p:ph type="title"/>
          </p:nvPr>
        </p:nvSpPr>
        <p:spPr>
          <a:xfrm>
            <a:off x="1676400" y="0"/>
            <a:ext cx="8229600" cy="792162"/>
          </a:xfrm>
        </p:spPr>
        <p:txBody>
          <a:bodyPr/>
          <a:lstStyle/>
          <a:p>
            <a:r>
              <a:rPr lang="en-US" dirty="0" smtClean="0"/>
              <a:t>Purpose</a:t>
            </a:r>
            <a:endParaRPr lang="en-US" dirty="0"/>
          </a:p>
        </p:txBody>
      </p:sp>
    </p:spTree>
    <p:extLst>
      <p:ext uri="{BB962C8B-B14F-4D97-AF65-F5344CB8AC3E}">
        <p14:creationId xmlns:p14="http://schemas.microsoft.com/office/powerpoint/2010/main" val="187948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52600" y="1143001"/>
            <a:ext cx="8458200" cy="4864291"/>
          </a:xfrm>
        </p:spPr>
        <p:txBody>
          <a:bodyPr/>
          <a:lstStyle/>
          <a:p>
            <a:endParaRPr lang="en-US" i="1" dirty="0" smtClean="0"/>
          </a:p>
          <a:p>
            <a:endParaRPr lang="en-US" i="1" dirty="0"/>
          </a:p>
        </p:txBody>
      </p:sp>
      <p:sp>
        <p:nvSpPr>
          <p:cNvPr id="4" name="Title 3"/>
          <p:cNvSpPr>
            <a:spLocks noGrp="1"/>
          </p:cNvSpPr>
          <p:nvPr>
            <p:ph type="title"/>
          </p:nvPr>
        </p:nvSpPr>
        <p:spPr>
          <a:xfrm>
            <a:off x="1905000" y="0"/>
            <a:ext cx="8229600" cy="1143000"/>
          </a:xfrm>
        </p:spPr>
        <p:txBody>
          <a:bodyPr/>
          <a:lstStyle/>
          <a:p>
            <a:r>
              <a:rPr lang="en-US" dirty="0" smtClean="0"/>
              <a:t>Objectives</a:t>
            </a:r>
            <a:endParaRPr lang="en-US" dirty="0"/>
          </a:p>
        </p:txBody>
      </p:sp>
      <p:sp>
        <p:nvSpPr>
          <p:cNvPr id="6" name="Content Placeholder 1"/>
          <p:cNvSpPr txBox="1">
            <a:spLocks/>
          </p:cNvSpPr>
          <p:nvPr/>
        </p:nvSpPr>
        <p:spPr>
          <a:xfrm>
            <a:off x="1676400" y="914400"/>
            <a:ext cx="8763000" cy="5334000"/>
          </a:xfrm>
          <a:prstGeom prst="rect">
            <a:avLst/>
          </a:prstGeom>
        </p:spPr>
        <p:txBody>
          <a:bodyPr vert="horz">
            <a:normAutofit/>
          </a:bodyPr>
          <a:lstStyle/>
          <a:p>
            <a:pPr marL="365760" indent="-256032">
              <a:spcBef>
                <a:spcPts val="400"/>
              </a:spcBef>
              <a:buClr>
                <a:srgbClr val="4F81BD"/>
              </a:buClr>
              <a:buSzPct val="68000"/>
              <a:buFont typeface="Wingdings 3"/>
              <a:buChar char=""/>
              <a:defRPr/>
            </a:pPr>
            <a:r>
              <a:rPr lang="en-US" sz="2700" i="1" dirty="0">
                <a:solidFill>
                  <a:prstClr val="black"/>
                </a:solidFill>
              </a:rPr>
              <a:t>Describe several important constitutional issues raised by President Lincoln’s actions, including suspension of habeas corpus and the Emancipation Proclamation. </a:t>
            </a:r>
          </a:p>
          <a:p>
            <a:pPr marL="365760" indent="-256032">
              <a:spcBef>
                <a:spcPts val="400"/>
              </a:spcBef>
              <a:buClr>
                <a:srgbClr val="4F81BD"/>
              </a:buClr>
              <a:buSzPct val="68000"/>
              <a:buFont typeface="Wingdings 3"/>
              <a:buChar char=""/>
              <a:defRPr/>
            </a:pPr>
            <a:r>
              <a:rPr lang="en-US" sz="2700" i="1" dirty="0">
                <a:solidFill>
                  <a:prstClr val="black"/>
                </a:solidFill>
              </a:rPr>
              <a:t>Explain the similarities and differences between the US and Confederate constitutions.</a:t>
            </a:r>
          </a:p>
          <a:p>
            <a:pPr marL="365760" indent="-256032">
              <a:spcBef>
                <a:spcPts val="400"/>
              </a:spcBef>
              <a:buClr>
                <a:srgbClr val="4F81BD"/>
              </a:buClr>
              <a:buSzPct val="68000"/>
              <a:buFont typeface="Wingdings 3"/>
              <a:buChar char=""/>
              <a:defRPr/>
            </a:pPr>
            <a:r>
              <a:rPr lang="en-US" sz="2700" i="1" dirty="0">
                <a:solidFill>
                  <a:prstClr val="black"/>
                </a:solidFill>
              </a:rPr>
              <a:t>Explain how the Civil War led to the creation of the 13</a:t>
            </a:r>
            <a:r>
              <a:rPr lang="en-US" sz="2700" i="1" baseline="30000" dirty="0">
                <a:solidFill>
                  <a:prstClr val="black"/>
                </a:solidFill>
              </a:rPr>
              <a:t>th</a:t>
            </a:r>
            <a:r>
              <a:rPr lang="en-US" sz="2700" i="1" dirty="0">
                <a:solidFill>
                  <a:prstClr val="black"/>
                </a:solidFill>
              </a:rPr>
              <a:t>, 14</a:t>
            </a:r>
            <a:r>
              <a:rPr lang="en-US" sz="2700" i="1" baseline="30000" dirty="0">
                <a:solidFill>
                  <a:prstClr val="black"/>
                </a:solidFill>
              </a:rPr>
              <a:t>th</a:t>
            </a:r>
            <a:r>
              <a:rPr lang="en-US" sz="2700" i="1" dirty="0">
                <a:solidFill>
                  <a:prstClr val="black"/>
                </a:solidFill>
              </a:rPr>
              <a:t>, and 15</a:t>
            </a:r>
            <a:r>
              <a:rPr lang="en-US" sz="2700" i="1" baseline="30000" dirty="0">
                <a:solidFill>
                  <a:prstClr val="black"/>
                </a:solidFill>
              </a:rPr>
              <a:t>th</a:t>
            </a:r>
            <a:r>
              <a:rPr lang="en-US" sz="2700" i="1" dirty="0">
                <a:solidFill>
                  <a:prstClr val="black"/>
                </a:solidFill>
              </a:rPr>
              <a:t> Amendments.</a:t>
            </a:r>
          </a:p>
          <a:p>
            <a:pPr marL="365760" indent="-256032">
              <a:spcBef>
                <a:spcPts val="400"/>
              </a:spcBef>
              <a:buClr>
                <a:srgbClr val="4F81BD"/>
              </a:buClr>
              <a:buSzPct val="68000"/>
              <a:buFont typeface="Wingdings 3"/>
              <a:buChar char=""/>
              <a:defRPr/>
            </a:pPr>
            <a:r>
              <a:rPr lang="en-US" sz="2700" i="1" dirty="0">
                <a:solidFill>
                  <a:prstClr val="black"/>
                </a:solidFill>
              </a:rPr>
              <a:t>Evaluate, take, and defend positions on the conditions under which the writ of habeas corpus might be suspended and the constitutionality of secession. </a:t>
            </a:r>
          </a:p>
        </p:txBody>
      </p:sp>
    </p:spTree>
    <p:extLst>
      <p:ext uri="{BB962C8B-B14F-4D97-AF65-F5344CB8AC3E}">
        <p14:creationId xmlns:p14="http://schemas.microsoft.com/office/powerpoint/2010/main" val="113055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14400"/>
            <a:ext cx="9144000" cy="5181600"/>
          </a:xfrm>
        </p:spPr>
        <p:txBody>
          <a:bodyPr>
            <a:normAutofit fontScale="70000" lnSpcReduction="20000"/>
          </a:bodyPr>
          <a:lstStyle/>
          <a:p>
            <a:r>
              <a:rPr lang="en-US" b="1" dirty="0" smtClean="0"/>
              <a:t>abolitionists</a:t>
            </a:r>
            <a:r>
              <a:rPr lang="en-US" dirty="0" smtClean="0"/>
              <a:t> </a:t>
            </a:r>
          </a:p>
          <a:p>
            <a:pPr lvl="1"/>
            <a:r>
              <a:rPr lang="en-US" dirty="0" smtClean="0"/>
              <a:t>Opponents of slavery who wished to put an end to the institution. </a:t>
            </a:r>
          </a:p>
          <a:p>
            <a:pPr lvl="1">
              <a:buNone/>
            </a:pPr>
            <a:endParaRPr lang="en-US" dirty="0" smtClean="0"/>
          </a:p>
          <a:p>
            <a:r>
              <a:rPr lang="en-US" b="1" dirty="0" smtClean="0"/>
              <a:t>grandfather clause</a:t>
            </a:r>
            <a:r>
              <a:rPr lang="en-US" dirty="0" smtClean="0"/>
              <a:t> </a:t>
            </a:r>
          </a:p>
          <a:p>
            <a:pPr lvl="1"/>
            <a:r>
              <a:rPr lang="en-US" dirty="0" smtClean="0"/>
              <a:t>Provisions of laws passed in the South after the Civil War stating that citizens could vote only if their grandfathers had been allowed to vote. The law made it impossible for African Americans to vote because their grandfathers had been excluded from voting. </a:t>
            </a:r>
          </a:p>
          <a:p>
            <a:pPr lvl="1">
              <a:buNone/>
            </a:pPr>
            <a:endParaRPr lang="en-US" dirty="0" smtClean="0"/>
          </a:p>
          <a:p>
            <a:r>
              <a:rPr lang="en-US" b="1" dirty="0" smtClean="0"/>
              <a:t>literacy test</a:t>
            </a:r>
            <a:r>
              <a:rPr lang="en-US" dirty="0" smtClean="0"/>
              <a:t> </a:t>
            </a:r>
          </a:p>
          <a:p>
            <a:pPr lvl="1"/>
            <a:r>
              <a:rPr lang="en-US" dirty="0" smtClean="0"/>
              <a:t>A test to prove a person's abilities to read and write. Until 1964, such tests were used in various states to prevent minorities from voting. </a:t>
            </a:r>
          </a:p>
          <a:p>
            <a:pPr lvl="1">
              <a:buNone/>
            </a:pPr>
            <a:endParaRPr lang="en-US" dirty="0" smtClean="0"/>
          </a:p>
          <a:p>
            <a:r>
              <a:rPr lang="en-US" b="1" dirty="0" smtClean="0"/>
              <a:t>poll tax</a:t>
            </a:r>
            <a:r>
              <a:rPr lang="en-US" dirty="0" smtClean="0"/>
              <a:t> </a:t>
            </a:r>
          </a:p>
          <a:p>
            <a:pPr lvl="1"/>
            <a:r>
              <a:rPr lang="en-US" dirty="0" smtClean="0"/>
              <a:t>A tax that voters in many states were required to pay in order to exercise their right to vote. These barriers were used until 1964 to prevent African Americans from voting. </a:t>
            </a:r>
          </a:p>
          <a:p>
            <a:pPr lvl="1">
              <a:buNone/>
            </a:pPr>
            <a:endParaRPr lang="en-US" dirty="0" smtClean="0"/>
          </a:p>
          <a:p>
            <a:r>
              <a:rPr lang="en-US" b="1" dirty="0" smtClean="0"/>
              <a:t>secession</a:t>
            </a:r>
            <a:r>
              <a:rPr lang="en-US" dirty="0" smtClean="0"/>
              <a:t> </a:t>
            </a:r>
          </a:p>
          <a:p>
            <a:pPr lvl="1"/>
            <a:r>
              <a:rPr lang="en-US" dirty="0" smtClean="0"/>
              <a:t>In U.S. history, the act of states leaving the Union in 1861 following the election of President Abraham Lincoln; precipitated the Civil War. </a:t>
            </a:r>
          </a:p>
          <a:p>
            <a:endParaRPr lang="en-US" dirty="0">
              <a:solidFill>
                <a:schemeClr val="tx2">
                  <a:lumMod val="75000"/>
                </a:schemeClr>
              </a:solidFill>
            </a:endParaRPr>
          </a:p>
        </p:txBody>
      </p:sp>
      <p:sp>
        <p:nvSpPr>
          <p:cNvPr id="3" name="Title 2"/>
          <p:cNvSpPr>
            <a:spLocks noGrp="1"/>
          </p:cNvSpPr>
          <p:nvPr>
            <p:ph type="title"/>
          </p:nvPr>
        </p:nvSpPr>
        <p:spPr>
          <a:xfrm>
            <a:off x="1524000" y="0"/>
            <a:ext cx="8229600" cy="1143000"/>
          </a:xfrm>
        </p:spPr>
        <p:txBody>
          <a:bodyPr/>
          <a:lstStyle/>
          <a:p>
            <a:r>
              <a:rPr lang="en-US" dirty="0" smtClean="0"/>
              <a:t>Terms to Know</a:t>
            </a:r>
            <a:endParaRPr lang="en-US" dirty="0"/>
          </a:p>
        </p:txBody>
      </p:sp>
    </p:spTree>
    <p:extLst>
      <p:ext uri="{BB962C8B-B14F-4D97-AF65-F5344CB8AC3E}">
        <p14:creationId xmlns:p14="http://schemas.microsoft.com/office/powerpoint/2010/main" val="4029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524000"/>
            <a:ext cx="5943600" cy="4343400"/>
          </a:xfrm>
        </p:spPr>
        <p:txBody>
          <a:bodyPr>
            <a:normAutofit fontScale="92500" lnSpcReduction="10000"/>
          </a:bodyPr>
          <a:lstStyle/>
          <a:p>
            <a:r>
              <a:rPr lang="en-US" dirty="0" smtClean="0"/>
              <a:t>The Constitution &amp; Slavery </a:t>
            </a:r>
          </a:p>
          <a:p>
            <a:pPr lvl="1"/>
            <a:r>
              <a:rPr lang="en-US" dirty="0" smtClean="0"/>
              <a:t>Constitution addressed slavery in following ways </a:t>
            </a:r>
          </a:p>
          <a:p>
            <a:pPr lvl="2"/>
            <a:r>
              <a:rPr lang="en-US" dirty="0" smtClean="0"/>
              <a:t>3/5</a:t>
            </a:r>
            <a:r>
              <a:rPr lang="en-US" baseline="30000" dirty="0" smtClean="0"/>
              <a:t>ths</a:t>
            </a:r>
            <a:r>
              <a:rPr lang="en-US" dirty="0" smtClean="0"/>
              <a:t> Compromise (Art. I Sec. 2) </a:t>
            </a:r>
          </a:p>
          <a:p>
            <a:pPr lvl="2"/>
            <a:r>
              <a:rPr lang="en-US" dirty="0" smtClean="0"/>
              <a:t>“Fugitive Slave Clause” (Art. IV Sec. 2) </a:t>
            </a:r>
          </a:p>
          <a:p>
            <a:pPr lvl="2"/>
            <a:r>
              <a:rPr lang="en-US" dirty="0" smtClean="0"/>
              <a:t>Banned slave trade in 1808 (signed into law by Jeff.)</a:t>
            </a:r>
          </a:p>
          <a:p>
            <a:pPr lvl="1"/>
            <a:r>
              <a:rPr lang="en-US" dirty="0" smtClean="0"/>
              <a:t>Pro-Slavery Advocates: slavery issue should be forever regulated by state </a:t>
            </a:r>
            <a:r>
              <a:rPr lang="en-US" dirty="0" err="1" smtClean="0"/>
              <a:t>gov’ts</a:t>
            </a:r>
            <a:r>
              <a:rPr lang="en-US" dirty="0" smtClean="0"/>
              <a:t>. </a:t>
            </a:r>
          </a:p>
          <a:p>
            <a:pPr lvl="1"/>
            <a:r>
              <a:rPr lang="en-US" dirty="0" smtClean="0"/>
              <a:t>Abolitionists: no mention of “slavery” in Constitution / institution is at odds with American ideals / Founders sought end to slave trade</a:t>
            </a:r>
            <a:endParaRPr lang="en-US" dirty="0"/>
          </a:p>
        </p:txBody>
      </p:sp>
      <p:sp>
        <p:nvSpPr>
          <p:cNvPr id="3" name="Title 2"/>
          <p:cNvSpPr>
            <a:spLocks noGrp="1"/>
          </p:cNvSpPr>
          <p:nvPr>
            <p:ph type="title"/>
          </p:nvPr>
        </p:nvSpPr>
        <p:spPr/>
        <p:txBody>
          <a:bodyPr>
            <a:normAutofit fontScale="90000"/>
          </a:bodyPr>
          <a:lstStyle/>
          <a:p>
            <a:r>
              <a:rPr lang="en-US" dirty="0" smtClean="0"/>
              <a:t>Constitutional Issues Lay Foundation for Civil War</a:t>
            </a:r>
            <a:endParaRPr lang="en-US" dirty="0"/>
          </a:p>
        </p:txBody>
      </p:sp>
      <p:pic>
        <p:nvPicPr>
          <p:cNvPr id="26628" name="Picture 4" descr="http://www.latinamericanstudies.org/slavery/slave-ship-2.jpg"/>
          <p:cNvPicPr>
            <a:picLocks noChangeAspect="1" noChangeArrowheads="1"/>
          </p:cNvPicPr>
          <p:nvPr/>
        </p:nvPicPr>
        <p:blipFill>
          <a:blip r:embed="rId2" cstate="print"/>
          <a:srcRect/>
          <a:stretch>
            <a:fillRect/>
          </a:stretch>
        </p:blipFill>
        <p:spPr bwMode="auto">
          <a:xfrm>
            <a:off x="7595826" y="2057400"/>
            <a:ext cx="2919774" cy="3505200"/>
          </a:xfrm>
          <a:prstGeom prst="rect">
            <a:avLst/>
          </a:prstGeom>
          <a:ln>
            <a:noFill/>
          </a:ln>
          <a:effectLst>
            <a:softEdge rad="112500"/>
          </a:effectLst>
        </p:spPr>
      </p:pic>
    </p:spTree>
    <p:extLst>
      <p:ext uri="{BB962C8B-B14F-4D97-AF65-F5344CB8AC3E}">
        <p14:creationId xmlns:p14="http://schemas.microsoft.com/office/powerpoint/2010/main" val="197515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304800"/>
            <a:ext cx="8534400" cy="6019800"/>
          </a:xfrm>
        </p:spPr>
        <p:txBody>
          <a:bodyPr>
            <a:normAutofit/>
          </a:bodyPr>
          <a:lstStyle/>
          <a:p>
            <a:r>
              <a:rPr lang="en-US" dirty="0" smtClean="0"/>
              <a:t>The Constitution &amp; New Territories </a:t>
            </a:r>
          </a:p>
          <a:p>
            <a:pPr lvl="1"/>
            <a:r>
              <a:rPr lang="en-US" dirty="0" smtClean="0"/>
              <a:t>Congress given power to approve new state constitutions</a:t>
            </a:r>
          </a:p>
          <a:p>
            <a:pPr lvl="1"/>
            <a:r>
              <a:rPr lang="en-US" dirty="0" smtClean="0"/>
              <a:t>Missouri Compromise</a:t>
            </a:r>
          </a:p>
          <a:p>
            <a:pPr lvl="2"/>
            <a:r>
              <a:rPr lang="en-US" dirty="0" smtClean="0"/>
              <a:t>Only new states south of MO’s southern border open to slavery. </a:t>
            </a:r>
          </a:p>
          <a:p>
            <a:pPr lvl="2"/>
            <a:r>
              <a:rPr lang="en-US" dirty="0" smtClean="0"/>
              <a:t>Slave &amp; non-slave states admitted in pairs to keep balance in Senate</a:t>
            </a:r>
          </a:p>
          <a:p>
            <a:pPr lvl="1"/>
            <a:r>
              <a:rPr lang="en-US" dirty="0" smtClean="0"/>
              <a:t>Texas Annexation and Mexican War</a:t>
            </a:r>
          </a:p>
          <a:p>
            <a:pPr lvl="2"/>
            <a:r>
              <a:rPr lang="en-US" dirty="0" smtClean="0"/>
              <a:t>Most newly acquired territory above “36’ 30’”</a:t>
            </a:r>
          </a:p>
          <a:p>
            <a:pPr lvl="2"/>
            <a:r>
              <a:rPr lang="en-US" dirty="0" smtClean="0"/>
              <a:t>Compromise of 1850 – California = free state, tougher fugitive slave laws </a:t>
            </a:r>
          </a:p>
          <a:p>
            <a:pPr lvl="1"/>
            <a:r>
              <a:rPr lang="en-US" dirty="0" smtClean="0"/>
              <a:t>By mid 1850’s, two sides emerge (both cite Dec.)</a:t>
            </a:r>
          </a:p>
          <a:p>
            <a:pPr lvl="2"/>
            <a:r>
              <a:rPr lang="en-US" dirty="0" smtClean="0"/>
              <a:t>Free </a:t>
            </a:r>
            <a:r>
              <a:rPr lang="en-US" dirty="0" err="1" smtClean="0"/>
              <a:t>Soilers</a:t>
            </a:r>
            <a:r>
              <a:rPr lang="en-US" dirty="0" smtClean="0"/>
              <a:t> / Republicans (human liberty)</a:t>
            </a:r>
          </a:p>
          <a:p>
            <a:pPr lvl="2"/>
            <a:r>
              <a:rPr lang="en-US" dirty="0" smtClean="0"/>
              <a:t>Popular Sovereignty Advocates - People of territory decide for themselves whether to allow slavery</a:t>
            </a:r>
            <a:endParaRPr lang="en-US" dirty="0"/>
          </a:p>
        </p:txBody>
      </p:sp>
    </p:spTree>
    <p:extLst>
      <p:ext uri="{BB962C8B-B14F-4D97-AF65-F5344CB8AC3E}">
        <p14:creationId xmlns:p14="http://schemas.microsoft.com/office/powerpoint/2010/main" val="67923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495800" cy="4525963"/>
          </a:xfrm>
        </p:spPr>
        <p:txBody>
          <a:bodyPr>
            <a:normAutofit lnSpcReduction="10000"/>
          </a:bodyPr>
          <a:lstStyle/>
          <a:p>
            <a:r>
              <a:rPr lang="en-US" dirty="0" smtClean="0"/>
              <a:t>This aspect of compromise infuriates abolitionists. </a:t>
            </a:r>
          </a:p>
          <a:p>
            <a:r>
              <a:rPr lang="en-US" dirty="0" smtClean="0"/>
              <a:t>Leads to Northern “personal liberty laws” / refuse to enforce</a:t>
            </a:r>
          </a:p>
          <a:p>
            <a:r>
              <a:rPr lang="en-US" dirty="0" err="1" smtClean="0"/>
              <a:t>Dred</a:t>
            </a:r>
            <a:r>
              <a:rPr lang="en-US" dirty="0" smtClean="0"/>
              <a:t> Scott v. Sanford (1857) </a:t>
            </a:r>
          </a:p>
          <a:p>
            <a:pPr lvl="1"/>
            <a:r>
              <a:rPr lang="en-US" dirty="0" smtClean="0"/>
              <a:t>Scott sued master – claims when brought to Wisconsin, earned freedom.</a:t>
            </a:r>
          </a:p>
          <a:p>
            <a:pPr lvl="1"/>
            <a:endParaRPr lang="en-US" dirty="0"/>
          </a:p>
        </p:txBody>
      </p:sp>
      <p:sp>
        <p:nvSpPr>
          <p:cNvPr id="3" name="Title 2"/>
          <p:cNvSpPr>
            <a:spLocks noGrp="1"/>
          </p:cNvSpPr>
          <p:nvPr>
            <p:ph type="title"/>
          </p:nvPr>
        </p:nvSpPr>
        <p:spPr/>
        <p:txBody>
          <a:bodyPr/>
          <a:lstStyle/>
          <a:p>
            <a:r>
              <a:rPr lang="en-US" dirty="0" smtClean="0"/>
              <a:t>Fugitive Slave Law of 1850</a:t>
            </a:r>
            <a:endParaRPr lang="en-US" dirty="0"/>
          </a:p>
        </p:txBody>
      </p:sp>
      <p:pic>
        <p:nvPicPr>
          <p:cNvPr id="4" name="Picture 2" descr="http://www.eblackstudies.org/intro/images/img73.jpg"/>
          <p:cNvPicPr>
            <a:picLocks noChangeAspect="1" noChangeArrowheads="1"/>
          </p:cNvPicPr>
          <p:nvPr/>
        </p:nvPicPr>
        <p:blipFill>
          <a:blip r:embed="rId2" cstate="print"/>
          <a:srcRect/>
          <a:stretch>
            <a:fillRect/>
          </a:stretch>
        </p:blipFill>
        <p:spPr bwMode="auto">
          <a:xfrm>
            <a:off x="7010401" y="1752600"/>
            <a:ext cx="3314049" cy="3838576"/>
          </a:xfrm>
          <a:prstGeom prst="rect">
            <a:avLst/>
          </a:prstGeom>
          <a:ln>
            <a:noFill/>
          </a:ln>
          <a:effectLst>
            <a:softEdge rad="112500"/>
          </a:effectLst>
        </p:spPr>
      </p:pic>
    </p:spTree>
    <p:extLst>
      <p:ext uri="{BB962C8B-B14F-4D97-AF65-F5344CB8AC3E}">
        <p14:creationId xmlns:p14="http://schemas.microsoft.com/office/powerpoint/2010/main" val="197438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19201"/>
            <a:ext cx="6019800" cy="4525963"/>
          </a:xfrm>
        </p:spPr>
        <p:txBody>
          <a:bodyPr>
            <a:normAutofit lnSpcReduction="10000"/>
          </a:bodyPr>
          <a:lstStyle/>
          <a:p>
            <a:r>
              <a:rPr lang="en-US" dirty="0" smtClean="0"/>
              <a:t>African Americans could not be citizens</a:t>
            </a:r>
          </a:p>
          <a:p>
            <a:pPr lvl="1"/>
            <a:r>
              <a:rPr lang="en-US" dirty="0" smtClean="0"/>
              <a:t>No protection under national law</a:t>
            </a:r>
          </a:p>
          <a:p>
            <a:pPr lvl="2"/>
            <a:r>
              <a:rPr lang="en-US" dirty="0" smtClean="0"/>
              <a:t>(However, Constitution never defines citizenship)</a:t>
            </a:r>
          </a:p>
          <a:p>
            <a:r>
              <a:rPr lang="en-US" dirty="0" smtClean="0"/>
              <a:t>National </a:t>
            </a:r>
            <a:r>
              <a:rPr lang="en-US" dirty="0" err="1" smtClean="0"/>
              <a:t>Gov’t</a:t>
            </a:r>
            <a:r>
              <a:rPr lang="en-US" dirty="0" smtClean="0"/>
              <a:t>  has no right to exclude slavery (property) from new territories</a:t>
            </a:r>
          </a:p>
          <a:p>
            <a:pPr lvl="1"/>
            <a:r>
              <a:rPr lang="en-US" dirty="0" smtClean="0"/>
              <a:t>Essentially nullifies MO Compromise</a:t>
            </a:r>
          </a:p>
          <a:p>
            <a:r>
              <a:rPr lang="en-US" dirty="0" smtClean="0"/>
              <a:t>Due Process (5</a:t>
            </a:r>
            <a:r>
              <a:rPr lang="en-US" baseline="30000" dirty="0" smtClean="0"/>
              <a:t>th</a:t>
            </a:r>
            <a:r>
              <a:rPr lang="en-US" dirty="0" smtClean="0"/>
              <a:t> Amendment) protects property rights (slaves)</a:t>
            </a:r>
            <a:endParaRPr lang="en-US" dirty="0"/>
          </a:p>
        </p:txBody>
      </p:sp>
      <p:sp>
        <p:nvSpPr>
          <p:cNvPr id="3" name="Title 2"/>
          <p:cNvSpPr>
            <a:spLocks noGrp="1"/>
          </p:cNvSpPr>
          <p:nvPr>
            <p:ph type="title"/>
          </p:nvPr>
        </p:nvSpPr>
        <p:spPr>
          <a:xfrm>
            <a:off x="1905000" y="0"/>
            <a:ext cx="5867400" cy="1143000"/>
          </a:xfrm>
        </p:spPr>
        <p:txBody>
          <a:bodyPr>
            <a:normAutofit fontScale="90000"/>
          </a:bodyPr>
          <a:lstStyle/>
          <a:p>
            <a:r>
              <a:rPr lang="en-US" dirty="0" smtClean="0"/>
              <a:t>The </a:t>
            </a:r>
            <a:r>
              <a:rPr lang="en-US" dirty="0" err="1" smtClean="0"/>
              <a:t>Dred</a:t>
            </a:r>
            <a:r>
              <a:rPr lang="en-US" dirty="0" smtClean="0"/>
              <a:t> Scott Decision</a:t>
            </a:r>
            <a:endParaRPr lang="en-US" dirty="0"/>
          </a:p>
        </p:txBody>
      </p:sp>
      <p:pic>
        <p:nvPicPr>
          <p:cNvPr id="23554" name="Picture 2" descr="http://www.lib.unc.edu/coursepages/hist/images/DredScott.jpg"/>
          <p:cNvPicPr>
            <a:picLocks noChangeAspect="1" noChangeArrowheads="1"/>
          </p:cNvPicPr>
          <p:nvPr/>
        </p:nvPicPr>
        <p:blipFill>
          <a:blip r:embed="rId2" cstate="print"/>
          <a:srcRect/>
          <a:stretch>
            <a:fillRect/>
          </a:stretch>
        </p:blipFill>
        <p:spPr bwMode="auto">
          <a:xfrm>
            <a:off x="7728560" y="3505200"/>
            <a:ext cx="2787041" cy="3352800"/>
          </a:xfrm>
          <a:prstGeom prst="rect">
            <a:avLst/>
          </a:prstGeom>
          <a:ln>
            <a:noFill/>
          </a:ln>
          <a:effectLst>
            <a:softEdge rad="112500"/>
          </a:effectLst>
        </p:spPr>
      </p:pic>
      <p:pic>
        <p:nvPicPr>
          <p:cNvPr id="23556" name="Picture 4" descr="http://upload.wikimedia.org/wikipedia/commons/6/66/Roger_Taney_-_Healy.jpg"/>
          <p:cNvPicPr>
            <a:picLocks noChangeAspect="1" noChangeArrowheads="1"/>
          </p:cNvPicPr>
          <p:nvPr/>
        </p:nvPicPr>
        <p:blipFill>
          <a:blip r:embed="rId3" cstate="print"/>
          <a:srcRect/>
          <a:stretch>
            <a:fillRect/>
          </a:stretch>
        </p:blipFill>
        <p:spPr bwMode="auto">
          <a:xfrm>
            <a:off x="7772400" y="228600"/>
            <a:ext cx="2743200" cy="3411940"/>
          </a:xfrm>
          <a:prstGeom prst="rect">
            <a:avLst/>
          </a:prstGeom>
          <a:ln>
            <a:noFill/>
          </a:ln>
          <a:effectLst>
            <a:softEdge rad="112500"/>
          </a:effectLst>
        </p:spPr>
      </p:pic>
    </p:spTree>
    <p:extLst>
      <p:ext uri="{BB962C8B-B14F-4D97-AF65-F5344CB8AC3E}">
        <p14:creationId xmlns:p14="http://schemas.microsoft.com/office/powerpoint/2010/main" val="62276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5791200" cy="5029200"/>
          </a:xfrm>
        </p:spPr>
        <p:txBody>
          <a:bodyPr>
            <a:normAutofit fontScale="92500"/>
          </a:bodyPr>
          <a:lstStyle/>
          <a:p>
            <a:r>
              <a:rPr lang="en-US" dirty="0" smtClean="0"/>
              <a:t>Lincoln’ Election spurs Southern secession</a:t>
            </a:r>
          </a:p>
          <a:p>
            <a:pPr lvl="1"/>
            <a:r>
              <a:rPr lang="en-US" dirty="0" smtClean="0"/>
              <a:t>South opposed Republican “free soil” principles </a:t>
            </a:r>
          </a:p>
          <a:p>
            <a:pPr lvl="1"/>
            <a:r>
              <a:rPr lang="en-US" dirty="0" smtClean="0"/>
              <a:t>Form Confederate States of America, adopt own constitution </a:t>
            </a:r>
          </a:p>
          <a:p>
            <a:r>
              <a:rPr lang="en-US" dirty="0" smtClean="0"/>
              <a:t>South argued that union was only a compact of states, none gave up sovereignty w/ ratification</a:t>
            </a:r>
          </a:p>
          <a:p>
            <a:r>
              <a:rPr lang="en-US" dirty="0" smtClean="0"/>
              <a:t>Also claimed right to revolution if fundamental (property) rights were violated. Secession a 2</a:t>
            </a:r>
            <a:r>
              <a:rPr lang="en-US" baseline="30000" dirty="0" smtClean="0"/>
              <a:t>nd</a:t>
            </a:r>
            <a:r>
              <a:rPr lang="en-US" dirty="0" smtClean="0"/>
              <a:t> American Revolution. </a:t>
            </a:r>
          </a:p>
          <a:p>
            <a:endParaRPr lang="en-US" dirty="0" smtClean="0"/>
          </a:p>
          <a:p>
            <a:endParaRPr lang="en-US" dirty="0"/>
          </a:p>
        </p:txBody>
      </p:sp>
      <p:sp>
        <p:nvSpPr>
          <p:cNvPr id="3" name="Title 2"/>
          <p:cNvSpPr>
            <a:spLocks noGrp="1"/>
          </p:cNvSpPr>
          <p:nvPr>
            <p:ph type="title"/>
          </p:nvPr>
        </p:nvSpPr>
        <p:spPr>
          <a:xfrm>
            <a:off x="1828800" y="0"/>
            <a:ext cx="8229600" cy="1143000"/>
          </a:xfrm>
        </p:spPr>
        <p:txBody>
          <a:bodyPr>
            <a:normAutofit fontScale="90000"/>
          </a:bodyPr>
          <a:lstStyle/>
          <a:p>
            <a:r>
              <a:rPr lang="en-US" dirty="0" smtClean="0"/>
              <a:t>Secession &amp; Its Constitutionality</a:t>
            </a:r>
            <a:endParaRPr lang="en-US" dirty="0"/>
          </a:p>
        </p:txBody>
      </p:sp>
      <p:pic>
        <p:nvPicPr>
          <p:cNvPr id="22530" name="Picture 2" descr="http://www.gizmola.com/blog/uploads/images/ftsumter.jpg"/>
          <p:cNvPicPr>
            <a:picLocks noChangeAspect="1" noChangeArrowheads="1"/>
          </p:cNvPicPr>
          <p:nvPr/>
        </p:nvPicPr>
        <p:blipFill>
          <a:blip r:embed="rId2" cstate="print"/>
          <a:srcRect/>
          <a:stretch>
            <a:fillRect/>
          </a:stretch>
        </p:blipFill>
        <p:spPr bwMode="auto">
          <a:xfrm>
            <a:off x="7372350" y="2743200"/>
            <a:ext cx="3295650" cy="2638426"/>
          </a:xfrm>
          <a:prstGeom prst="rect">
            <a:avLst/>
          </a:prstGeom>
          <a:noFill/>
        </p:spPr>
      </p:pic>
    </p:spTree>
    <p:extLst>
      <p:ext uri="{BB962C8B-B14F-4D97-AF65-F5344CB8AC3E}">
        <p14:creationId xmlns:p14="http://schemas.microsoft.com/office/powerpoint/2010/main" val="2048836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Microsoft Macintosh PowerPoint</Application>
  <PresentationFormat>Widescreen</PresentationFormat>
  <Paragraphs>119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Lucida Sans Unicode</vt:lpstr>
      <vt:lpstr>Verdana</vt:lpstr>
      <vt:lpstr>Wingdings 2</vt:lpstr>
      <vt:lpstr>Wingdings 3</vt:lpstr>
      <vt:lpstr>Concourse</vt:lpstr>
      <vt:lpstr>PowerPoint Presentation</vt:lpstr>
      <vt:lpstr>Purpose</vt:lpstr>
      <vt:lpstr>Objectives</vt:lpstr>
      <vt:lpstr>Terms to Know</vt:lpstr>
      <vt:lpstr>Constitutional Issues Lay Foundation for Civil War</vt:lpstr>
      <vt:lpstr>PowerPoint Presentation</vt:lpstr>
      <vt:lpstr>Fugitive Slave Law of 1850</vt:lpstr>
      <vt:lpstr>The Dred Scott Decision</vt:lpstr>
      <vt:lpstr>Secession &amp; Its Constitutionality</vt:lpstr>
      <vt:lpstr>PowerPoint Presentation</vt:lpstr>
      <vt:lpstr>PowerPoint Presentation</vt:lpstr>
      <vt:lpstr>The Constitutional Issues that Provoked War</vt:lpstr>
      <vt:lpstr>Emancipation Proclamation</vt:lpstr>
      <vt:lpstr>Constitutional Issues Resolved</vt:lpstr>
      <vt:lpstr>PowerPoint Presentation</vt:lpstr>
      <vt:lpstr>Weakening Public Support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2017-08-17T20:09:56Z</dcterms:created>
  <dcterms:modified xsi:type="dcterms:W3CDTF">2017-08-17T20:10:14Z</dcterms:modified>
</cp:coreProperties>
</file>