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96869-D342-EA4C-8583-5F810BC3BBEC}"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9C022-BF83-BE49-8B52-E44C8B0042DE}" type="slidenum">
              <a:rPr lang="en-US" smtClean="0"/>
              <a:t>‹#›</a:t>
            </a:fld>
            <a:endParaRPr lang="en-US"/>
          </a:p>
        </p:txBody>
      </p:sp>
    </p:spTree>
    <p:extLst>
      <p:ext uri="{BB962C8B-B14F-4D97-AF65-F5344CB8AC3E}">
        <p14:creationId xmlns:p14="http://schemas.microsoft.com/office/powerpoint/2010/main" val="206848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63936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F2283-1834-4451-B17C-CDE3CBC6E86F}"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4F81B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39B6F-795D-4F24-B5E9-4944799A7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39B6F-795D-4F24-B5E9-4944799A7FE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5639B6F-795D-4F24-B5E9-4944799A7FE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38633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1"/>
            <a:ext cx="4267200" cy="4062651"/>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16:</a:t>
            </a:r>
            <a:endParaRPr lang="en-US" sz="4000" dirty="0">
              <a:solidFill>
                <a:prstClr val="black"/>
              </a:solidFill>
            </a:endParaRPr>
          </a:p>
          <a:p>
            <a:r>
              <a:rPr lang="en-US" sz="4000" i="1" dirty="0">
                <a:solidFill>
                  <a:prstClr val="black"/>
                </a:solidFill>
              </a:rPr>
              <a:t>What Is the Role of Political Parties in the Constitutional System?</a:t>
            </a:r>
          </a:p>
          <a:p>
            <a:endParaRPr lang="en-US" dirty="0">
              <a:solidFill>
                <a:prstClr val="black"/>
              </a:solidFill>
            </a:endParaRPr>
          </a:p>
        </p:txBody>
      </p:sp>
      <p:pic>
        <p:nvPicPr>
          <p:cNvPr id="8194" name="Picture 2"/>
          <p:cNvPicPr>
            <a:picLocks noChangeAspect="1" noChangeArrowheads="1"/>
          </p:cNvPicPr>
          <p:nvPr/>
        </p:nvPicPr>
        <p:blipFill>
          <a:blip r:embed="rId2" cstate="print"/>
          <a:srcRect/>
          <a:stretch>
            <a:fillRect/>
          </a:stretch>
        </p:blipFill>
        <p:spPr bwMode="auto">
          <a:xfrm>
            <a:off x="6019801" y="0"/>
            <a:ext cx="4666617" cy="6858000"/>
          </a:xfrm>
          <a:prstGeom prst="rect">
            <a:avLst/>
          </a:prstGeom>
          <a:noFill/>
          <a:ln w="9525">
            <a:noFill/>
            <a:miter lim="800000"/>
            <a:headEnd/>
            <a:tailEnd/>
          </a:ln>
          <a:effectLst>
            <a:outerShdw blurRad="190500" dist="228600" dir="2700000" algn="ctr">
              <a:srgbClr val="000000">
                <a:alpha val="30000"/>
              </a:srgbClr>
            </a:outerShdw>
          </a:effectLst>
          <a:scene3d>
            <a:camera prst="obliqueTopRight"/>
            <a:lightRig rig="glow" dir="t">
              <a:rot lat="0" lon="0" rev="4800000"/>
            </a:lightRig>
          </a:scene3d>
          <a:sp3d prstMaterial="matte">
            <a:bevelT w="127000" h="63500"/>
          </a:sp3d>
        </p:spPr>
      </p:pic>
    </p:spTree>
    <p:extLst>
      <p:ext uri="{BB962C8B-B14F-4D97-AF65-F5344CB8AC3E}">
        <p14:creationId xmlns:p14="http://schemas.microsoft.com/office/powerpoint/2010/main" val="1774668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
            <a:ext cx="8534400" cy="6007291"/>
          </a:xfrm>
        </p:spPr>
        <p:txBody>
          <a:bodyPr/>
          <a:lstStyle/>
          <a:p>
            <a:r>
              <a:rPr lang="en-US" dirty="0" smtClean="0"/>
              <a:t>However, exposed problem in Constitution </a:t>
            </a:r>
          </a:p>
          <a:p>
            <a:pPr lvl="1"/>
            <a:r>
              <a:rPr lang="en-US" dirty="0" smtClean="0"/>
              <a:t>Jeff &amp; Burr tie, electors could not specify which would be president.  House had to decide. </a:t>
            </a:r>
          </a:p>
          <a:p>
            <a:r>
              <a:rPr lang="en-US" dirty="0" smtClean="0"/>
              <a:t>12</a:t>
            </a:r>
            <a:r>
              <a:rPr lang="en-US" baseline="30000" dirty="0" smtClean="0"/>
              <a:t>th</a:t>
            </a:r>
            <a:r>
              <a:rPr lang="en-US" dirty="0" smtClean="0"/>
              <a:t> Amendment</a:t>
            </a:r>
          </a:p>
          <a:p>
            <a:pPr lvl="1"/>
            <a:r>
              <a:rPr lang="en-US" dirty="0" smtClean="0"/>
              <a:t>Vote for Pres. &amp; VP on same ballot</a:t>
            </a:r>
          </a:p>
          <a:p>
            <a:r>
              <a:rPr lang="en-US" dirty="0" smtClean="0"/>
              <a:t>Jefferson opposed permanent political parties and thought Federalists ideals would fade away</a:t>
            </a:r>
            <a:endParaRPr lang="en-US" dirty="0"/>
          </a:p>
        </p:txBody>
      </p:sp>
      <p:pic>
        <p:nvPicPr>
          <p:cNvPr id="37890" name="Picture 2" descr="http://www.digitalhistory.uh.edu/learning_history/burr/election1800.jpg"/>
          <p:cNvPicPr>
            <a:picLocks noChangeAspect="1" noChangeArrowheads="1"/>
          </p:cNvPicPr>
          <p:nvPr/>
        </p:nvPicPr>
        <p:blipFill>
          <a:blip r:embed="rId2" cstate="print"/>
          <a:srcRect/>
          <a:stretch>
            <a:fillRect/>
          </a:stretch>
        </p:blipFill>
        <p:spPr bwMode="auto">
          <a:xfrm>
            <a:off x="6096000" y="2889504"/>
            <a:ext cx="4572000" cy="3968496"/>
          </a:xfrm>
          <a:prstGeom prst="rect">
            <a:avLst/>
          </a:prstGeom>
          <a:ln>
            <a:noFill/>
          </a:ln>
          <a:effectLst>
            <a:softEdge rad="112500"/>
          </a:effectLst>
        </p:spPr>
      </p:pic>
    </p:spTree>
    <p:extLst>
      <p:ext uri="{BB962C8B-B14F-4D97-AF65-F5344CB8AC3E}">
        <p14:creationId xmlns:p14="http://schemas.microsoft.com/office/powerpoint/2010/main" val="178004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9"/>
            <a:ext cx="5943600" cy="4525963"/>
          </a:xfrm>
        </p:spPr>
        <p:txBody>
          <a:bodyPr/>
          <a:lstStyle/>
          <a:p>
            <a:r>
              <a:rPr lang="en-US" dirty="0" smtClean="0"/>
              <a:t>By 1820s, positive vision of parties emerged </a:t>
            </a:r>
          </a:p>
          <a:p>
            <a:r>
              <a:rPr lang="en-US" dirty="0" smtClean="0"/>
              <a:t>Van Buren touts parties with clear principles and offer a clear choice</a:t>
            </a:r>
          </a:p>
          <a:p>
            <a:pPr lvl="1"/>
            <a:r>
              <a:rPr lang="en-US" dirty="0" smtClean="0"/>
              <a:t>Parties are “glue” that holds federal system / checks and balances together.   </a:t>
            </a:r>
          </a:p>
          <a:p>
            <a:pPr lvl="1"/>
            <a:r>
              <a:rPr lang="en-US" dirty="0" smtClean="0"/>
              <a:t>Helped president work w/ Congress </a:t>
            </a:r>
          </a:p>
          <a:p>
            <a:pPr lvl="1"/>
            <a:r>
              <a:rPr lang="en-US" dirty="0" smtClean="0"/>
              <a:t>Bridged great distances between Washington &amp; people</a:t>
            </a:r>
          </a:p>
        </p:txBody>
      </p:sp>
      <p:sp>
        <p:nvSpPr>
          <p:cNvPr id="3" name="Title 2"/>
          <p:cNvSpPr>
            <a:spLocks noGrp="1"/>
          </p:cNvSpPr>
          <p:nvPr>
            <p:ph type="title"/>
          </p:nvPr>
        </p:nvSpPr>
        <p:spPr/>
        <p:txBody>
          <a:bodyPr>
            <a:normAutofit/>
          </a:bodyPr>
          <a:lstStyle/>
          <a:p>
            <a:r>
              <a:rPr lang="en-US" dirty="0" smtClean="0"/>
              <a:t>Political Party Growth and Functions</a:t>
            </a:r>
            <a:endParaRPr lang="en-US" dirty="0"/>
          </a:p>
        </p:txBody>
      </p:sp>
      <p:pic>
        <p:nvPicPr>
          <p:cNvPr id="36866" name="Picture 2" descr="http://jeffcoweb.jeffco.k12.co.us/high/chatfield/departments/social_studies/presidents/martin_van_buren1.gif"/>
          <p:cNvPicPr>
            <a:picLocks noChangeAspect="1" noChangeArrowheads="1"/>
          </p:cNvPicPr>
          <p:nvPr/>
        </p:nvPicPr>
        <p:blipFill>
          <a:blip r:embed="rId2" cstate="print"/>
          <a:srcRect/>
          <a:stretch>
            <a:fillRect/>
          </a:stretch>
        </p:blipFill>
        <p:spPr bwMode="auto">
          <a:xfrm>
            <a:off x="8001000" y="1524001"/>
            <a:ext cx="2667000" cy="4110319"/>
          </a:xfrm>
          <a:prstGeom prst="rect">
            <a:avLst/>
          </a:prstGeom>
          <a:ln>
            <a:noFill/>
          </a:ln>
          <a:effectLst>
            <a:softEdge rad="112500"/>
          </a:effectLst>
        </p:spPr>
      </p:pic>
    </p:spTree>
    <p:extLst>
      <p:ext uri="{BB962C8B-B14F-4D97-AF65-F5344CB8AC3E}">
        <p14:creationId xmlns:p14="http://schemas.microsoft.com/office/powerpoint/2010/main" val="701243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304801"/>
            <a:ext cx="8229600" cy="5550091"/>
          </a:xfrm>
        </p:spPr>
        <p:txBody>
          <a:bodyPr/>
          <a:lstStyle/>
          <a:p>
            <a:r>
              <a:rPr lang="en-US" dirty="0" smtClean="0"/>
              <a:t>Patronage enabled president to build connections  across levels of </a:t>
            </a:r>
            <a:r>
              <a:rPr lang="en-US" dirty="0" err="1" smtClean="0"/>
              <a:t>gov’t</a:t>
            </a:r>
            <a:r>
              <a:rPr lang="en-US" dirty="0" smtClean="0"/>
              <a:t> </a:t>
            </a:r>
          </a:p>
          <a:p>
            <a:r>
              <a:rPr lang="en-US" dirty="0" smtClean="0"/>
              <a:t>Elaborate entertainments boost support and give members sense of belonging.  </a:t>
            </a:r>
          </a:p>
          <a:p>
            <a:r>
              <a:rPr lang="en-US" dirty="0" smtClean="0"/>
              <a:t>Unlike Jeff / Hamilton, Van Buren felt competing notions of common good could coexist. </a:t>
            </a:r>
          </a:p>
          <a:p>
            <a:pPr lvl="1"/>
            <a:r>
              <a:rPr lang="en-US" dirty="0" smtClean="0"/>
              <a:t>Those out of power would hold them accountable / additional check and balance</a:t>
            </a:r>
            <a:endParaRPr lang="en-US" dirty="0"/>
          </a:p>
        </p:txBody>
      </p:sp>
      <p:pic>
        <p:nvPicPr>
          <p:cNvPr id="35842" name="Picture 2" descr="http://wvsdb2.state.k12.wv.us/checks%20and%20balances.jpg"/>
          <p:cNvPicPr>
            <a:picLocks noChangeAspect="1" noChangeArrowheads="1"/>
          </p:cNvPicPr>
          <p:nvPr/>
        </p:nvPicPr>
        <p:blipFill>
          <a:blip r:embed="rId2" cstate="print"/>
          <a:srcRect/>
          <a:stretch>
            <a:fillRect/>
          </a:stretch>
        </p:blipFill>
        <p:spPr bwMode="auto">
          <a:xfrm>
            <a:off x="6929218" y="4191000"/>
            <a:ext cx="3738783" cy="2667000"/>
          </a:xfrm>
          <a:prstGeom prst="rect">
            <a:avLst/>
          </a:prstGeom>
          <a:ln>
            <a:noFill/>
          </a:ln>
          <a:effectLst>
            <a:softEdge rad="112500"/>
          </a:effectLst>
        </p:spPr>
      </p:pic>
    </p:spTree>
    <p:extLst>
      <p:ext uri="{BB962C8B-B14F-4D97-AF65-F5344CB8AC3E}">
        <p14:creationId xmlns:p14="http://schemas.microsoft.com/office/powerpoint/2010/main" val="407602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990601"/>
            <a:ext cx="8229600" cy="4525963"/>
          </a:xfrm>
        </p:spPr>
        <p:txBody>
          <a:bodyPr>
            <a:normAutofit lnSpcReduction="10000"/>
          </a:bodyPr>
          <a:lstStyle/>
          <a:p>
            <a:r>
              <a:rPr lang="en-US" dirty="0" smtClean="0"/>
              <a:t>Democrats and Republicans have dominated since 1860s </a:t>
            </a:r>
          </a:p>
          <a:p>
            <a:r>
              <a:rPr lang="en-US" dirty="0" smtClean="0"/>
              <a:t>Purposes of political parties today </a:t>
            </a:r>
          </a:p>
          <a:p>
            <a:pPr lvl="1"/>
            <a:r>
              <a:rPr lang="en-US" dirty="0" smtClean="0"/>
              <a:t>Mobilize participation</a:t>
            </a:r>
          </a:p>
          <a:p>
            <a:pPr lvl="1"/>
            <a:r>
              <a:rPr lang="en-US" dirty="0" smtClean="0"/>
              <a:t>Connect Executive and Legislative branches </a:t>
            </a:r>
          </a:p>
          <a:p>
            <a:pPr lvl="1"/>
            <a:r>
              <a:rPr lang="en-US" dirty="0" smtClean="0"/>
              <a:t>Connect national &amp; state governments </a:t>
            </a:r>
          </a:p>
          <a:p>
            <a:pPr lvl="1"/>
            <a:r>
              <a:rPr lang="en-US" dirty="0" smtClean="0"/>
              <a:t>Creation and promotion of party </a:t>
            </a:r>
            <a:r>
              <a:rPr lang="en-US" b="1" dirty="0" smtClean="0"/>
              <a:t>platforms</a:t>
            </a:r>
          </a:p>
          <a:p>
            <a:pPr lvl="1"/>
            <a:r>
              <a:rPr lang="en-US" dirty="0" smtClean="0"/>
              <a:t>Provide forums to deliberate about public policies / help organize &amp; channel passions &amp; interests</a:t>
            </a:r>
          </a:p>
          <a:p>
            <a:pPr lvl="1"/>
            <a:r>
              <a:rPr lang="en-US" dirty="0" smtClean="0"/>
              <a:t>Provides stability </a:t>
            </a:r>
          </a:p>
          <a:p>
            <a:pPr lvl="1"/>
            <a:r>
              <a:rPr lang="en-US" dirty="0" smtClean="0"/>
              <a:t> Ensures change in </a:t>
            </a:r>
            <a:r>
              <a:rPr lang="en-US" dirty="0" err="1" smtClean="0"/>
              <a:t>gov’t</a:t>
            </a:r>
            <a:r>
              <a:rPr lang="en-US" dirty="0" smtClean="0"/>
              <a:t>, </a:t>
            </a:r>
          </a:p>
          <a:p>
            <a:pPr lvl="1">
              <a:buNone/>
            </a:pPr>
            <a:r>
              <a:rPr lang="en-US" dirty="0" smtClean="0"/>
              <a:t>not Constitution </a:t>
            </a:r>
            <a:endParaRPr lang="en-US" dirty="0"/>
          </a:p>
        </p:txBody>
      </p:sp>
      <p:sp>
        <p:nvSpPr>
          <p:cNvPr id="3" name="Title 2"/>
          <p:cNvSpPr>
            <a:spLocks noGrp="1"/>
          </p:cNvSpPr>
          <p:nvPr>
            <p:ph type="title"/>
          </p:nvPr>
        </p:nvSpPr>
        <p:spPr>
          <a:xfrm>
            <a:off x="1524000" y="0"/>
            <a:ext cx="8229600" cy="1143000"/>
          </a:xfrm>
        </p:spPr>
        <p:txBody>
          <a:bodyPr/>
          <a:lstStyle/>
          <a:p>
            <a:r>
              <a:rPr lang="en-US" dirty="0" smtClean="0"/>
              <a:t>Political Parties Today</a:t>
            </a:r>
            <a:endParaRPr lang="en-US" dirty="0"/>
          </a:p>
        </p:txBody>
      </p:sp>
      <p:pic>
        <p:nvPicPr>
          <p:cNvPr id="34818" name="Picture 2" descr="indiana-indianapolis.jpg image by icebergslim1047"/>
          <p:cNvPicPr>
            <a:picLocks noChangeAspect="1" noChangeArrowheads="1"/>
          </p:cNvPicPr>
          <p:nvPr/>
        </p:nvPicPr>
        <p:blipFill>
          <a:blip r:embed="rId2" cstate="print"/>
          <a:srcRect/>
          <a:stretch>
            <a:fillRect/>
          </a:stretch>
        </p:blipFill>
        <p:spPr bwMode="auto">
          <a:xfrm>
            <a:off x="6781800" y="4277818"/>
            <a:ext cx="3886200" cy="2580182"/>
          </a:xfrm>
          <a:prstGeom prst="rect">
            <a:avLst/>
          </a:prstGeom>
          <a:ln>
            <a:noFill/>
          </a:ln>
          <a:effectLst>
            <a:softEdge rad="112500"/>
          </a:effectLst>
        </p:spPr>
      </p:pic>
    </p:spTree>
    <p:extLst>
      <p:ext uri="{BB962C8B-B14F-4D97-AF65-F5344CB8AC3E}">
        <p14:creationId xmlns:p14="http://schemas.microsoft.com/office/powerpoint/2010/main" val="105375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990601"/>
            <a:ext cx="8229600" cy="4525963"/>
          </a:xfrm>
        </p:spPr>
        <p:txBody>
          <a:bodyPr/>
          <a:lstStyle/>
          <a:p>
            <a:r>
              <a:rPr lang="en-US" dirty="0" smtClean="0"/>
              <a:t>Mutes truly alternative views </a:t>
            </a:r>
          </a:p>
          <a:p>
            <a:r>
              <a:rPr lang="en-US" dirty="0" smtClean="0"/>
              <a:t>Minor parties generally small, narrow interests.  Little to no chance of competing nationally. </a:t>
            </a:r>
          </a:p>
          <a:p>
            <a:r>
              <a:rPr lang="en-US" dirty="0" smtClean="0"/>
              <a:t>If single set of interest gains dominant power w/in a party, threat of majority tyranny. </a:t>
            </a:r>
            <a:endParaRPr lang="en-US" dirty="0"/>
          </a:p>
        </p:txBody>
      </p:sp>
      <p:sp>
        <p:nvSpPr>
          <p:cNvPr id="3" name="Title 2"/>
          <p:cNvSpPr>
            <a:spLocks noGrp="1"/>
          </p:cNvSpPr>
          <p:nvPr>
            <p:ph type="title"/>
          </p:nvPr>
        </p:nvSpPr>
        <p:spPr>
          <a:xfrm>
            <a:off x="1905000" y="0"/>
            <a:ext cx="8229600" cy="1143000"/>
          </a:xfrm>
        </p:spPr>
        <p:txBody>
          <a:bodyPr/>
          <a:lstStyle/>
          <a:p>
            <a:r>
              <a:rPr lang="en-US" dirty="0" smtClean="0"/>
              <a:t>Less Favorable Aspects…</a:t>
            </a:r>
            <a:endParaRPr lang="en-US" dirty="0"/>
          </a:p>
        </p:txBody>
      </p:sp>
      <p:pic>
        <p:nvPicPr>
          <p:cNvPr id="33794" name="Picture 2" descr="http://thenewagenda.net/wp-content/uploads/2009/12/third_party_check_hat-p148735613853697422u2x9_400-300x300.jpg"/>
          <p:cNvPicPr>
            <a:picLocks noChangeAspect="1" noChangeArrowheads="1"/>
          </p:cNvPicPr>
          <p:nvPr/>
        </p:nvPicPr>
        <p:blipFill>
          <a:blip r:embed="rId2" cstate="print"/>
          <a:srcRect/>
          <a:stretch>
            <a:fillRect/>
          </a:stretch>
        </p:blipFill>
        <p:spPr bwMode="auto">
          <a:xfrm>
            <a:off x="7315200" y="3733800"/>
            <a:ext cx="2857500" cy="2857500"/>
          </a:xfrm>
          <a:prstGeom prst="rect">
            <a:avLst/>
          </a:prstGeom>
          <a:noFill/>
        </p:spPr>
      </p:pic>
    </p:spTree>
    <p:extLst>
      <p:ext uri="{BB962C8B-B14F-4D97-AF65-F5344CB8AC3E}">
        <p14:creationId xmlns:p14="http://schemas.microsoft.com/office/powerpoint/2010/main" val="151473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Shortly after the government was established, to the Framers’ dismay, political parties formed.</a:t>
            </a:r>
          </a:p>
          <a:p>
            <a:r>
              <a:rPr lang="en-US" dirty="0" smtClean="0"/>
              <a:t>This lesson describes the Framers’ views on political parties and how they first formed. </a:t>
            </a:r>
          </a:p>
          <a:p>
            <a:r>
              <a:rPr lang="en-US" dirty="0" smtClean="0"/>
              <a:t>It also explains how parties became and essential component of the American political system by addressing challenges that the Constitution left unresolved.  </a:t>
            </a:r>
            <a:endParaRPr lang="en-US" dirty="0"/>
          </a:p>
        </p:txBody>
      </p:sp>
      <p:sp>
        <p:nvSpPr>
          <p:cNvPr id="3" name="Title 2"/>
          <p:cNvSpPr>
            <a:spLocks noGrp="1"/>
          </p:cNvSpPr>
          <p:nvPr>
            <p:ph type="title"/>
          </p:nvPr>
        </p:nvSpPr>
        <p:spPr/>
        <p:txBody>
          <a:bodyPr/>
          <a:lstStyle/>
          <a:p>
            <a:r>
              <a:rPr lang="en-US" dirty="0" smtClean="0"/>
              <a:t>Purpose</a:t>
            </a:r>
            <a:endParaRPr lang="en-US" dirty="0"/>
          </a:p>
        </p:txBody>
      </p:sp>
    </p:spTree>
    <p:extLst>
      <p:ext uri="{BB962C8B-B14F-4D97-AF65-F5344CB8AC3E}">
        <p14:creationId xmlns:p14="http://schemas.microsoft.com/office/powerpoint/2010/main" val="446870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2600" y="1143001"/>
            <a:ext cx="8458200" cy="4864291"/>
          </a:xfrm>
        </p:spPr>
        <p:txBody>
          <a:bodyPr/>
          <a:lstStyle/>
          <a:p>
            <a:endParaRPr lang="en-US" i="1" dirty="0" smtClean="0"/>
          </a:p>
          <a:p>
            <a:endParaRPr lang="en-US" i="1" dirty="0"/>
          </a:p>
        </p:txBody>
      </p:sp>
      <p:sp>
        <p:nvSpPr>
          <p:cNvPr id="4" name="Title 3"/>
          <p:cNvSpPr>
            <a:spLocks noGrp="1"/>
          </p:cNvSpPr>
          <p:nvPr>
            <p:ph type="title"/>
          </p:nvPr>
        </p:nvSpPr>
        <p:spPr>
          <a:xfrm>
            <a:off x="1905000" y="0"/>
            <a:ext cx="8229600" cy="1143000"/>
          </a:xfrm>
        </p:spPr>
        <p:txBody>
          <a:bodyPr/>
          <a:lstStyle/>
          <a:p>
            <a:r>
              <a:rPr lang="en-US" dirty="0" smtClean="0"/>
              <a:t>Objectives</a:t>
            </a:r>
            <a:endParaRPr lang="en-US" dirty="0"/>
          </a:p>
        </p:txBody>
      </p:sp>
      <p:sp>
        <p:nvSpPr>
          <p:cNvPr id="6" name="Content Placeholder 1"/>
          <p:cNvSpPr txBox="1">
            <a:spLocks/>
          </p:cNvSpPr>
          <p:nvPr/>
        </p:nvSpPr>
        <p:spPr>
          <a:xfrm>
            <a:off x="1981200" y="1481329"/>
            <a:ext cx="8229600" cy="4525963"/>
          </a:xfrm>
          <a:prstGeom prst="rect">
            <a:avLst/>
          </a:prstGeom>
        </p:spPr>
        <p:txBody>
          <a:bodyPr vert="horz">
            <a:normAutofit/>
          </a:bodyPr>
          <a:lstStyle/>
          <a:p>
            <a:pPr marL="365760" indent="-256032">
              <a:spcBef>
                <a:spcPts val="400"/>
              </a:spcBef>
              <a:buClr>
                <a:srgbClr val="4F81BD"/>
              </a:buClr>
              <a:buSzPct val="68000"/>
              <a:buFont typeface="Wingdings 3"/>
              <a:buChar char=""/>
              <a:defRPr/>
            </a:pPr>
            <a:r>
              <a:rPr lang="en-US" sz="2700" i="1" dirty="0">
                <a:solidFill>
                  <a:prstClr val="black"/>
                </a:solidFill>
              </a:rPr>
              <a:t>Explain why the Framers opposed the idea of political parties. </a:t>
            </a:r>
          </a:p>
          <a:p>
            <a:pPr marL="365760" indent="-256032">
              <a:spcBef>
                <a:spcPts val="400"/>
              </a:spcBef>
              <a:buClr>
                <a:srgbClr val="4F81BD"/>
              </a:buClr>
              <a:buSzPct val="68000"/>
              <a:buFont typeface="Wingdings 3"/>
              <a:buChar char=""/>
              <a:defRPr/>
            </a:pPr>
            <a:r>
              <a:rPr lang="en-US" sz="2700" i="1" dirty="0">
                <a:solidFill>
                  <a:prstClr val="black"/>
                </a:solidFill>
              </a:rPr>
              <a:t>Describe the other ideas that helped political parties gain acceptance. </a:t>
            </a:r>
          </a:p>
          <a:p>
            <a:pPr marL="365760" indent="-256032">
              <a:spcBef>
                <a:spcPts val="400"/>
              </a:spcBef>
              <a:buClr>
                <a:srgbClr val="4F81BD"/>
              </a:buClr>
              <a:buSzPct val="68000"/>
              <a:buFont typeface="Wingdings 3"/>
              <a:buChar char=""/>
              <a:defRPr/>
            </a:pPr>
            <a:r>
              <a:rPr lang="en-US" sz="2700" i="1" dirty="0">
                <a:solidFill>
                  <a:prstClr val="black"/>
                </a:solidFill>
              </a:rPr>
              <a:t>Explain the conflicting points of view that led to the development of parties and the roles they have played in history. </a:t>
            </a:r>
          </a:p>
          <a:p>
            <a:pPr marL="365760" indent="-256032">
              <a:spcBef>
                <a:spcPts val="400"/>
              </a:spcBef>
              <a:buClr>
                <a:srgbClr val="4F81BD"/>
              </a:buClr>
              <a:buSzPct val="68000"/>
              <a:buFont typeface="Wingdings 3"/>
              <a:buChar char=""/>
              <a:defRPr/>
            </a:pPr>
            <a:r>
              <a:rPr lang="en-US" sz="2700" i="1" dirty="0">
                <a:solidFill>
                  <a:prstClr val="black"/>
                </a:solidFill>
              </a:rPr>
              <a:t>Evaluate, take, and defend positions on the importance of political parties today. </a:t>
            </a:r>
          </a:p>
        </p:txBody>
      </p:sp>
    </p:spTree>
    <p:extLst>
      <p:ext uri="{BB962C8B-B14F-4D97-AF65-F5344CB8AC3E}">
        <p14:creationId xmlns:p14="http://schemas.microsoft.com/office/powerpoint/2010/main" val="809238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609600"/>
            <a:ext cx="9144000" cy="5562600"/>
          </a:xfrm>
        </p:spPr>
        <p:txBody>
          <a:bodyPr>
            <a:normAutofit fontScale="70000" lnSpcReduction="20000"/>
          </a:bodyPr>
          <a:lstStyle/>
          <a:p>
            <a:r>
              <a:rPr lang="en-US" b="1" dirty="0" smtClean="0"/>
              <a:t>delegated powers</a:t>
            </a:r>
            <a:r>
              <a:rPr lang="en-US" dirty="0" smtClean="0"/>
              <a:t> </a:t>
            </a:r>
          </a:p>
          <a:p>
            <a:pPr lvl="1"/>
            <a:r>
              <a:rPr lang="en-US" dirty="0" smtClean="0"/>
              <a:t>According to the natural rights philosophy, people always retain their basic rights, but provisionally entrust or assign certain powers to their government for certain, limited purposes. The powers of government are therefore "delegated powers" in that they are granted by the people, and the people can take them back if government fails to fulfill its purposes. </a:t>
            </a:r>
          </a:p>
          <a:p>
            <a:pPr lvl="1"/>
            <a:endParaRPr lang="en-US" dirty="0" smtClean="0"/>
          </a:p>
          <a:p>
            <a:r>
              <a:rPr lang="en-US" b="1" dirty="0" smtClean="0"/>
              <a:t>party system</a:t>
            </a:r>
            <a:r>
              <a:rPr lang="en-US" dirty="0" smtClean="0"/>
              <a:t> </a:t>
            </a:r>
          </a:p>
          <a:p>
            <a:pPr lvl="1"/>
            <a:r>
              <a:rPr lang="en-US" dirty="0" smtClean="0"/>
              <a:t>A concept in political science that political parties control government. </a:t>
            </a:r>
          </a:p>
          <a:p>
            <a:pPr lvl="1"/>
            <a:endParaRPr lang="en-US" dirty="0" smtClean="0"/>
          </a:p>
          <a:p>
            <a:r>
              <a:rPr lang="en-US" b="1" dirty="0" smtClean="0"/>
              <a:t>platform</a:t>
            </a:r>
            <a:r>
              <a:rPr lang="en-US" dirty="0" smtClean="0"/>
              <a:t> </a:t>
            </a:r>
          </a:p>
          <a:p>
            <a:pPr lvl="1"/>
            <a:r>
              <a:rPr lang="en-US" dirty="0" smtClean="0"/>
              <a:t>List of the policies and priorities of a political party; also known as a manifesto.</a:t>
            </a:r>
          </a:p>
          <a:p>
            <a:pPr lvl="1"/>
            <a:r>
              <a:rPr lang="en-US" dirty="0" smtClean="0"/>
              <a:t> </a:t>
            </a:r>
          </a:p>
          <a:p>
            <a:r>
              <a:rPr lang="en-US" b="1" dirty="0" smtClean="0"/>
              <a:t>political party</a:t>
            </a:r>
            <a:r>
              <a:rPr lang="en-US" dirty="0" smtClean="0"/>
              <a:t> </a:t>
            </a:r>
          </a:p>
          <a:p>
            <a:pPr lvl="1"/>
            <a:r>
              <a:rPr lang="en-US" dirty="0" smtClean="0"/>
              <a:t>An organization seeking to achieve political power by electing members to public office so that its political philosophy is reflected in public policy. </a:t>
            </a:r>
          </a:p>
          <a:p>
            <a:pPr lvl="1"/>
            <a:endParaRPr lang="en-US" dirty="0" smtClean="0"/>
          </a:p>
          <a:p>
            <a:r>
              <a:rPr lang="en-US" b="1" dirty="0" smtClean="0"/>
              <a:t>sedition</a:t>
            </a:r>
            <a:r>
              <a:rPr lang="en-US" dirty="0" smtClean="0"/>
              <a:t> </a:t>
            </a:r>
          </a:p>
          <a:p>
            <a:pPr lvl="1"/>
            <a:r>
              <a:rPr lang="en-US" dirty="0" smtClean="0"/>
              <a:t>Incitement to rebellion. </a:t>
            </a:r>
          </a:p>
          <a:p>
            <a:pPr lvl="1"/>
            <a:endParaRPr lang="en-US" dirty="0" smtClean="0"/>
          </a:p>
          <a:p>
            <a:r>
              <a:rPr lang="en-US" b="1" dirty="0" smtClean="0"/>
              <a:t>ticket</a:t>
            </a:r>
            <a:r>
              <a:rPr lang="en-US" dirty="0" smtClean="0"/>
              <a:t> </a:t>
            </a:r>
          </a:p>
          <a:p>
            <a:pPr lvl="1"/>
            <a:r>
              <a:rPr lang="en-US" dirty="0" smtClean="0"/>
              <a:t>The choice of candidates of a political party for president and vice president. </a:t>
            </a:r>
          </a:p>
          <a:p>
            <a:endParaRPr lang="en-US" dirty="0">
              <a:solidFill>
                <a:schemeClr val="tx2">
                  <a:lumMod val="75000"/>
                </a:schemeClr>
              </a:solidFill>
            </a:endParaRPr>
          </a:p>
        </p:txBody>
      </p:sp>
      <p:sp>
        <p:nvSpPr>
          <p:cNvPr id="3" name="Title 2"/>
          <p:cNvSpPr>
            <a:spLocks noGrp="1"/>
          </p:cNvSpPr>
          <p:nvPr>
            <p:ph type="title"/>
          </p:nvPr>
        </p:nvSpPr>
        <p:spPr>
          <a:xfrm>
            <a:off x="1524000" y="-228600"/>
            <a:ext cx="8229600" cy="1143000"/>
          </a:xfrm>
        </p:spPr>
        <p:txBody>
          <a:bodyPr/>
          <a:lstStyle/>
          <a:p>
            <a:r>
              <a:rPr lang="en-US" dirty="0" smtClean="0"/>
              <a:t>Terms to Know</a:t>
            </a:r>
            <a:endParaRPr lang="en-US" dirty="0"/>
          </a:p>
        </p:txBody>
      </p:sp>
    </p:spTree>
    <p:extLst>
      <p:ext uri="{BB962C8B-B14F-4D97-AF65-F5344CB8AC3E}">
        <p14:creationId xmlns:p14="http://schemas.microsoft.com/office/powerpoint/2010/main" val="1044087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Madison argues that Constitution would control “evil” effects of factions </a:t>
            </a:r>
          </a:p>
          <a:p>
            <a:r>
              <a:rPr lang="en-US" dirty="0" smtClean="0"/>
              <a:t>Some (Burke) consider parties necessary to express open opposition to </a:t>
            </a:r>
            <a:r>
              <a:rPr lang="en-US" dirty="0" err="1" smtClean="0"/>
              <a:t>gov’t</a:t>
            </a:r>
            <a:r>
              <a:rPr lang="en-US" dirty="0" smtClean="0"/>
              <a:t> policies</a:t>
            </a:r>
          </a:p>
          <a:p>
            <a:r>
              <a:rPr lang="en-US" dirty="0" smtClean="0"/>
              <a:t>Most American leaders oppose Burke, but many agree that they can “promote deliberation” and “check excesses in the majority” </a:t>
            </a:r>
          </a:p>
          <a:p>
            <a:r>
              <a:rPr lang="en-US" dirty="0" smtClean="0"/>
              <a:t>Delegates had no true experience with an established party system.  </a:t>
            </a:r>
            <a:endParaRPr lang="en-US" dirty="0"/>
          </a:p>
        </p:txBody>
      </p:sp>
      <p:sp>
        <p:nvSpPr>
          <p:cNvPr id="3" name="Title 2"/>
          <p:cNvSpPr>
            <a:spLocks noGrp="1"/>
          </p:cNvSpPr>
          <p:nvPr>
            <p:ph type="title"/>
          </p:nvPr>
        </p:nvSpPr>
        <p:spPr/>
        <p:txBody>
          <a:bodyPr>
            <a:normAutofit/>
          </a:bodyPr>
          <a:lstStyle/>
          <a:p>
            <a:r>
              <a:rPr lang="en-US" dirty="0" smtClean="0"/>
              <a:t>The Framers’ Thoughts on Political Parties</a:t>
            </a:r>
            <a:endParaRPr lang="en-US" dirty="0"/>
          </a:p>
        </p:txBody>
      </p:sp>
    </p:spTree>
    <p:extLst>
      <p:ext uri="{BB962C8B-B14F-4D97-AF65-F5344CB8AC3E}">
        <p14:creationId xmlns:p14="http://schemas.microsoft.com/office/powerpoint/2010/main" val="882085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447801"/>
            <a:ext cx="7543800" cy="4525963"/>
          </a:xfrm>
        </p:spPr>
        <p:txBody>
          <a:bodyPr/>
          <a:lstStyle/>
          <a:p>
            <a:r>
              <a:rPr lang="en-US" dirty="0" smtClean="0"/>
              <a:t>Ironically, Madison and Hamilton become opposing leaders of political parties w/in 10 yrs of ratification </a:t>
            </a:r>
          </a:p>
          <a:p>
            <a:r>
              <a:rPr lang="en-US" dirty="0" smtClean="0"/>
              <a:t>Issue that led to party division: </a:t>
            </a:r>
          </a:p>
          <a:p>
            <a:r>
              <a:rPr lang="en-US" dirty="0" smtClean="0"/>
              <a:t>1. Power of National Government </a:t>
            </a:r>
          </a:p>
          <a:p>
            <a:pPr lvl="1"/>
            <a:r>
              <a:rPr lang="en-US" dirty="0" smtClean="0"/>
              <a:t>Hamilton – National </a:t>
            </a:r>
            <a:r>
              <a:rPr lang="en-US" dirty="0" err="1" smtClean="0"/>
              <a:t>Gov’t</a:t>
            </a:r>
            <a:r>
              <a:rPr lang="en-US" dirty="0" smtClean="0"/>
              <a:t> should address any national issue, mentioned in Constitution or not</a:t>
            </a:r>
          </a:p>
          <a:p>
            <a:pPr lvl="1"/>
            <a:r>
              <a:rPr lang="en-US" dirty="0" smtClean="0"/>
              <a:t>Jefferson – Feared vague national powers and “energetic” use of authority </a:t>
            </a:r>
          </a:p>
          <a:p>
            <a:endParaRPr lang="en-US" dirty="0"/>
          </a:p>
        </p:txBody>
      </p:sp>
      <p:sp>
        <p:nvSpPr>
          <p:cNvPr id="3" name="Title 2"/>
          <p:cNvSpPr>
            <a:spLocks noGrp="1"/>
          </p:cNvSpPr>
          <p:nvPr>
            <p:ph type="title"/>
          </p:nvPr>
        </p:nvSpPr>
        <p:spPr/>
        <p:txBody>
          <a:bodyPr>
            <a:normAutofit/>
          </a:bodyPr>
          <a:lstStyle/>
          <a:p>
            <a:r>
              <a:rPr lang="en-US" dirty="0" smtClean="0"/>
              <a:t>The Development of Political Parties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8924338" y="2590800"/>
            <a:ext cx="1743663" cy="1828800"/>
          </a:xfrm>
          <a:prstGeom prst="rect">
            <a:avLst/>
          </a:prstGeom>
          <a:ln>
            <a:noFill/>
          </a:ln>
          <a:effectLst>
            <a:softEdge rad="112500"/>
          </a:effectLst>
        </p:spPr>
      </p:pic>
      <p:pic>
        <p:nvPicPr>
          <p:cNvPr id="1027" name="Picture 3" descr="Jeff"/>
          <p:cNvPicPr>
            <a:picLocks noChangeAspect="1" noChangeArrowheads="1"/>
          </p:cNvPicPr>
          <p:nvPr/>
        </p:nvPicPr>
        <p:blipFill>
          <a:blip r:embed="rId3" cstate="print"/>
          <a:srcRect/>
          <a:stretch>
            <a:fillRect/>
          </a:stretch>
        </p:blipFill>
        <p:spPr bwMode="auto">
          <a:xfrm>
            <a:off x="8915400" y="4572000"/>
            <a:ext cx="2984688" cy="1905000"/>
          </a:xfrm>
          <a:prstGeom prst="rect">
            <a:avLst/>
          </a:prstGeom>
          <a:ln>
            <a:noFill/>
          </a:ln>
          <a:effectLst>
            <a:softEdge rad="112500"/>
          </a:effectLst>
        </p:spPr>
      </p:pic>
    </p:spTree>
    <p:extLst>
      <p:ext uri="{BB962C8B-B14F-4D97-AF65-F5344CB8AC3E}">
        <p14:creationId xmlns:p14="http://schemas.microsoft.com/office/powerpoint/2010/main" val="1134374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533401"/>
            <a:ext cx="8229600" cy="5778691"/>
          </a:xfrm>
        </p:spPr>
        <p:txBody>
          <a:bodyPr>
            <a:normAutofit lnSpcReduction="10000"/>
          </a:bodyPr>
          <a:lstStyle/>
          <a:p>
            <a:r>
              <a:rPr lang="en-US" dirty="0" smtClean="0"/>
              <a:t>2. Economic Vision </a:t>
            </a:r>
          </a:p>
          <a:p>
            <a:pPr lvl="1"/>
            <a:r>
              <a:rPr lang="en-US" dirty="0" smtClean="0"/>
              <a:t>Hamilton – National bank “necessary,” ex. Collect taxes, regulate trade </a:t>
            </a:r>
          </a:p>
          <a:p>
            <a:pPr lvl="1"/>
            <a:r>
              <a:rPr lang="en-US" dirty="0" smtClean="0"/>
              <a:t>Jefferson – Believed in agrarian society, congress should only act if absolutely and indispensably necessary</a:t>
            </a:r>
          </a:p>
          <a:p>
            <a:r>
              <a:rPr lang="en-US" dirty="0" smtClean="0"/>
              <a:t>3. Foreign Policy </a:t>
            </a:r>
          </a:p>
          <a:p>
            <a:pPr lvl="1"/>
            <a:r>
              <a:rPr lang="en-US" dirty="0" smtClean="0"/>
              <a:t>Jefferson – supported France in Napoleonic wars, helped us during Rev.  W/ Madison helps create Republican party. </a:t>
            </a:r>
          </a:p>
          <a:p>
            <a:pPr lvl="1"/>
            <a:r>
              <a:rPr lang="en-US" dirty="0" smtClean="0"/>
              <a:t>Hamilton – supported GB, more </a:t>
            </a:r>
          </a:p>
          <a:p>
            <a:pPr lvl="1">
              <a:buNone/>
            </a:pPr>
            <a:r>
              <a:rPr lang="en-US" dirty="0" smtClean="0"/>
              <a:t>trade and cultural connection.  </a:t>
            </a:r>
          </a:p>
          <a:p>
            <a:pPr lvl="1">
              <a:buNone/>
            </a:pPr>
            <a:r>
              <a:rPr lang="en-US" dirty="0" smtClean="0"/>
              <a:t>Develops into Federalist party. </a:t>
            </a:r>
          </a:p>
          <a:p>
            <a:pPr lvl="1"/>
            <a:r>
              <a:rPr lang="en-US" dirty="0" smtClean="0"/>
              <a:t>Neither side accepted other as a </a:t>
            </a:r>
          </a:p>
          <a:p>
            <a:pPr lvl="1">
              <a:buNone/>
            </a:pPr>
            <a:r>
              <a:rPr lang="en-US" dirty="0" smtClean="0"/>
              <a:t>long-term, durable “loyal opposition”</a:t>
            </a:r>
            <a:endParaRPr lang="en-US" dirty="0"/>
          </a:p>
        </p:txBody>
      </p:sp>
      <p:pic>
        <p:nvPicPr>
          <p:cNvPr id="40962" name="Picture 2" descr="http://1.bp.blogspot.com/_w4PTLfEtFaw/R--T60AwjkI/AAAAAAAABVY/9O8LYYSmXrg/s320/french-revolution-2.jpg"/>
          <p:cNvPicPr>
            <a:picLocks noChangeAspect="1" noChangeArrowheads="1"/>
          </p:cNvPicPr>
          <p:nvPr/>
        </p:nvPicPr>
        <p:blipFill>
          <a:blip r:embed="rId2" cstate="print"/>
          <a:srcRect/>
          <a:stretch>
            <a:fillRect/>
          </a:stretch>
        </p:blipFill>
        <p:spPr bwMode="auto">
          <a:xfrm>
            <a:off x="7620000" y="4038600"/>
            <a:ext cx="3048000" cy="2819401"/>
          </a:xfrm>
          <a:prstGeom prst="rect">
            <a:avLst/>
          </a:prstGeom>
          <a:ln>
            <a:noFill/>
          </a:ln>
          <a:effectLst>
            <a:softEdge rad="112500"/>
          </a:effectLst>
        </p:spPr>
      </p:pic>
    </p:spTree>
    <p:extLst>
      <p:ext uri="{BB962C8B-B14F-4D97-AF65-F5344CB8AC3E}">
        <p14:creationId xmlns:p14="http://schemas.microsoft.com/office/powerpoint/2010/main" val="79210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990601"/>
            <a:ext cx="8229600" cy="4525963"/>
          </a:xfrm>
        </p:spPr>
        <p:txBody>
          <a:bodyPr/>
          <a:lstStyle/>
          <a:p>
            <a:r>
              <a:rPr lang="en-US" dirty="0" smtClean="0"/>
              <a:t>Adams signs acts that gave him power to deport “dangerous” foreigners and criminalize “seditious” language</a:t>
            </a:r>
          </a:p>
          <a:p>
            <a:r>
              <a:rPr lang="en-US" dirty="0" smtClean="0"/>
              <a:t>Republicans (Jeff., Mad.) outraged at censorship, respond with KY and VA Resolutions (state need not comply w/ acts of Congress) </a:t>
            </a:r>
          </a:p>
          <a:p>
            <a:r>
              <a:rPr lang="en-US" dirty="0" smtClean="0"/>
              <a:t>Mobilized Republicans for election of 1800.  </a:t>
            </a:r>
            <a:endParaRPr lang="en-US" dirty="0"/>
          </a:p>
        </p:txBody>
      </p:sp>
      <p:sp>
        <p:nvSpPr>
          <p:cNvPr id="3" name="Title 2"/>
          <p:cNvSpPr>
            <a:spLocks noGrp="1"/>
          </p:cNvSpPr>
          <p:nvPr>
            <p:ph type="title"/>
          </p:nvPr>
        </p:nvSpPr>
        <p:spPr>
          <a:xfrm>
            <a:off x="1828800" y="0"/>
            <a:ext cx="8229600" cy="1143000"/>
          </a:xfrm>
        </p:spPr>
        <p:txBody>
          <a:bodyPr/>
          <a:lstStyle/>
          <a:p>
            <a:r>
              <a:rPr lang="en-US" dirty="0" smtClean="0"/>
              <a:t>4. Alien &amp; Sedition Acts</a:t>
            </a:r>
            <a:endParaRPr lang="en-US" dirty="0"/>
          </a:p>
        </p:txBody>
      </p:sp>
      <p:pic>
        <p:nvPicPr>
          <p:cNvPr id="39938" name="Picture 2" descr="Satiric portrayal of the first fight in Congress—between Matthew Lyon and Roger Griswold. Lyon was later prosecuted under the Sedition Act. (Courtesy, Library of Congress)"/>
          <p:cNvPicPr>
            <a:picLocks noChangeAspect="1" noChangeArrowheads="1"/>
          </p:cNvPicPr>
          <p:nvPr/>
        </p:nvPicPr>
        <p:blipFill>
          <a:blip r:embed="rId2" cstate="print"/>
          <a:srcRect/>
          <a:stretch>
            <a:fillRect/>
          </a:stretch>
        </p:blipFill>
        <p:spPr bwMode="auto">
          <a:xfrm>
            <a:off x="6934200" y="4573270"/>
            <a:ext cx="3733800" cy="2284731"/>
          </a:xfrm>
          <a:prstGeom prst="rect">
            <a:avLst/>
          </a:prstGeom>
          <a:ln>
            <a:noFill/>
          </a:ln>
          <a:effectLst>
            <a:softEdge rad="112500"/>
          </a:effectLst>
        </p:spPr>
      </p:pic>
    </p:spTree>
    <p:extLst>
      <p:ext uri="{BB962C8B-B14F-4D97-AF65-F5344CB8AC3E}">
        <p14:creationId xmlns:p14="http://schemas.microsoft.com/office/powerpoint/2010/main" val="1994613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9"/>
            <a:ext cx="8915400" cy="4525963"/>
          </a:xfrm>
        </p:spPr>
        <p:txBody>
          <a:bodyPr/>
          <a:lstStyle/>
          <a:p>
            <a:r>
              <a:rPr lang="en-US" dirty="0" smtClean="0"/>
              <a:t>First election to feature candidates from political parties (Fed.–Adams, Repub.-Jeff)</a:t>
            </a:r>
          </a:p>
          <a:p>
            <a:r>
              <a:rPr lang="en-US" dirty="0" smtClean="0"/>
              <a:t>Repub. victory symbolized first transfer of power through election rather than heredity / violence</a:t>
            </a:r>
          </a:p>
        </p:txBody>
      </p:sp>
      <p:sp>
        <p:nvSpPr>
          <p:cNvPr id="3" name="Title 2"/>
          <p:cNvSpPr>
            <a:spLocks noGrp="1"/>
          </p:cNvSpPr>
          <p:nvPr>
            <p:ph type="title"/>
          </p:nvPr>
        </p:nvSpPr>
        <p:spPr/>
        <p:txBody>
          <a:bodyPr>
            <a:normAutofit/>
          </a:bodyPr>
          <a:lstStyle/>
          <a:p>
            <a:r>
              <a:rPr lang="en-US" dirty="0" smtClean="0"/>
              <a:t>The Revolution of 1800 and its Aftermath</a:t>
            </a:r>
            <a:endParaRPr lang="en-US" dirty="0"/>
          </a:p>
        </p:txBody>
      </p:sp>
      <p:pic>
        <p:nvPicPr>
          <p:cNvPr id="38916" name="Picture 4" descr="http://mentalfloss.cachefly.net/wp-content/uploads/2008/09/jefferson-vs-adams.jpg"/>
          <p:cNvPicPr>
            <a:picLocks noChangeAspect="1" noChangeArrowheads="1"/>
          </p:cNvPicPr>
          <p:nvPr/>
        </p:nvPicPr>
        <p:blipFill>
          <a:blip r:embed="rId2" cstate="print"/>
          <a:srcRect/>
          <a:stretch>
            <a:fillRect/>
          </a:stretch>
        </p:blipFill>
        <p:spPr bwMode="auto">
          <a:xfrm>
            <a:off x="4990850" y="3200400"/>
            <a:ext cx="5677150" cy="3429000"/>
          </a:xfrm>
          <a:prstGeom prst="rect">
            <a:avLst/>
          </a:prstGeom>
          <a:ln>
            <a:noFill/>
          </a:ln>
          <a:effectLst>
            <a:softEdge rad="112500"/>
          </a:effectLst>
        </p:spPr>
      </p:pic>
    </p:spTree>
    <p:extLst>
      <p:ext uri="{BB962C8B-B14F-4D97-AF65-F5344CB8AC3E}">
        <p14:creationId xmlns:p14="http://schemas.microsoft.com/office/powerpoint/2010/main" val="1250877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846</Words>
  <Application>Microsoft Macintosh PowerPoint</Application>
  <PresentationFormat>Widescreen</PresentationFormat>
  <Paragraphs>88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PowerPoint Presentation</vt:lpstr>
      <vt:lpstr>Purpose</vt:lpstr>
      <vt:lpstr>Objectives</vt:lpstr>
      <vt:lpstr>Terms to Know</vt:lpstr>
      <vt:lpstr>The Framers’ Thoughts on Political Parties</vt:lpstr>
      <vt:lpstr>The Development of Political Parties</vt:lpstr>
      <vt:lpstr>PowerPoint Presentation</vt:lpstr>
      <vt:lpstr>4. Alien &amp; Sedition Acts</vt:lpstr>
      <vt:lpstr>The Revolution of 1800 and its Aftermath</vt:lpstr>
      <vt:lpstr>PowerPoint Presentation</vt:lpstr>
      <vt:lpstr>Political Party Growth and Functions</vt:lpstr>
      <vt:lpstr>PowerPoint Presentation</vt:lpstr>
      <vt:lpstr>Political Parties Today</vt:lpstr>
      <vt:lpstr>Less Favorable Aspects…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2017-08-17T20:09:18Z</dcterms:created>
  <dcterms:modified xsi:type="dcterms:W3CDTF">2017-08-17T20:09:46Z</dcterms:modified>
</cp:coreProperties>
</file>