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64"/>
  </p:normalViewPr>
  <p:slideViewPr>
    <p:cSldViewPr snapToGrid="0" snapToObjects="1">
      <p:cViewPr varScale="1">
        <p:scale>
          <a:sx n="100" d="100"/>
          <a:sy n="100" d="100"/>
        </p:scale>
        <p:origin x="4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E8D90-EE9D-164F-BA05-AE6469014EA6}" type="datetimeFigureOut">
              <a:rPr lang="en-US" smtClean="0"/>
              <a:t>8/17/17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A48C7-F827-434F-A68D-9FC997A51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2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2C51-05F9-4138-9A0E-805C79E7590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1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2C51-05F9-4138-9A0E-805C79E7590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9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7F2283-1834-4451-B17C-CDE3CBC6E86F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639B6F-795D-4F24-B5E9-4944799A7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white"/>
                </a:solidFill>
              </a:rPr>
              <a:pPr/>
              <a:t>8/17/17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white"/>
                </a:solidFill>
              </a:rPr>
              <a:pPr/>
              <a:t>8/17/17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white"/>
                </a:solidFill>
              </a:rPr>
              <a:pPr/>
              <a:t>8/17/17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7F2283-1834-4451-B17C-CDE3CBC6E86F}" type="datetimeFigureOut">
              <a:rPr lang="en-US" smtClean="0">
                <a:solidFill>
                  <a:prstClr val="white"/>
                </a:solidFill>
              </a:rPr>
              <a:pPr/>
              <a:t>8/17/17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639B6F-795D-4F24-B5E9-4944799A7F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9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57200"/>
            <a:ext cx="4267200" cy="4678204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Lesson 15:</a:t>
            </a:r>
            <a:endParaRPr lang="en-US" sz="4000" dirty="0">
              <a:solidFill>
                <a:prstClr val="black"/>
              </a:solidFill>
            </a:endParaRPr>
          </a:p>
          <a:p>
            <a:pPr algn="ctr"/>
            <a:r>
              <a:rPr lang="en-US" sz="4000" i="1" dirty="0">
                <a:solidFill>
                  <a:prstClr val="black"/>
                </a:solidFill>
              </a:rPr>
              <a:t>How Have Amendments and Judicial Review Changed the Constitution?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42911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9203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90600"/>
            <a:ext cx="53340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Marbury</a:t>
            </a:r>
            <a:r>
              <a:rPr lang="en-US" dirty="0" smtClean="0"/>
              <a:t> v. Madison (1803)</a:t>
            </a:r>
          </a:p>
          <a:p>
            <a:pPr lvl="1"/>
            <a:r>
              <a:rPr lang="en-US" dirty="0" smtClean="0"/>
              <a:t>Chief Justice John Marshall concludes that judges have the power to decide whether acts of Congress, the executive branch, state laws, and even State Constitutions violate the US Constitution</a:t>
            </a:r>
          </a:p>
          <a:p>
            <a:pPr lvl="1"/>
            <a:endParaRPr lang="en-US" sz="800" dirty="0"/>
          </a:p>
          <a:p>
            <a:pPr lvl="1"/>
            <a:r>
              <a:rPr lang="en-US" dirty="0" smtClean="0"/>
              <a:t>Supreme Court justices have the final say about the meaning of the Constitution</a:t>
            </a:r>
          </a:p>
          <a:p>
            <a:pPr lvl="1"/>
            <a:endParaRPr lang="en-US" sz="500" dirty="0"/>
          </a:p>
          <a:p>
            <a:pPr lvl="1"/>
            <a:r>
              <a:rPr lang="en-US" dirty="0" smtClean="0"/>
              <a:t>This power to declare what the Constitution means and whether government actions violate the Constitution is know as JUDICIAL REVIEW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Development of Judicial Review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066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4038600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82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329"/>
            <a:ext cx="5334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mention of judicial review in Constitution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However, founders assumed this power would be developed (Practice has roots in English Law)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Marshall asserted that it is the “duty of the judicial department to say what law is.”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Controversy Over Judicial Review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76" y="1828800"/>
            <a:ext cx="2905125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94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219200"/>
            <a:ext cx="8534400" cy="480060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The Constitution is a superior, paramount law that cannot be changed by ordinary means.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Acts of Congress, the Executive, and the States reflect temporary, fleeting views of what law is.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Acts of Congress, the Executive, and the States that conflict with the Constitution are not entitled to enforcement and must be disregarded.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Judges are in the best position to declare what the Constitution means.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r>
              <a:rPr lang="en-US" dirty="0" smtClean="0"/>
              <a:t>Premises of Judicial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838200"/>
            <a:ext cx="89154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Popular Sovereignty is represented in the Legislatures.  Judicial Review disregards sovereignty of the people. </a:t>
            </a:r>
          </a:p>
          <a:p>
            <a:r>
              <a:rPr lang="en-US" dirty="0" smtClean="0"/>
              <a:t>Judicial Review could lead to political turmoil if other branches or states to not follow the courts’ interpretations.</a:t>
            </a:r>
          </a:p>
          <a:p>
            <a:r>
              <a:rPr lang="en-US" dirty="0" smtClean="0"/>
              <a:t>Judicial Review makes judiciary equal or even superior to legislatures, even though judges are not elected</a:t>
            </a:r>
          </a:p>
          <a:p>
            <a:r>
              <a:rPr lang="en-US" dirty="0" smtClean="0"/>
              <a:t>All government officials take oath to consider constitutionality of their actions</a:t>
            </a:r>
          </a:p>
          <a:p>
            <a:r>
              <a:rPr lang="en-US" dirty="0" smtClean="0"/>
              <a:t>Judges errors in interpretation cannot be corrected through voting, but only through amendments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Arguments Against Judicial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/watch?v=</a:t>
            </a:r>
            <a:r>
              <a:rPr lang="en-US" dirty="0" err="1" smtClean="0"/>
              <a:t>KwciUVLdSPk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lesson describes the process devised for amending the Constitution and its first application, the Bill of Rights. </a:t>
            </a:r>
          </a:p>
          <a:p>
            <a:r>
              <a:rPr lang="en-US" dirty="0" smtClean="0"/>
              <a:t>It also explains judicial review, and the arguments for and against this judicial power.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1143001"/>
            <a:ext cx="8458200" cy="4864291"/>
          </a:xfrm>
        </p:spPr>
        <p:txBody>
          <a:bodyPr/>
          <a:lstStyle/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981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  <a:defRPr/>
            </a:pPr>
            <a:r>
              <a:rPr lang="en-US" sz="2700" i="1" dirty="0">
                <a:solidFill>
                  <a:prstClr val="black"/>
                </a:solidFill>
              </a:rPr>
              <a:t>Describe the two ways in which the Constitution can be amended.</a:t>
            </a:r>
          </a:p>
          <a:p>
            <a:pPr marL="365760" indent="-256032"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  <a:defRPr/>
            </a:pPr>
            <a:r>
              <a:rPr lang="en-US" sz="2700" i="1" dirty="0">
                <a:solidFill>
                  <a:prstClr val="black"/>
                </a:solidFill>
              </a:rPr>
              <a:t>Identify major categories of constitutional amendments.</a:t>
            </a:r>
            <a:endParaRPr lang="en-US" sz="2700" i="1" dirty="0">
              <a:solidFill>
                <a:prstClr val="black"/>
              </a:solidFill>
            </a:endParaRPr>
          </a:p>
          <a:p>
            <a:pPr marL="365760" indent="-256032"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  <a:defRPr/>
            </a:pPr>
            <a:r>
              <a:rPr lang="en-US" sz="2700" i="1" dirty="0">
                <a:solidFill>
                  <a:prstClr val="black"/>
                </a:solidFill>
              </a:rPr>
              <a:t>Explain why Madison introduced the Bill of Rights.</a:t>
            </a:r>
          </a:p>
          <a:p>
            <a:pPr marL="365760" indent="-256032"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  <a:defRPr/>
            </a:pPr>
            <a:r>
              <a:rPr lang="en-US" sz="2700" i="1" dirty="0">
                <a:solidFill>
                  <a:prstClr val="black"/>
                </a:solidFill>
              </a:rPr>
              <a:t>Evaluate, take, and defend positions on the amendment process and judicial review. </a:t>
            </a:r>
          </a:p>
        </p:txBody>
      </p:sp>
    </p:spTree>
    <p:extLst>
      <p:ext uri="{BB962C8B-B14F-4D97-AF65-F5344CB8AC3E}">
        <p14:creationId xmlns:p14="http://schemas.microsoft.com/office/powerpoint/2010/main" val="4850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328"/>
            <a:ext cx="8686800" cy="4919472"/>
          </a:xfrm>
        </p:spPr>
        <p:txBody>
          <a:bodyPr>
            <a:normAutofit/>
          </a:bodyPr>
          <a:lstStyle/>
          <a:p>
            <a:r>
              <a:rPr lang="en-US" b="1" dirty="0" smtClean="0"/>
              <a:t>Amendment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 change in or addition to a legal document.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Judicial Review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power of the courts to declare laws and actions of the local and state governments or the national government invalid if they are found to contradict the U.S. Constitution.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to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1447801"/>
            <a:ext cx="8153400" cy="4525963"/>
          </a:xfrm>
        </p:spPr>
        <p:txBody>
          <a:bodyPr/>
          <a:lstStyle/>
          <a:p>
            <a:r>
              <a:rPr lang="en-US" dirty="0" smtClean="0"/>
              <a:t>Founders recognized that society &amp; conditions would change over time. </a:t>
            </a:r>
          </a:p>
          <a:p>
            <a:r>
              <a:rPr lang="en-US" dirty="0" smtClean="0"/>
              <a:t>The Constitution is difficult to amend</a:t>
            </a:r>
          </a:p>
          <a:p>
            <a:pPr lvl="1"/>
            <a:r>
              <a:rPr lang="en-US" dirty="0" smtClean="0"/>
              <a:t>2/3 of Congress to Propose, ¾ of States to Amend</a:t>
            </a:r>
          </a:p>
          <a:p>
            <a:r>
              <a:rPr lang="en-US" dirty="0" smtClean="0"/>
              <a:t>Over 10,000 have been introduced to Congress</a:t>
            </a:r>
          </a:p>
          <a:p>
            <a:r>
              <a:rPr lang="en-US" dirty="0" smtClean="0"/>
              <a:t>Only 33 were officially proposed</a:t>
            </a:r>
          </a:p>
          <a:p>
            <a:r>
              <a:rPr lang="en-US" dirty="0" smtClean="0"/>
              <a:t>Of 33, only 27 ratified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and Why the Framers Devised an Amendment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524000"/>
            <a:ext cx="7086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Bill of Rights (1791)</a:t>
            </a:r>
          </a:p>
          <a:p>
            <a:pPr lvl="1"/>
            <a:r>
              <a:rPr lang="en-US" dirty="0" smtClean="0"/>
              <a:t>First 10 Amendments protect basic rights and liberties</a:t>
            </a:r>
          </a:p>
          <a:p>
            <a:r>
              <a:rPr lang="en-US" dirty="0" smtClean="0"/>
              <a:t>Fundamental Changes</a:t>
            </a:r>
          </a:p>
          <a:p>
            <a:pPr lvl="1"/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 &amp; 14</a:t>
            </a:r>
            <a:r>
              <a:rPr lang="en-US" baseline="30000" dirty="0" smtClean="0"/>
              <a:t>th</a:t>
            </a:r>
            <a:r>
              <a:rPr lang="en-US" dirty="0" smtClean="0"/>
              <a:t> resulted from Civil War and resolved issues not settled at Constitutional Convention</a:t>
            </a:r>
          </a:p>
          <a:p>
            <a:pPr lvl="2"/>
            <a:r>
              <a:rPr lang="en-US" dirty="0" smtClean="0"/>
              <a:t>Outlawed slavery</a:t>
            </a:r>
          </a:p>
          <a:p>
            <a:pPr lvl="2"/>
            <a:r>
              <a:rPr lang="en-US" dirty="0" smtClean="0"/>
              <a:t>defined citizenship</a:t>
            </a:r>
          </a:p>
          <a:p>
            <a:pPr lvl="2"/>
            <a:r>
              <a:rPr lang="en-US" dirty="0" smtClean="0"/>
              <a:t>imposed equal protection and due process requirements on states</a:t>
            </a:r>
          </a:p>
          <a:p>
            <a:pPr lvl="2"/>
            <a:r>
              <a:rPr lang="en-US" dirty="0" smtClean="0"/>
              <a:t>gave Congress more enforcement power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Amendments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3313" y="4267200"/>
            <a:ext cx="1994687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1" y="1371601"/>
            <a:ext cx="2057399" cy="269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41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304800"/>
            <a:ext cx="56388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Expansion of Suffrage</a:t>
            </a:r>
          </a:p>
          <a:p>
            <a:pPr lvl="1"/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, 19</a:t>
            </a:r>
            <a:r>
              <a:rPr lang="en-US" baseline="30000" dirty="0" smtClean="0"/>
              <a:t>th</a:t>
            </a:r>
            <a:r>
              <a:rPr lang="en-US" dirty="0" smtClean="0"/>
              <a:t>, 24</a:t>
            </a:r>
            <a:r>
              <a:rPr lang="en-US" baseline="30000" dirty="0" smtClean="0"/>
              <a:t>th</a:t>
            </a:r>
            <a:r>
              <a:rPr lang="en-US" dirty="0" smtClean="0"/>
              <a:t>, and 26</a:t>
            </a:r>
            <a:r>
              <a:rPr lang="en-US" baseline="30000" dirty="0" smtClean="0"/>
              <a:t>th</a:t>
            </a:r>
            <a:r>
              <a:rPr lang="en-US" dirty="0" smtClean="0"/>
              <a:t> prohibit states from denying voting rights based on race, gender, age of persons of 18 or older, or failure to pay poll taxes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Overturning Supreme Court Decisions</a:t>
            </a:r>
          </a:p>
          <a:p>
            <a:pPr lvl="1"/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overturned improper expansion of federal court power</a:t>
            </a:r>
          </a:p>
          <a:p>
            <a:pPr lvl="1"/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overturned decision that prevented Congress from passing an income tax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0184" y="0"/>
            <a:ext cx="2337816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0096" y="3886200"/>
            <a:ext cx="3327904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74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304800"/>
            <a:ext cx="64008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Refinements	</a:t>
            </a:r>
          </a:p>
          <a:p>
            <a:pPr lvl="1"/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requires electors to make separate choices for president and vice president</a:t>
            </a:r>
          </a:p>
          <a:p>
            <a:pPr lvl="1"/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shortened length of time between elections and when official take office. </a:t>
            </a:r>
          </a:p>
          <a:p>
            <a:pPr lvl="1"/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limits president to 2 terms</a:t>
            </a:r>
          </a:p>
          <a:p>
            <a:pPr lvl="1"/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addresses presidential succession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Morality</a:t>
            </a:r>
          </a:p>
          <a:p>
            <a:pPr lvl="1"/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outlawed manufacture, sale, </a:t>
            </a:r>
          </a:p>
          <a:p>
            <a:pPr lvl="1">
              <a:buNone/>
            </a:pPr>
            <a:r>
              <a:rPr lang="en-US" dirty="0" smtClean="0"/>
              <a:t>   and transport of alcohol (Prohibition)</a:t>
            </a:r>
          </a:p>
          <a:p>
            <a:pPr lvl="1"/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repeals the 18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4524" y="1"/>
            <a:ext cx="2683476" cy="274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826" name="Picture 2" descr="http://www.repealday.org/img/repealwo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581401"/>
            <a:ext cx="2057400" cy="301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3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371601"/>
            <a:ext cx="4724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Many states and prominent figures argued for specific protections and listed rights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Madison followed through on his promise to immediately add amendments (bill of rights) in first session of Congress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 Bill of Rights was Proposed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8596" y="1676400"/>
            <a:ext cx="4289404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31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Microsoft Macintosh PowerPoint</Application>
  <PresentationFormat>Widescreen</PresentationFormat>
  <Paragraphs>79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Lucida Sans Unicode</vt:lpstr>
      <vt:lpstr>Verdana</vt:lpstr>
      <vt:lpstr>Wingdings 2</vt:lpstr>
      <vt:lpstr>Wingdings 3</vt:lpstr>
      <vt:lpstr>Concourse</vt:lpstr>
      <vt:lpstr>PowerPoint Presentation</vt:lpstr>
      <vt:lpstr>Purpose</vt:lpstr>
      <vt:lpstr>Objectives</vt:lpstr>
      <vt:lpstr>Terms to Know</vt:lpstr>
      <vt:lpstr>How and Why the Framers Devised an Amendment Process</vt:lpstr>
      <vt:lpstr>Types of Amendments</vt:lpstr>
      <vt:lpstr>PowerPoint Presentation</vt:lpstr>
      <vt:lpstr>PowerPoint Presentation</vt:lpstr>
      <vt:lpstr>Why a Bill of Rights was Proposed</vt:lpstr>
      <vt:lpstr>The Development of Judicial Review</vt:lpstr>
      <vt:lpstr>Controversy Over Judicial Review</vt:lpstr>
      <vt:lpstr>Premises of Judicial Review</vt:lpstr>
      <vt:lpstr>Arguments Against Judicial Review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2017-08-17T20:08:21Z</dcterms:created>
  <dcterms:modified xsi:type="dcterms:W3CDTF">2017-08-17T20:09:04Z</dcterms:modified>
</cp:coreProperties>
</file>