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58" r:id="rId3"/>
    <p:sldId id="259" r:id="rId4"/>
    <p:sldId id="260" r:id="rId5"/>
    <p:sldId id="261" r:id="rId6"/>
    <p:sldId id="262" r:id="rId7"/>
    <p:sldId id="263" r:id="rId8"/>
    <p:sldId id="264"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8"/>
    <p:restoredTop sz="94664"/>
  </p:normalViewPr>
  <p:slideViewPr>
    <p:cSldViewPr snapToGrid="0" snapToObjects="1">
      <p:cViewPr varScale="1">
        <p:scale>
          <a:sx n="100" d="100"/>
          <a:sy n="100" d="100"/>
        </p:scale>
        <p:origin x="464"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9" name="Titl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5019"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sz="1800">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sz="1800">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sz="1800">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9D7F2283-1834-4451-B17C-CDE3CBC6E86F}" type="datetimeFigureOut">
              <a:rPr lang="en-US" smtClean="0"/>
              <a:pPr/>
              <a:t>8/17/17</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D34817">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A5639B6F-795D-4F24-B5E9-4944799A7FE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481330"/>
            <a:ext cx="109728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D7F2283-1834-4451-B17C-CDE3CBC6E86F}" type="datetimeFigureOut">
              <a:rPr lang="en-US" smtClean="0">
                <a:solidFill>
                  <a:prstClr val="black"/>
                </a:solidFill>
              </a:rPr>
              <a:pPr/>
              <a:t>8/17/17</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A5639B6F-795D-4F24-B5E9-4944799A7FE2}"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41"/>
            <a:ext cx="84328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D7F2283-1834-4451-B17C-CDE3CBC6E86F}" type="datetimeFigureOut">
              <a:rPr lang="en-US" smtClean="0">
                <a:solidFill>
                  <a:prstClr val="black"/>
                </a:solidFill>
              </a:rPr>
              <a:pPr/>
              <a:t>8/17/17</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A5639B6F-795D-4F24-B5E9-4944799A7FE2}"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D7F2283-1834-4451-B17C-CDE3CBC6E86F}" type="datetimeFigureOut">
              <a:rPr lang="en-US" smtClean="0">
                <a:solidFill>
                  <a:prstClr val="black"/>
                </a:solidFill>
              </a:rPr>
              <a:pPr/>
              <a:t>8/17/17</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A5639B6F-795D-4F24-B5E9-4944799A7FE2}"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D7F2283-1834-4451-B17C-CDE3CBC6E86F}" type="datetimeFigureOut">
              <a:rPr lang="en-US" smtClean="0">
                <a:solidFill>
                  <a:prstClr val="white"/>
                </a:solidFill>
              </a:rPr>
              <a:pPr/>
              <a:t>8/17/17</a:t>
            </a:fld>
            <a:endParaRPr lang="en-US">
              <a:solidFill>
                <a:prstClr val="white"/>
              </a:solidFill>
            </a:endParaRPr>
          </a:p>
        </p:txBody>
      </p:sp>
      <p:sp>
        <p:nvSpPr>
          <p:cNvPr id="5" name="Footer Placeholder 4"/>
          <p:cNvSpPr>
            <a:spLocks noGrp="1"/>
          </p:cNvSpPr>
          <p:nvPr>
            <p:ph type="ftr" sz="quarter" idx="11"/>
          </p:nvPr>
        </p:nvSpPr>
        <p:spPr/>
        <p:txBody>
          <a:bodyPr/>
          <a:lstStyle>
            <a:extLst/>
          </a:lstStyle>
          <a:p>
            <a:endParaRPr lang="en-US">
              <a:solidFill>
                <a:prstClr val="white"/>
              </a:solidFill>
            </a:endParaRPr>
          </a:p>
        </p:txBody>
      </p:sp>
      <p:sp>
        <p:nvSpPr>
          <p:cNvPr id="6" name="Slide Number Placeholder 5"/>
          <p:cNvSpPr>
            <a:spLocks noGrp="1"/>
          </p:cNvSpPr>
          <p:nvPr>
            <p:ph type="sldNum" sz="quarter" idx="12"/>
          </p:nvPr>
        </p:nvSpPr>
        <p:spPr/>
        <p:txBody>
          <a:bodyPr/>
          <a:lstStyle>
            <a:extLst/>
          </a:lstStyle>
          <a:p>
            <a:fld id="{A5639B6F-795D-4F24-B5E9-4944799A7FE2}" type="slidenum">
              <a:rPr lang="en-US" smtClean="0">
                <a:solidFill>
                  <a:prstClr val="white"/>
                </a:solidFill>
              </a:rPr>
              <a:pPr/>
              <a:t>‹#›</a:t>
            </a:fld>
            <a:endParaRPr lang="en-US">
              <a:solidFill>
                <a:prstClr val="white"/>
              </a:solidFill>
            </a:endParaRPr>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sz="1800">
              <a:solidFill>
                <a:prstClr val="white"/>
              </a:solidFill>
            </a:endParaRPr>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sz="1800">
              <a:solidFill>
                <a:prstClr val="white"/>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D7F2283-1834-4451-B17C-CDE3CBC6E86F}" type="datetimeFigureOut">
              <a:rPr lang="en-US" smtClean="0">
                <a:solidFill>
                  <a:prstClr val="white"/>
                </a:solidFill>
              </a:rPr>
              <a:pPr/>
              <a:t>8/17/17</a:t>
            </a:fld>
            <a:endParaRPr lang="en-US">
              <a:solidFill>
                <a:prstClr val="white"/>
              </a:solidFill>
            </a:endParaRPr>
          </a:p>
        </p:txBody>
      </p:sp>
      <p:sp>
        <p:nvSpPr>
          <p:cNvPr id="6" name="Footer Placeholder 5"/>
          <p:cNvSpPr>
            <a:spLocks noGrp="1"/>
          </p:cNvSpPr>
          <p:nvPr>
            <p:ph type="ftr" sz="quarter" idx="11"/>
          </p:nvPr>
        </p:nvSpPr>
        <p:spPr/>
        <p:txBody>
          <a:bodyPr/>
          <a:lstStyle>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extLst/>
          </a:lstStyle>
          <a:p>
            <a:fld id="{A5639B6F-795D-4F24-B5E9-4944799A7FE2}" type="slidenum">
              <a:rPr lang="en-US" smtClean="0">
                <a:solidFill>
                  <a:prstClr val="white"/>
                </a:solidFill>
              </a:rPr>
              <a:pPr/>
              <a:t>‹#›</a:t>
            </a:fld>
            <a:endParaRPr lang="en-US">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D7F2283-1834-4451-B17C-CDE3CBC6E86F}" type="datetimeFigureOut">
              <a:rPr lang="en-US" smtClean="0">
                <a:solidFill>
                  <a:prstClr val="black"/>
                </a:solidFill>
              </a:rPr>
              <a:pPr/>
              <a:t>8/17/17</a:t>
            </a:fld>
            <a:endParaRPr lang="en-US">
              <a:solidFill>
                <a:prstClr val="black"/>
              </a:solidFill>
            </a:endParaRPr>
          </a:p>
        </p:txBody>
      </p:sp>
      <p:sp>
        <p:nvSpPr>
          <p:cNvPr id="8" name="Footer Placeholder 7"/>
          <p:cNvSpPr>
            <a:spLocks noGrp="1"/>
          </p:cNvSpPr>
          <p:nvPr>
            <p:ph type="ftr" sz="quarter" idx="11"/>
          </p:nvPr>
        </p:nvSpPr>
        <p:spPr/>
        <p:txBody>
          <a:bodyPr/>
          <a:lstStyle>
            <a:extLst/>
          </a:lstStyle>
          <a:p>
            <a:endParaRPr lang="en-US">
              <a:solidFill>
                <a:prstClr val="black"/>
              </a:solidFill>
            </a:endParaRPr>
          </a:p>
        </p:txBody>
      </p:sp>
      <p:sp>
        <p:nvSpPr>
          <p:cNvPr id="9" name="Slide Number Placeholder 8"/>
          <p:cNvSpPr>
            <a:spLocks noGrp="1"/>
          </p:cNvSpPr>
          <p:nvPr>
            <p:ph type="sldNum" sz="quarter" idx="12"/>
          </p:nvPr>
        </p:nvSpPr>
        <p:spPr/>
        <p:txBody>
          <a:bodyPr/>
          <a:lstStyle>
            <a:extLst/>
          </a:lstStyle>
          <a:p>
            <a:fld id="{A5639B6F-795D-4F24-B5E9-4944799A7FE2}" type="slidenum">
              <a:rPr lang="en-US" smtClean="0">
                <a:solidFill>
                  <a:prstClr val="black"/>
                </a:solidFill>
              </a:rPr>
              <a:pPr/>
              <a:t>‹#›</a:t>
            </a:fld>
            <a:endParaRPr lang="en-US">
              <a:solidFill>
                <a:prstClr val="black"/>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9D7F2283-1834-4451-B17C-CDE3CBC6E86F}" type="datetimeFigureOut">
              <a:rPr lang="en-US" smtClean="0">
                <a:solidFill>
                  <a:prstClr val="white"/>
                </a:solidFill>
              </a:rPr>
              <a:pPr/>
              <a:t>8/17/17</a:t>
            </a:fld>
            <a:endParaRPr lang="en-US">
              <a:solidFill>
                <a:prstClr val="white"/>
              </a:solidFill>
            </a:endParaRPr>
          </a:p>
        </p:txBody>
      </p:sp>
      <p:sp>
        <p:nvSpPr>
          <p:cNvPr id="4" name="Footer Placeholder 3"/>
          <p:cNvSpPr>
            <a:spLocks noGrp="1"/>
          </p:cNvSpPr>
          <p:nvPr>
            <p:ph type="ftr" sz="quarter" idx="11"/>
          </p:nvPr>
        </p:nvSpPr>
        <p:spPr/>
        <p:txBody>
          <a:bodyPr/>
          <a:lstStyle>
            <a:extLst/>
          </a:lstStyle>
          <a:p>
            <a:endParaRPr lang="en-US">
              <a:solidFill>
                <a:prstClr val="white"/>
              </a:solidFill>
            </a:endParaRPr>
          </a:p>
        </p:txBody>
      </p:sp>
      <p:sp>
        <p:nvSpPr>
          <p:cNvPr id="5" name="Slide Number Placeholder 4"/>
          <p:cNvSpPr>
            <a:spLocks noGrp="1"/>
          </p:cNvSpPr>
          <p:nvPr>
            <p:ph type="sldNum" sz="quarter" idx="12"/>
          </p:nvPr>
        </p:nvSpPr>
        <p:spPr/>
        <p:txBody>
          <a:bodyPr/>
          <a:lstStyle>
            <a:extLst/>
          </a:lstStyle>
          <a:p>
            <a:fld id="{A5639B6F-795D-4F24-B5E9-4944799A7FE2}"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D7F2283-1834-4451-B17C-CDE3CBC6E86F}" type="datetimeFigureOut">
              <a:rPr lang="en-US" smtClean="0">
                <a:solidFill>
                  <a:prstClr val="black"/>
                </a:solidFill>
              </a:rPr>
              <a:pPr/>
              <a:t>8/17/17</a:t>
            </a:fld>
            <a:endParaRPr lang="en-US">
              <a:solidFill>
                <a:prstClr val="black"/>
              </a:solidFill>
            </a:endParaRPr>
          </a:p>
        </p:txBody>
      </p:sp>
      <p:sp>
        <p:nvSpPr>
          <p:cNvPr id="3" name="Footer Placeholder 2"/>
          <p:cNvSpPr>
            <a:spLocks noGrp="1"/>
          </p:cNvSpPr>
          <p:nvPr>
            <p:ph type="ftr" sz="quarter" idx="11"/>
          </p:nvPr>
        </p:nvSpPr>
        <p:spPr/>
        <p:txBody>
          <a:bodyPr/>
          <a:lstStyle>
            <a:extLst/>
          </a:lstStyle>
          <a:p>
            <a:endParaRPr lang="en-US">
              <a:solidFill>
                <a:prstClr val="black"/>
              </a:solidFill>
            </a:endParaRPr>
          </a:p>
        </p:txBody>
      </p:sp>
      <p:sp>
        <p:nvSpPr>
          <p:cNvPr id="4" name="Slide Number Placeholder 3"/>
          <p:cNvSpPr>
            <a:spLocks noGrp="1"/>
          </p:cNvSpPr>
          <p:nvPr>
            <p:ph type="sldNum" sz="quarter" idx="12"/>
          </p:nvPr>
        </p:nvSpPr>
        <p:spPr/>
        <p:txBody>
          <a:bodyPr/>
          <a:lstStyle>
            <a:extLst/>
          </a:lstStyle>
          <a:p>
            <a:fld id="{A5639B6F-795D-4F24-B5E9-4944799A7FE2}"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extLst/>
          </a:lstStyle>
          <a:p>
            <a:fld id="{9D7F2283-1834-4451-B17C-CDE3CBC6E86F}" type="datetimeFigureOut">
              <a:rPr lang="en-US" smtClean="0">
                <a:solidFill>
                  <a:prstClr val="black"/>
                </a:solidFill>
              </a:rPr>
              <a:pPr/>
              <a:t>8/17/17</a:t>
            </a:fld>
            <a:endParaRPr lang="en-US">
              <a:solidFill>
                <a:prstClr val="black"/>
              </a:solidFill>
            </a:endParaRPr>
          </a:p>
        </p:txBody>
      </p:sp>
      <p:sp>
        <p:nvSpPr>
          <p:cNvPr id="6" name="Footer Placeholder 5"/>
          <p:cNvSpPr>
            <a:spLocks noGrp="1"/>
          </p:cNvSpPr>
          <p:nvPr>
            <p:ph type="ftr" sz="quarter" idx="11"/>
          </p:nvPr>
        </p:nvSpPr>
        <p:spPr/>
        <p:txBody>
          <a:bodyPr/>
          <a:lstStyle>
            <a:extLst/>
          </a:lstStyle>
          <a:p>
            <a:endParaRPr lang="en-US">
              <a:solidFill>
                <a:prstClr val="black"/>
              </a:solidFill>
            </a:endParaRPr>
          </a:p>
        </p:txBody>
      </p:sp>
      <p:sp>
        <p:nvSpPr>
          <p:cNvPr id="7" name="Slide Number Placeholder 6"/>
          <p:cNvSpPr>
            <a:spLocks noGrp="1"/>
          </p:cNvSpPr>
          <p:nvPr>
            <p:ph type="sldNum" sz="quarter" idx="12"/>
          </p:nvPr>
        </p:nvSpPr>
        <p:spPr/>
        <p:txBody>
          <a:bodyPr/>
          <a:lstStyle>
            <a:extLst/>
          </a:lstStyle>
          <a:p>
            <a:fld id="{A5639B6F-795D-4F24-B5E9-4944799A7FE2}" type="slidenum">
              <a:rPr lang="en-US" smtClean="0">
                <a:solidFill>
                  <a:prstClr val="black"/>
                </a:solidFill>
              </a:rPr>
              <a:pPr/>
              <a:t>‹#›</a:t>
            </a:fld>
            <a:endParaRPr lang="en-US">
              <a:solidFill>
                <a:prstClr val="black"/>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9D7F2283-1834-4451-B17C-CDE3CBC6E86F}" type="datetimeFigureOut">
              <a:rPr lang="en-US" smtClean="0">
                <a:solidFill>
                  <a:prstClr val="white"/>
                </a:solidFill>
              </a:rPr>
              <a:pPr/>
              <a:t>8/17/17</a:t>
            </a:fld>
            <a:endParaRPr lang="en-US">
              <a:solidFill>
                <a:prstClr val="white"/>
              </a:solidFill>
            </a:endParaRPr>
          </a:p>
        </p:txBody>
      </p:sp>
      <p:sp>
        <p:nvSpPr>
          <p:cNvPr id="6" name="Footer Placeholder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A5639B6F-795D-4F24-B5E9-4944799A7FE2}" type="slidenum">
              <a:rPr lang="en-US" smtClean="0">
                <a:solidFill>
                  <a:prstClr val="white"/>
                </a:solidFill>
              </a:rPr>
              <a:pPr/>
              <a:t>‹#›</a:t>
            </a:fld>
            <a:endParaRPr lang="en-US">
              <a:solidFill>
                <a:prstClr val="white"/>
              </a:solidFill>
            </a:endParaRPr>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955249" y="5001994"/>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sz="1800">
              <a:solidFill>
                <a:prstClr val="white"/>
              </a:solidFill>
            </a:endParaRPr>
          </a:p>
        </p:txBody>
      </p:sp>
      <p:sp>
        <p:nvSpPr>
          <p:cNvPr id="9" name="Freeform 8"/>
          <p:cNvSpPr>
            <a:spLocks/>
          </p:cNvSpPr>
          <p:nvPr/>
        </p:nvSpPr>
        <p:spPr bwMode="auto">
          <a:xfrm>
            <a:off x="-71414"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sz="1800">
              <a:solidFill>
                <a:prstClr val="white"/>
              </a:solidFill>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sz="1800">
              <a:solidFill>
                <a:prstClr val="white"/>
              </a:solidFill>
            </a:endParaRPr>
          </a:p>
        </p:txBody>
      </p:sp>
      <p:cxnSp>
        <p:nvCxnSpPr>
          <p:cNvPr id="11" name="Straight Connector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sz="180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sz="1800">
              <a:solidFill>
                <a:prstClr val="white"/>
              </a:solidFill>
            </a:endParaRP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955249" y="5001994"/>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sz="1800">
              <a:solidFill>
                <a:prstClr val="black"/>
              </a:solidFill>
            </a:endParaRPr>
          </a:p>
        </p:txBody>
      </p:sp>
      <p:sp>
        <p:nvSpPr>
          <p:cNvPr id="12" name="Freeform 11"/>
          <p:cNvSpPr>
            <a:spLocks/>
          </p:cNvSpPr>
          <p:nvPr/>
        </p:nvSpPr>
        <p:spPr bwMode="auto">
          <a:xfrm>
            <a:off x="-71414"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sz="1800">
              <a:solidFill>
                <a:prstClr val="black"/>
              </a:solidFill>
            </a:endParaRPr>
          </a:p>
        </p:txBody>
      </p:sp>
      <p:sp>
        <p:nvSpPr>
          <p:cNvPr id="14" name="Right Triangle 13"/>
          <p:cNvSpPr>
            <a:spLocks/>
          </p:cNvSpPr>
          <p:nvPr/>
        </p:nvSpPr>
        <p:spPr bwMode="auto">
          <a:xfrm>
            <a:off x="-8056" y="5791253"/>
            <a:ext cx="4536419"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sz="1800">
              <a:solidFill>
                <a:prstClr val="white"/>
              </a:solidFill>
            </a:endParaRPr>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9D7F2283-1834-4451-B17C-CDE3CBC6E86F}" type="datetimeFigureOut">
              <a:rPr lang="en-US" smtClean="0">
                <a:solidFill>
                  <a:prstClr val="black"/>
                </a:solidFill>
              </a:rPr>
              <a:pPr/>
              <a:t>8/17/17</a:t>
            </a:fld>
            <a:endParaRPr lang="en-US">
              <a:solidFill>
                <a:prstClr val="black"/>
              </a:solidFill>
            </a:endParaRPr>
          </a:p>
        </p:txBody>
      </p:sp>
      <p:sp>
        <p:nvSpPr>
          <p:cNvPr id="22" name="Footer Placeholder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en-US">
              <a:solidFill>
                <a:prstClr val="black"/>
              </a:solidFill>
            </a:endParaRPr>
          </a:p>
        </p:txBody>
      </p:sp>
      <p:sp>
        <p:nvSpPr>
          <p:cNvPr id="18" name="Slide Number Placeholder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A5639B6F-795D-4F24-B5E9-4944799A7FE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668623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8800" y="457200"/>
            <a:ext cx="4267200" cy="3785652"/>
          </a:xfrm>
          <a:prstGeom prst="rect">
            <a:avLst/>
          </a:prstGeom>
          <a:solidFill>
            <a:schemeClr val="accent1"/>
          </a:solidFill>
          <a:effectLst>
            <a:innerShdw blurRad="63500" dist="50800" dir="8100000">
              <a:prstClr val="black">
                <a:alpha val="50000"/>
              </a:prstClr>
            </a:innerShdw>
          </a:effectLst>
          <a:scene3d>
            <a:camera prst="perspectiveRight"/>
            <a:lightRig rig="threePt" dir="t"/>
          </a:scene3d>
          <a:sp3d>
            <a:bevelT prst="angle"/>
          </a:sp3d>
        </p:spPr>
        <p:txBody>
          <a:bodyPr wrap="square" rtlCol="0">
            <a:spAutoFit/>
          </a:bodyPr>
          <a:lstStyle/>
          <a:p>
            <a:pPr algn="ctr"/>
            <a:r>
              <a:rPr lang="en-US" sz="4000" b="1" dirty="0">
                <a:solidFill>
                  <a:prstClr val="black"/>
                </a:solidFill>
              </a:rPr>
              <a:t>Lesson 14</a:t>
            </a:r>
            <a:r>
              <a:rPr lang="en-US" sz="4000" dirty="0">
                <a:solidFill>
                  <a:prstClr val="black"/>
                </a:solidFill>
              </a:rPr>
              <a:t>:    </a:t>
            </a:r>
          </a:p>
          <a:p>
            <a:pPr algn="ctr"/>
            <a:r>
              <a:rPr lang="en-US" sz="4000" dirty="0">
                <a:solidFill>
                  <a:prstClr val="black"/>
                </a:solidFill>
              </a:rPr>
              <a:t>What Was the Federalist Position in the Debate about Ratification? </a:t>
            </a:r>
            <a:endParaRPr lang="en-US" dirty="0">
              <a:solidFill>
                <a:prstClr val="black"/>
              </a:solidFill>
            </a:endParaRPr>
          </a:p>
        </p:txBody>
      </p:sp>
      <p:pic>
        <p:nvPicPr>
          <p:cNvPr id="7170" name="Picture 2"/>
          <p:cNvPicPr>
            <a:picLocks noChangeAspect="1" noChangeArrowheads="1"/>
          </p:cNvPicPr>
          <p:nvPr/>
        </p:nvPicPr>
        <p:blipFill>
          <a:blip r:embed="rId2" cstate="print"/>
          <a:srcRect/>
          <a:stretch>
            <a:fillRect/>
          </a:stretch>
        </p:blipFill>
        <p:spPr bwMode="auto">
          <a:xfrm>
            <a:off x="6096001" y="0"/>
            <a:ext cx="4666617" cy="6858000"/>
          </a:xfrm>
          <a:prstGeom prst="rect">
            <a:avLst/>
          </a:prstGeom>
          <a:noFill/>
          <a:ln w="9525">
            <a:noFill/>
            <a:miter lim="800000"/>
            <a:headEnd/>
            <a:tailEnd/>
          </a:ln>
          <a:effectLst/>
        </p:spPr>
      </p:pic>
    </p:spTree>
    <p:extLst>
      <p:ext uri="{BB962C8B-B14F-4D97-AF65-F5344CB8AC3E}">
        <p14:creationId xmlns:p14="http://schemas.microsoft.com/office/powerpoint/2010/main" val="14143459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Those who supported ratification, which created a stronger government, called themselves Federalists.</a:t>
            </a:r>
          </a:p>
          <a:p>
            <a:r>
              <a:rPr lang="en-US" dirty="0" smtClean="0"/>
              <a:t>This lesson describes the arguments and strategies Federalists used to win support for the Constitution.</a:t>
            </a:r>
            <a:endParaRPr lang="en-US" dirty="0"/>
          </a:p>
        </p:txBody>
      </p:sp>
      <p:sp>
        <p:nvSpPr>
          <p:cNvPr id="3" name="Title 2"/>
          <p:cNvSpPr>
            <a:spLocks noGrp="1"/>
          </p:cNvSpPr>
          <p:nvPr>
            <p:ph type="title"/>
          </p:nvPr>
        </p:nvSpPr>
        <p:spPr/>
        <p:txBody>
          <a:bodyPr/>
          <a:lstStyle/>
          <a:p>
            <a:r>
              <a:rPr lang="en-US" dirty="0" smtClean="0"/>
              <a:t>Purpose</a:t>
            </a:r>
            <a:endParaRPr lang="en-US" dirty="0"/>
          </a:p>
        </p:txBody>
      </p:sp>
    </p:spTree>
    <p:extLst>
      <p:ext uri="{BB962C8B-B14F-4D97-AF65-F5344CB8AC3E}">
        <p14:creationId xmlns:p14="http://schemas.microsoft.com/office/powerpoint/2010/main" val="416111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i="1" dirty="0" smtClean="0"/>
              <a:t>Explain the key arguments of the Federalists and the process by which the Constitution was finally ratified.</a:t>
            </a:r>
          </a:p>
          <a:p>
            <a:r>
              <a:rPr lang="en-US" i="1" dirty="0" smtClean="0"/>
              <a:t>Evaluate, take, and defend positions on the continuing relevance and validity of the Federalists’ argument. </a:t>
            </a:r>
            <a:endParaRPr lang="en-US" i="1" dirty="0"/>
          </a:p>
        </p:txBody>
      </p:sp>
      <p:sp>
        <p:nvSpPr>
          <p:cNvPr id="3" name="Title 2"/>
          <p:cNvSpPr>
            <a:spLocks noGrp="1"/>
          </p:cNvSpPr>
          <p:nvPr>
            <p:ph type="title"/>
          </p:nvPr>
        </p:nvSpPr>
        <p:spPr/>
        <p:txBody>
          <a:bodyPr/>
          <a:lstStyle/>
          <a:p>
            <a:r>
              <a:rPr lang="en-US" dirty="0" smtClean="0"/>
              <a:t>Objectives</a:t>
            </a:r>
            <a:endParaRPr lang="en-US" dirty="0"/>
          </a:p>
        </p:txBody>
      </p:sp>
    </p:spTree>
    <p:extLst>
      <p:ext uri="{BB962C8B-B14F-4D97-AF65-F5344CB8AC3E}">
        <p14:creationId xmlns:p14="http://schemas.microsoft.com/office/powerpoint/2010/main" val="1379192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76400" y="1066800"/>
            <a:ext cx="8991600" cy="5257800"/>
          </a:xfrm>
        </p:spPr>
        <p:txBody>
          <a:bodyPr>
            <a:normAutofit fontScale="70000" lnSpcReduction="20000"/>
          </a:bodyPr>
          <a:lstStyle/>
          <a:p>
            <a:pPr>
              <a:buNone/>
            </a:pPr>
            <a:endParaRPr lang="en-US" dirty="0" smtClean="0">
              <a:solidFill>
                <a:schemeClr val="tx2">
                  <a:lumMod val="75000"/>
                </a:schemeClr>
              </a:solidFill>
            </a:endParaRPr>
          </a:p>
          <a:p>
            <a:r>
              <a:rPr lang="en-US" b="1" dirty="0" smtClean="0">
                <a:solidFill>
                  <a:schemeClr val="tx2">
                    <a:lumMod val="75000"/>
                  </a:schemeClr>
                </a:solidFill>
              </a:rPr>
              <a:t>"new science of politics"</a:t>
            </a:r>
            <a:r>
              <a:rPr lang="en-US" dirty="0" smtClean="0">
                <a:solidFill>
                  <a:schemeClr val="tx2">
                    <a:lumMod val="75000"/>
                  </a:schemeClr>
                </a:solidFill>
              </a:rPr>
              <a:t> </a:t>
            </a:r>
          </a:p>
          <a:p>
            <a:pPr lvl="1"/>
            <a:r>
              <a:rPr lang="en-US" dirty="0" smtClean="0">
                <a:solidFill>
                  <a:schemeClr val="tx2">
                    <a:lumMod val="75000"/>
                  </a:schemeClr>
                </a:solidFill>
              </a:rPr>
              <a:t>James Madison's term in </a:t>
            </a:r>
            <a:r>
              <a:rPr lang="en-US" i="1" dirty="0" smtClean="0">
                <a:solidFill>
                  <a:schemeClr val="tx2">
                    <a:lumMod val="75000"/>
                  </a:schemeClr>
                </a:solidFill>
              </a:rPr>
              <a:t>The Federalist</a:t>
            </a:r>
            <a:r>
              <a:rPr lang="en-US" dirty="0" smtClean="0">
                <a:solidFill>
                  <a:schemeClr val="tx2">
                    <a:lumMod val="75000"/>
                  </a:schemeClr>
                </a:solidFill>
              </a:rPr>
              <a:t> for a study of politics utilizing reason, observation, and history that would help the Founders construct a new government on a rational and informed basis. </a:t>
            </a:r>
          </a:p>
          <a:p>
            <a:r>
              <a:rPr lang="en-US" b="1" dirty="0" smtClean="0">
                <a:solidFill>
                  <a:schemeClr val="tx2">
                    <a:lumMod val="75000"/>
                  </a:schemeClr>
                </a:solidFill>
              </a:rPr>
              <a:t>faction</a:t>
            </a:r>
            <a:r>
              <a:rPr lang="en-US" dirty="0" smtClean="0">
                <a:solidFill>
                  <a:schemeClr val="tx2">
                    <a:lumMod val="75000"/>
                  </a:schemeClr>
                </a:solidFill>
              </a:rPr>
              <a:t> </a:t>
            </a:r>
          </a:p>
          <a:p>
            <a:pPr lvl="1"/>
            <a:r>
              <a:rPr lang="en-US" dirty="0" smtClean="0">
                <a:solidFill>
                  <a:schemeClr val="tx2">
                    <a:lumMod val="75000"/>
                  </a:schemeClr>
                </a:solidFill>
              </a:rPr>
              <a:t>(1) A small group within a larger group. (2) In its political sense, according to James Madison in Federalist 10, a faction is a "number of citizens, whether amounting to a majority or a minority of the whole, who are united...by some common impulse of passion, or of interest, adverse to the rights of other citizens or to the permanent and aggregate interests of the community."  </a:t>
            </a:r>
          </a:p>
          <a:p>
            <a:r>
              <a:rPr lang="en-US" b="1" dirty="0" smtClean="0">
                <a:solidFill>
                  <a:schemeClr val="tx2">
                    <a:lumMod val="75000"/>
                  </a:schemeClr>
                </a:solidFill>
              </a:rPr>
              <a:t>Federalists</a:t>
            </a:r>
            <a:r>
              <a:rPr lang="en-US" dirty="0" smtClean="0">
                <a:solidFill>
                  <a:schemeClr val="tx2">
                    <a:lumMod val="75000"/>
                  </a:schemeClr>
                </a:solidFill>
              </a:rPr>
              <a:t> </a:t>
            </a:r>
          </a:p>
          <a:p>
            <a:pPr lvl="1"/>
            <a:r>
              <a:rPr lang="en-US" dirty="0" smtClean="0">
                <a:solidFill>
                  <a:schemeClr val="tx2">
                    <a:lumMod val="75000"/>
                  </a:schemeClr>
                </a:solidFill>
              </a:rPr>
              <a:t>Advocates for a strong central government who urged ratification of the U.S. Constitution. They flourished as a political party in the 1790s under the leadership of Alexander Hamilton. The party disappeared from national politics in 1816.  </a:t>
            </a:r>
          </a:p>
          <a:p>
            <a:r>
              <a:rPr lang="en-US" b="1" dirty="0" smtClean="0">
                <a:solidFill>
                  <a:schemeClr val="tx2">
                    <a:lumMod val="75000"/>
                  </a:schemeClr>
                </a:solidFill>
              </a:rPr>
              <a:t>majority tyranny</a:t>
            </a:r>
            <a:r>
              <a:rPr lang="en-US" dirty="0" smtClean="0">
                <a:solidFill>
                  <a:schemeClr val="tx2">
                    <a:lumMod val="75000"/>
                  </a:schemeClr>
                </a:solidFill>
              </a:rPr>
              <a:t> </a:t>
            </a:r>
          </a:p>
          <a:p>
            <a:pPr lvl="1"/>
            <a:r>
              <a:rPr lang="en-US" dirty="0" smtClean="0">
                <a:solidFill>
                  <a:schemeClr val="tx2">
                    <a:lumMod val="75000"/>
                  </a:schemeClr>
                </a:solidFill>
              </a:rPr>
              <a:t>A situation in which a majority uses the principle of majority rule but fails to respect the rights and interests of the minority. </a:t>
            </a:r>
            <a:r>
              <a:rPr lang="en-US" i="1" dirty="0" smtClean="0">
                <a:solidFill>
                  <a:schemeClr val="tx2">
                    <a:lumMod val="75000"/>
                  </a:schemeClr>
                </a:solidFill>
              </a:rPr>
              <a:t>See also</a:t>
            </a:r>
            <a:r>
              <a:rPr lang="en-US" dirty="0" smtClean="0">
                <a:solidFill>
                  <a:schemeClr val="tx2">
                    <a:lumMod val="75000"/>
                  </a:schemeClr>
                </a:solidFill>
              </a:rPr>
              <a:t> majority rule  </a:t>
            </a:r>
          </a:p>
          <a:p>
            <a:r>
              <a:rPr lang="en-US" b="1" dirty="0" smtClean="0">
                <a:solidFill>
                  <a:schemeClr val="tx2">
                    <a:lumMod val="75000"/>
                  </a:schemeClr>
                </a:solidFill>
              </a:rPr>
              <a:t>The Federalist</a:t>
            </a:r>
            <a:r>
              <a:rPr lang="en-US" dirty="0" smtClean="0">
                <a:solidFill>
                  <a:schemeClr val="tx2">
                    <a:lumMod val="75000"/>
                  </a:schemeClr>
                </a:solidFill>
              </a:rPr>
              <a:t> </a:t>
            </a:r>
          </a:p>
          <a:p>
            <a:pPr lvl="1"/>
            <a:r>
              <a:rPr lang="en-US" dirty="0" smtClean="0">
                <a:solidFill>
                  <a:schemeClr val="tx2">
                    <a:lumMod val="75000"/>
                  </a:schemeClr>
                </a:solidFill>
              </a:rPr>
              <a:t>A series of articles written for newspapers urging the adoption of the Constitution and supporting the need for a strong national government. </a:t>
            </a:r>
          </a:p>
          <a:p>
            <a:endParaRPr lang="en-US" dirty="0">
              <a:solidFill>
                <a:schemeClr val="tx2">
                  <a:lumMod val="75000"/>
                </a:schemeClr>
              </a:solidFill>
            </a:endParaRPr>
          </a:p>
        </p:txBody>
      </p:sp>
      <p:sp>
        <p:nvSpPr>
          <p:cNvPr id="3" name="Title 2"/>
          <p:cNvSpPr>
            <a:spLocks noGrp="1"/>
          </p:cNvSpPr>
          <p:nvPr>
            <p:ph type="title"/>
          </p:nvPr>
        </p:nvSpPr>
        <p:spPr/>
        <p:txBody>
          <a:bodyPr/>
          <a:lstStyle/>
          <a:p>
            <a:r>
              <a:rPr lang="en-US" dirty="0" smtClean="0"/>
              <a:t>Terms to Know</a:t>
            </a:r>
            <a:endParaRPr lang="en-US" dirty="0"/>
          </a:p>
        </p:txBody>
      </p:sp>
    </p:spTree>
    <p:extLst>
      <p:ext uri="{BB962C8B-B14F-4D97-AF65-F5344CB8AC3E}">
        <p14:creationId xmlns:p14="http://schemas.microsoft.com/office/powerpoint/2010/main" val="145727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0" y="1371600"/>
            <a:ext cx="6629400" cy="4953000"/>
          </a:xfrm>
        </p:spPr>
        <p:txBody>
          <a:bodyPr>
            <a:normAutofit lnSpcReduction="10000"/>
          </a:bodyPr>
          <a:lstStyle/>
          <a:p>
            <a:r>
              <a:rPr lang="en-US" dirty="0" smtClean="0"/>
              <a:t>Federalists acted quickly so that Ant-Federalists would not have a chance to organize opposition.</a:t>
            </a:r>
          </a:p>
          <a:p>
            <a:r>
              <a:rPr lang="en-US" dirty="0" smtClean="0"/>
              <a:t>Over ten months of debate, Hamilton, Madison, and Jay published Federalist Papers to convince people to support ratification.</a:t>
            </a:r>
          </a:p>
          <a:p>
            <a:r>
              <a:rPr lang="en-US" dirty="0" smtClean="0"/>
              <a:t>They presented Constitution as a well-organized, agreed-upon plan that reflected a “new science of politics.”</a:t>
            </a:r>
            <a:endParaRPr lang="en-US" dirty="0"/>
          </a:p>
        </p:txBody>
      </p:sp>
      <p:sp>
        <p:nvSpPr>
          <p:cNvPr id="3" name="Title 2"/>
          <p:cNvSpPr>
            <a:spLocks noGrp="1"/>
          </p:cNvSpPr>
          <p:nvPr>
            <p:ph type="title"/>
          </p:nvPr>
        </p:nvSpPr>
        <p:spPr/>
        <p:txBody>
          <a:bodyPr/>
          <a:lstStyle/>
          <a:p>
            <a:r>
              <a:rPr lang="en-US" dirty="0" smtClean="0"/>
              <a:t>Federalists’ Strategies</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7772400" y="1295400"/>
            <a:ext cx="2895600" cy="4724400"/>
          </a:xfrm>
          <a:prstGeom prst="rect">
            <a:avLst/>
          </a:prstGeom>
          <a:noFill/>
          <a:ln w="9525">
            <a:noFill/>
            <a:miter lim="800000"/>
            <a:headEnd/>
            <a:tailEnd/>
          </a:ln>
          <a:effectLst/>
        </p:spPr>
      </p:pic>
    </p:spTree>
    <p:extLst>
      <p:ext uri="{BB962C8B-B14F-4D97-AF65-F5344CB8AC3E}">
        <p14:creationId xmlns:p14="http://schemas.microsoft.com/office/powerpoint/2010/main" val="1106701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0" y="1371601"/>
            <a:ext cx="8229600" cy="4525963"/>
          </a:xfrm>
        </p:spPr>
        <p:txBody>
          <a:bodyPr/>
          <a:lstStyle/>
          <a:p>
            <a:r>
              <a:rPr lang="en-US" dirty="0" smtClean="0"/>
              <a:t>Most Americans agreed that large republics were unsuccessful</a:t>
            </a:r>
          </a:p>
          <a:p>
            <a:r>
              <a:rPr lang="en-US" dirty="0" smtClean="0"/>
              <a:t>Madison creates new theory that factions are greatest danger </a:t>
            </a:r>
          </a:p>
          <a:p>
            <a:pPr lvl="1"/>
            <a:r>
              <a:rPr lang="en-US" dirty="0" smtClean="0"/>
              <a:t>Factions promote own self-interest at expense of common good</a:t>
            </a:r>
          </a:p>
          <a:p>
            <a:pPr lvl="1"/>
            <a:r>
              <a:rPr lang="en-US" dirty="0" smtClean="0"/>
              <a:t>Majority tyranny could be combated w/ a republic</a:t>
            </a:r>
          </a:p>
          <a:p>
            <a:pPr lvl="1"/>
            <a:r>
              <a:rPr lang="en-US" dirty="0" smtClean="0"/>
              <a:t>Large republic’s would reduce large factions</a:t>
            </a:r>
          </a:p>
          <a:p>
            <a:pPr lvl="1"/>
            <a:r>
              <a:rPr lang="en-US" dirty="0" smtClean="0"/>
              <a:t>Representatives “refine” public views by filtering out ideas based solely on self-interest.</a:t>
            </a:r>
          </a:p>
          <a:p>
            <a:pPr lvl="1"/>
            <a:r>
              <a:rPr lang="en-US" dirty="0" smtClean="0"/>
              <a:t>Large republics would defeat dangers of faction.</a:t>
            </a:r>
          </a:p>
          <a:p>
            <a:pPr lvl="1"/>
            <a:endParaRPr lang="en-US" dirty="0"/>
          </a:p>
        </p:txBody>
      </p:sp>
      <p:sp>
        <p:nvSpPr>
          <p:cNvPr id="3" name="Title 2"/>
          <p:cNvSpPr>
            <a:spLocks noGrp="1"/>
          </p:cNvSpPr>
          <p:nvPr>
            <p:ph type="title"/>
          </p:nvPr>
        </p:nvSpPr>
        <p:spPr/>
        <p:txBody>
          <a:bodyPr>
            <a:normAutofit fontScale="90000"/>
          </a:bodyPr>
          <a:lstStyle/>
          <a:p>
            <a:r>
              <a:rPr lang="en-US" dirty="0" smtClean="0"/>
              <a:t>Federalists’ Response to Fears of a Large Republic</a:t>
            </a:r>
            <a:endParaRPr lang="en-US" dirty="0"/>
          </a:p>
        </p:txBody>
      </p:sp>
    </p:spTree>
    <p:extLst>
      <p:ext uri="{BB962C8B-B14F-4D97-AF65-F5344CB8AC3E}">
        <p14:creationId xmlns:p14="http://schemas.microsoft.com/office/powerpoint/2010/main" val="971874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0" y="990600"/>
            <a:ext cx="8915400" cy="5181600"/>
          </a:xfrm>
        </p:spPr>
        <p:txBody>
          <a:bodyPr>
            <a:normAutofit lnSpcReduction="10000"/>
          </a:bodyPr>
          <a:lstStyle/>
          <a:p>
            <a:r>
              <a:rPr lang="en-US" dirty="0" smtClean="0"/>
              <a:t>Civic virtue alone will not protect people’s rights and promote their welfare. </a:t>
            </a:r>
            <a:endParaRPr lang="en-US" dirty="0"/>
          </a:p>
          <a:p>
            <a:pPr lvl="1"/>
            <a:r>
              <a:rPr lang="en-US" dirty="0" smtClean="0"/>
              <a:t>With many interests and factions in a large republic, none would dominate</a:t>
            </a:r>
          </a:p>
          <a:p>
            <a:r>
              <a:rPr lang="en-US" dirty="0" smtClean="0"/>
              <a:t>Constitution’s organization (Checks &amp; Balances) promote goals of republicanism</a:t>
            </a:r>
          </a:p>
          <a:p>
            <a:pPr lvl="1"/>
            <a:r>
              <a:rPr lang="en-US" dirty="0" smtClean="0"/>
              <a:t>Electoral system would ensure </a:t>
            </a:r>
          </a:p>
          <a:p>
            <a:pPr lvl="1">
              <a:buNone/>
            </a:pPr>
            <a:r>
              <a:rPr lang="en-US" dirty="0" smtClean="0"/>
              <a:t>   qualified representatives</a:t>
            </a:r>
          </a:p>
          <a:p>
            <a:pPr lvl="1"/>
            <a:r>
              <a:rPr lang="en-US" dirty="0" smtClean="0"/>
              <a:t>Complicated system would </a:t>
            </a:r>
          </a:p>
          <a:p>
            <a:pPr lvl="1">
              <a:buNone/>
            </a:pPr>
            <a:r>
              <a:rPr lang="en-US" dirty="0" smtClean="0"/>
              <a:t>   prevent factions from serving </a:t>
            </a:r>
          </a:p>
          <a:p>
            <a:pPr lvl="1">
              <a:buNone/>
            </a:pPr>
            <a:r>
              <a:rPr lang="en-US" dirty="0" smtClean="0"/>
              <a:t>   own interests at expense of </a:t>
            </a:r>
          </a:p>
          <a:p>
            <a:pPr lvl="1">
              <a:buNone/>
            </a:pPr>
            <a:r>
              <a:rPr lang="en-US" dirty="0" smtClean="0"/>
              <a:t>   common good</a:t>
            </a:r>
          </a:p>
          <a:p>
            <a:pPr lvl="1"/>
            <a:r>
              <a:rPr lang="en-US" dirty="0" smtClean="0"/>
              <a:t>Difficulty to pass laws was a </a:t>
            </a:r>
          </a:p>
          <a:p>
            <a:pPr lvl="1">
              <a:buNone/>
            </a:pPr>
            <a:r>
              <a:rPr lang="en-US" dirty="0" smtClean="0"/>
              <a:t>   good thing</a:t>
            </a:r>
          </a:p>
        </p:txBody>
      </p:sp>
      <p:sp>
        <p:nvSpPr>
          <p:cNvPr id="3" name="Title 2"/>
          <p:cNvSpPr>
            <a:spLocks noGrp="1"/>
          </p:cNvSpPr>
          <p:nvPr>
            <p:ph type="title"/>
          </p:nvPr>
        </p:nvSpPr>
        <p:spPr>
          <a:xfrm>
            <a:off x="1752600" y="0"/>
            <a:ext cx="8229600" cy="1143000"/>
          </a:xfrm>
        </p:spPr>
        <p:txBody>
          <a:bodyPr/>
          <a:lstStyle/>
          <a:p>
            <a:r>
              <a:rPr lang="en-US" dirty="0" smtClean="0"/>
              <a:t>Federalists’ Central Arguments</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6545452" y="3429000"/>
            <a:ext cx="4122549" cy="3200400"/>
          </a:xfrm>
          <a:prstGeom prst="rect">
            <a:avLst/>
          </a:prstGeom>
          <a:ln>
            <a:noFill/>
          </a:ln>
          <a:effectLst>
            <a:softEdge rad="112500"/>
          </a:effectLst>
        </p:spPr>
      </p:pic>
    </p:spTree>
    <p:extLst>
      <p:ext uri="{BB962C8B-B14F-4D97-AF65-F5344CB8AC3E}">
        <p14:creationId xmlns:p14="http://schemas.microsoft.com/office/powerpoint/2010/main" val="525917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76400" y="1295400"/>
            <a:ext cx="5257800" cy="5257800"/>
          </a:xfrm>
        </p:spPr>
        <p:txBody>
          <a:bodyPr>
            <a:normAutofit lnSpcReduction="10000"/>
          </a:bodyPr>
          <a:lstStyle/>
          <a:p>
            <a:r>
              <a:rPr lang="en-US" dirty="0" smtClean="0"/>
              <a:t>Representation of different interests in the government will protect basic rights</a:t>
            </a:r>
          </a:p>
          <a:p>
            <a:pPr lvl="1"/>
            <a:r>
              <a:rPr lang="en-US" dirty="0" smtClean="0"/>
              <a:t>In Legislative Branch, House represents local interests, Senate represents state’s interests</a:t>
            </a:r>
          </a:p>
          <a:p>
            <a:pPr lvl="1"/>
            <a:r>
              <a:rPr lang="en-US" dirty="0" smtClean="0"/>
              <a:t>In Executive, President safeguards nation’s interests</a:t>
            </a:r>
          </a:p>
          <a:p>
            <a:pPr lvl="1"/>
            <a:r>
              <a:rPr lang="en-US" dirty="0" smtClean="0"/>
              <a:t>In Judicial, Supreme Court ensures good judgments since they are independence of politics, responsible only to Constitution. </a:t>
            </a:r>
          </a:p>
        </p:txBody>
      </p:sp>
      <p:sp>
        <p:nvSpPr>
          <p:cNvPr id="3" name="Title 2"/>
          <p:cNvSpPr>
            <a:spLocks noGrp="1"/>
          </p:cNvSpPr>
          <p:nvPr>
            <p:ph type="title"/>
          </p:nvPr>
        </p:nvSpPr>
        <p:spPr/>
        <p:txBody>
          <a:bodyPr/>
          <a:lstStyle/>
          <a:p>
            <a:r>
              <a:rPr lang="en-US" dirty="0" smtClean="0"/>
              <a:t>Federalists’ Central Arguments</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7029450" y="2057400"/>
            <a:ext cx="3638550" cy="4800600"/>
          </a:xfrm>
          <a:prstGeom prst="rect">
            <a:avLst/>
          </a:prstGeom>
          <a:ln>
            <a:noFill/>
          </a:ln>
          <a:effectLst>
            <a:softEdge rad="112500"/>
          </a:effectLst>
        </p:spPr>
      </p:pic>
    </p:spTree>
    <p:extLst>
      <p:ext uri="{BB962C8B-B14F-4D97-AF65-F5344CB8AC3E}">
        <p14:creationId xmlns:p14="http://schemas.microsoft.com/office/powerpoint/2010/main" val="51202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52600" y="1371601"/>
            <a:ext cx="5791200" cy="4525963"/>
          </a:xfrm>
        </p:spPr>
        <p:txBody>
          <a:bodyPr>
            <a:normAutofit lnSpcReduction="10000"/>
          </a:bodyPr>
          <a:lstStyle/>
          <a:p>
            <a:r>
              <a:rPr lang="en-US" dirty="0" smtClean="0"/>
              <a:t>By June 1788, 9 states voted to ratify.</a:t>
            </a:r>
          </a:p>
          <a:p>
            <a:r>
              <a:rPr lang="en-US" dirty="0" smtClean="0"/>
              <a:t>However, no NY or VA (needed, wealthy &amp; populous)</a:t>
            </a:r>
          </a:p>
          <a:p>
            <a:r>
              <a:rPr lang="en-US" dirty="0" smtClean="0"/>
              <a:t>Federalists agreed to add a Bill of Rights during first Congress, depriving Anti-Fed’s of their most powerful argument. </a:t>
            </a:r>
          </a:p>
          <a:p>
            <a:r>
              <a:rPr lang="en-US" dirty="0" smtClean="0"/>
              <a:t>NC and RI eventually forced to ratify by 1790 or else be treated as foreign nations. </a:t>
            </a:r>
          </a:p>
          <a:p>
            <a:endParaRPr lang="en-US" dirty="0"/>
          </a:p>
        </p:txBody>
      </p:sp>
      <p:sp>
        <p:nvSpPr>
          <p:cNvPr id="3" name="Title 2"/>
          <p:cNvSpPr>
            <a:spLocks noGrp="1"/>
          </p:cNvSpPr>
          <p:nvPr>
            <p:ph type="title"/>
          </p:nvPr>
        </p:nvSpPr>
        <p:spPr/>
        <p:txBody>
          <a:bodyPr/>
          <a:lstStyle/>
          <a:p>
            <a:r>
              <a:rPr lang="en-US" dirty="0" smtClean="0"/>
              <a:t>Ratification’s Success</a:t>
            </a:r>
            <a:endParaRPr lang="en-US" dirty="0"/>
          </a:p>
        </p:txBody>
      </p:sp>
      <p:pic>
        <p:nvPicPr>
          <p:cNvPr id="4099" name="Picture 3"/>
          <p:cNvPicPr>
            <a:picLocks noChangeAspect="1" noChangeArrowheads="1"/>
          </p:cNvPicPr>
          <p:nvPr/>
        </p:nvPicPr>
        <p:blipFill>
          <a:blip r:embed="rId2" cstate="print"/>
          <a:srcRect/>
          <a:stretch>
            <a:fillRect/>
          </a:stretch>
        </p:blipFill>
        <p:spPr bwMode="auto">
          <a:xfrm>
            <a:off x="7720622" y="1066800"/>
            <a:ext cx="2947378" cy="5791200"/>
          </a:xfrm>
          <a:prstGeom prst="rect">
            <a:avLst/>
          </a:prstGeom>
          <a:noFill/>
          <a:ln w="9525">
            <a:noFill/>
            <a:miter lim="800000"/>
            <a:headEnd/>
            <a:tailEnd/>
          </a:ln>
          <a:effectLst/>
        </p:spPr>
      </p:pic>
    </p:spTree>
    <p:extLst>
      <p:ext uri="{BB962C8B-B14F-4D97-AF65-F5344CB8AC3E}">
        <p14:creationId xmlns:p14="http://schemas.microsoft.com/office/powerpoint/2010/main" val="15587400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520</Words>
  <Application>Microsoft Macintosh PowerPoint</Application>
  <PresentationFormat>Widescreen</PresentationFormat>
  <Paragraphs>54</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Lucida Sans Unicode</vt:lpstr>
      <vt:lpstr>Verdana</vt:lpstr>
      <vt:lpstr>Wingdings 2</vt:lpstr>
      <vt:lpstr>Wingdings 3</vt:lpstr>
      <vt:lpstr>Concourse</vt:lpstr>
      <vt:lpstr>PowerPoint Presentation</vt:lpstr>
      <vt:lpstr>Purpose</vt:lpstr>
      <vt:lpstr>Objectives</vt:lpstr>
      <vt:lpstr>Terms to Know</vt:lpstr>
      <vt:lpstr>Federalists’ Strategies</vt:lpstr>
      <vt:lpstr>Federalists’ Response to Fears of a Large Republic</vt:lpstr>
      <vt:lpstr>Federalists’ Central Arguments</vt:lpstr>
      <vt:lpstr>Federalists’ Central Arguments</vt:lpstr>
      <vt:lpstr>Ratification’s Success</vt:lpstr>
    </vt:vector>
  </TitlesOfParts>
  <Company/>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1</cp:revision>
  <dcterms:created xsi:type="dcterms:W3CDTF">2017-08-17T19:51:50Z</dcterms:created>
  <dcterms:modified xsi:type="dcterms:W3CDTF">2017-08-17T19:52:10Z</dcterms:modified>
</cp:coreProperties>
</file>