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64"/>
  </p:normalViewPr>
  <p:slideViewPr>
    <p:cSldViewPr snapToGrid="0" snapToObjects="1">
      <p:cViewPr varScale="1">
        <p:scale>
          <a:sx n="100" d="100"/>
          <a:sy n="100" d="100"/>
        </p:scale>
        <p:origin x="46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D7F2283-1834-4451-B17C-CDE3CBC6E86F}" type="datetimeFigureOut">
              <a:rPr lang="en-US" smtClean="0"/>
              <a:pPr/>
              <a:t>8/17/17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D34817">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5639B6F-795D-4F24-B5E9-4944799A7F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D7F2283-1834-4451-B17C-CDE3CBC6E86F}" type="datetimeFigureOut">
              <a:rPr lang="en-US" smtClean="0">
                <a:solidFill>
                  <a:prstClr val="white"/>
                </a:solidFill>
              </a:rPr>
              <a:pPr/>
              <a:t>8/17/17</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A5639B6F-795D-4F24-B5E9-4944799A7FE2}" type="slidenum">
              <a:rPr lang="en-US" smtClean="0">
                <a:solidFill>
                  <a:prstClr val="white"/>
                </a:solidFill>
              </a:rPr>
              <a:pPr/>
              <a:t>‹#›</a:t>
            </a:fld>
            <a:endParaRPr lang="en-US">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D7F2283-1834-4451-B17C-CDE3CBC6E86F}" type="datetimeFigureOut">
              <a:rPr lang="en-US" smtClean="0">
                <a:solidFill>
                  <a:prstClr val="white"/>
                </a:solidFill>
              </a:rPr>
              <a:pPr/>
              <a:t>8/17/17</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A5639B6F-795D-4F24-B5E9-4944799A7FE2}"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D7F2283-1834-4451-B17C-CDE3CBC6E86F}" type="datetimeFigureOut">
              <a:rPr lang="en-US" smtClean="0">
                <a:solidFill>
                  <a:prstClr val="white"/>
                </a:solidFill>
              </a:rPr>
              <a:pPr/>
              <a:t>8/17/17</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A5639B6F-795D-4F24-B5E9-4944799A7FE2}"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D7F2283-1834-4451-B17C-CDE3CBC6E86F}" type="datetimeFigureOut">
              <a:rPr lang="en-US" smtClean="0">
                <a:solidFill>
                  <a:prstClr val="white"/>
                </a:solidFill>
              </a:rPr>
              <a:pPr/>
              <a:t>8/17/17</a:t>
            </a:fld>
            <a:endParaRPr lang="en-US">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5639B6F-795D-4F24-B5E9-4944799A7FE2}"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A5639B6F-795D-4F24-B5E9-4944799A7FE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1098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228600"/>
            <a:ext cx="3276600" cy="5909310"/>
          </a:xfrm>
          <a:prstGeom prst="rect">
            <a:avLst/>
          </a:prstGeom>
          <a:solidFill>
            <a:schemeClr val="accent1"/>
          </a:solidFill>
          <a:effectLst>
            <a:innerShdw blurRad="63500" dist="50800" dir="8100000">
              <a:prstClr val="black">
                <a:alpha val="50000"/>
              </a:prstClr>
            </a:innerShdw>
          </a:effectLst>
          <a:scene3d>
            <a:camera prst="perspectiveRight"/>
            <a:lightRig rig="threePt" dir="t"/>
          </a:scene3d>
          <a:sp3d>
            <a:bevelT prst="angle"/>
          </a:sp3d>
        </p:spPr>
        <p:txBody>
          <a:bodyPr wrap="square" rtlCol="0">
            <a:spAutoFit/>
          </a:bodyPr>
          <a:lstStyle/>
          <a:p>
            <a:pPr algn="ctr"/>
            <a:r>
              <a:rPr lang="en-US" sz="4000" b="1" dirty="0">
                <a:solidFill>
                  <a:prstClr val="black"/>
                </a:solidFill>
              </a:rPr>
              <a:t>Lesson 13</a:t>
            </a:r>
            <a:r>
              <a:rPr lang="en-US" sz="4000" dirty="0">
                <a:solidFill>
                  <a:prstClr val="black"/>
                </a:solidFill>
              </a:rPr>
              <a:t>:   What Was the Anti-Federalist Position in the Debate about Ratification?  </a:t>
            </a:r>
          </a:p>
          <a:p>
            <a:endParaRPr lang="en-US" dirty="0">
              <a:solidFill>
                <a:prstClr val="black"/>
              </a:solidFill>
            </a:endParaRPr>
          </a:p>
        </p:txBody>
      </p:sp>
      <p:pic>
        <p:nvPicPr>
          <p:cNvPr id="6146" name="Picture 2"/>
          <p:cNvPicPr>
            <a:picLocks noChangeAspect="1" noChangeArrowheads="1"/>
          </p:cNvPicPr>
          <p:nvPr/>
        </p:nvPicPr>
        <p:blipFill>
          <a:blip r:embed="rId2" cstate="print"/>
          <a:srcRect/>
          <a:stretch>
            <a:fillRect/>
          </a:stretch>
        </p:blipFill>
        <p:spPr bwMode="auto">
          <a:xfrm>
            <a:off x="5785676" y="1"/>
            <a:ext cx="4882325" cy="6935835"/>
          </a:xfrm>
          <a:prstGeom prst="rect">
            <a:avLst/>
          </a:prstGeom>
          <a:noFill/>
          <a:ln w="9525">
            <a:noFill/>
            <a:miter lim="800000"/>
            <a:headEnd/>
            <a:tailEnd/>
          </a:ln>
          <a:effectLst/>
        </p:spPr>
      </p:pic>
    </p:spTree>
    <p:extLst>
      <p:ext uri="{BB962C8B-B14F-4D97-AF65-F5344CB8AC3E}">
        <p14:creationId xmlns:p14="http://schemas.microsoft.com/office/powerpoint/2010/main" val="1082899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signed Constitution would only become official if ratified by 9 of 13 states. This lesson explains the ratification process and public debate between the Federalists (supported) and Anti-Federalists (opposed).</a:t>
            </a:r>
            <a:endParaRPr lang="en-US" dirty="0"/>
          </a:p>
        </p:txBody>
      </p:sp>
      <p:sp>
        <p:nvSpPr>
          <p:cNvPr id="3" name="Title 2"/>
          <p:cNvSpPr>
            <a:spLocks noGrp="1"/>
          </p:cNvSpPr>
          <p:nvPr>
            <p:ph type="title"/>
          </p:nvPr>
        </p:nvSpPr>
        <p:spPr/>
        <p:txBody>
          <a:bodyPr/>
          <a:lstStyle/>
          <a:p>
            <a:r>
              <a:rPr lang="en-US" dirty="0" smtClean="0"/>
              <a:t>Purpose</a:t>
            </a:r>
            <a:endParaRPr lang="en-US" dirty="0"/>
          </a:p>
        </p:txBody>
      </p:sp>
    </p:spTree>
    <p:extLst>
      <p:ext uri="{BB962C8B-B14F-4D97-AF65-F5344CB8AC3E}">
        <p14:creationId xmlns:p14="http://schemas.microsoft.com/office/powerpoint/2010/main" val="36608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smtClean="0"/>
              <a:t>Explain why the Anti-Federalists opposed ratifying the Constitution. </a:t>
            </a:r>
          </a:p>
          <a:p>
            <a:r>
              <a:rPr lang="en-US" i="1" dirty="0" smtClean="0"/>
              <a:t>Explain the role of Anti-Federalists in proposing a bill of rights.</a:t>
            </a:r>
          </a:p>
          <a:p>
            <a:r>
              <a:rPr lang="en-US" i="1" dirty="0" smtClean="0"/>
              <a:t>Identify other contributions their views have made toward interpreting the Constitution.</a:t>
            </a:r>
          </a:p>
          <a:p>
            <a:r>
              <a:rPr lang="en-US" i="1" dirty="0" smtClean="0"/>
              <a:t>Evaluate, take and defend a position on the validity and relevance of Anti-Federalist arguments. </a:t>
            </a:r>
            <a:endParaRPr lang="en-US" i="1" dirty="0"/>
          </a:p>
        </p:txBody>
      </p:sp>
      <p:sp>
        <p:nvSpPr>
          <p:cNvPr id="3" name="Title 2"/>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316905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2600" y="1143001"/>
            <a:ext cx="8458200" cy="4864291"/>
          </a:xfrm>
        </p:spPr>
        <p:txBody>
          <a:bodyPr>
            <a:normAutofit fontScale="77500" lnSpcReduction="20000"/>
          </a:bodyPr>
          <a:lstStyle/>
          <a:p>
            <a:r>
              <a:rPr lang="en-US" b="1" dirty="0" smtClean="0">
                <a:solidFill>
                  <a:schemeClr val="tx2">
                    <a:lumMod val="75000"/>
                  </a:schemeClr>
                </a:solidFill>
              </a:rPr>
              <a:t>Anti–Federalists</a:t>
            </a:r>
            <a:r>
              <a:rPr lang="en-US" dirty="0" smtClean="0">
                <a:solidFill>
                  <a:schemeClr val="tx2">
                    <a:lumMod val="75000"/>
                  </a:schemeClr>
                </a:solidFill>
              </a:rPr>
              <a:t> </a:t>
            </a:r>
          </a:p>
          <a:p>
            <a:pPr lvl="1"/>
            <a:r>
              <a:rPr lang="en-US" dirty="0" smtClean="0">
                <a:solidFill>
                  <a:schemeClr val="tx2">
                    <a:lumMod val="75000"/>
                  </a:schemeClr>
                </a:solidFill>
              </a:rPr>
              <a:t>Opponents to ratification of the U.S. Constitution who believed that it gave excessive power to the federal government and failed to protect the rights and liberties of the people. </a:t>
            </a:r>
          </a:p>
          <a:p>
            <a:pPr lvl="1"/>
            <a:endParaRPr lang="en-US" dirty="0" smtClean="0">
              <a:solidFill>
                <a:schemeClr val="tx2">
                  <a:lumMod val="75000"/>
                </a:schemeClr>
              </a:solidFill>
            </a:endParaRPr>
          </a:p>
          <a:p>
            <a:r>
              <a:rPr lang="en-US" b="1" dirty="0" smtClean="0">
                <a:solidFill>
                  <a:schemeClr val="tx2">
                    <a:lumMod val="75000"/>
                  </a:schemeClr>
                </a:solidFill>
              </a:rPr>
              <a:t>Bill of Rights</a:t>
            </a:r>
            <a:r>
              <a:rPr lang="en-US" dirty="0" smtClean="0">
                <a:solidFill>
                  <a:schemeClr val="tx2">
                    <a:lumMod val="75000"/>
                  </a:schemeClr>
                </a:solidFill>
              </a:rPr>
              <a:t> </a:t>
            </a:r>
          </a:p>
          <a:p>
            <a:pPr lvl="1"/>
            <a:r>
              <a:rPr lang="en-US" dirty="0" smtClean="0">
                <a:solidFill>
                  <a:schemeClr val="tx2">
                    <a:lumMod val="75000"/>
                  </a:schemeClr>
                </a:solidFill>
              </a:rPr>
              <a:t>The first ten amendments to the U.S. Constitution. The Bill of Rights lists many basic rights that the federal government may not interfere with and must protect. Nearly all these rights are now also protected from violation by state governments. </a:t>
            </a:r>
          </a:p>
          <a:p>
            <a:pPr lvl="1"/>
            <a:endParaRPr lang="en-US" dirty="0" smtClean="0">
              <a:solidFill>
                <a:schemeClr val="tx2">
                  <a:lumMod val="75000"/>
                </a:schemeClr>
              </a:solidFill>
            </a:endParaRPr>
          </a:p>
          <a:p>
            <a:r>
              <a:rPr lang="en-US" dirty="0" smtClean="0">
                <a:solidFill>
                  <a:schemeClr val="tx2">
                    <a:lumMod val="75000"/>
                  </a:schemeClr>
                </a:solidFill>
              </a:rPr>
              <a:t>r</a:t>
            </a:r>
            <a:r>
              <a:rPr lang="en-US" b="1" dirty="0" smtClean="0">
                <a:solidFill>
                  <a:schemeClr val="tx2">
                    <a:lumMod val="75000"/>
                  </a:schemeClr>
                </a:solidFill>
              </a:rPr>
              <a:t>atification</a:t>
            </a:r>
            <a:r>
              <a:rPr lang="en-US" dirty="0" smtClean="0">
                <a:solidFill>
                  <a:schemeClr val="tx2">
                    <a:lumMod val="75000"/>
                  </a:schemeClr>
                </a:solidFill>
              </a:rPr>
              <a:t> </a:t>
            </a:r>
          </a:p>
          <a:p>
            <a:pPr lvl="1"/>
            <a:r>
              <a:rPr lang="en-US" dirty="0" smtClean="0">
                <a:solidFill>
                  <a:schemeClr val="tx2">
                    <a:lumMod val="75000"/>
                  </a:schemeClr>
                </a:solidFill>
              </a:rPr>
              <a:t>(1) Formal approval of some formal legal instrument such as a constitution or treaty. (2) In U.S. constitutional history, the approval of the U.S. Constitution in 1788 by the ratifying conventions held in each state, except for Rhode Island, which initially voted the Constitution down by popular referendum. </a:t>
            </a:r>
          </a:p>
        </p:txBody>
      </p:sp>
      <p:sp>
        <p:nvSpPr>
          <p:cNvPr id="3" name="Title 2"/>
          <p:cNvSpPr>
            <a:spLocks noGrp="1"/>
          </p:cNvSpPr>
          <p:nvPr>
            <p:ph type="title"/>
          </p:nvPr>
        </p:nvSpPr>
        <p:spPr>
          <a:xfrm>
            <a:off x="1524000" y="0"/>
            <a:ext cx="8229600" cy="838200"/>
          </a:xfrm>
        </p:spPr>
        <p:txBody>
          <a:bodyPr/>
          <a:lstStyle/>
          <a:p>
            <a:r>
              <a:rPr lang="en-US" dirty="0" smtClean="0"/>
              <a:t>Terms to Know</a:t>
            </a:r>
            <a:endParaRPr lang="en-US" dirty="0"/>
          </a:p>
        </p:txBody>
      </p:sp>
    </p:spTree>
    <p:extLst>
      <p:ext uri="{BB962C8B-B14F-4D97-AF65-F5344CB8AC3E}">
        <p14:creationId xmlns:p14="http://schemas.microsoft.com/office/powerpoint/2010/main" val="47016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9"/>
            <a:ext cx="6096000" cy="4525963"/>
          </a:xfrm>
        </p:spPr>
        <p:txBody>
          <a:bodyPr/>
          <a:lstStyle/>
          <a:p>
            <a:r>
              <a:rPr lang="en-US" dirty="0" smtClean="0"/>
              <a:t>Ratifying conventions set up in each state</a:t>
            </a:r>
          </a:p>
          <a:p>
            <a:pPr lvl="1"/>
            <a:r>
              <a:rPr lang="en-US" dirty="0" smtClean="0"/>
              <a:t>Sole purpose was to debate and approve/reject the Constitution</a:t>
            </a:r>
          </a:p>
          <a:p>
            <a:pPr lvl="1"/>
            <a:r>
              <a:rPr lang="en-US" dirty="0" smtClean="0"/>
              <a:t>Delegates elected by popular vote</a:t>
            </a:r>
          </a:p>
          <a:p>
            <a:r>
              <a:rPr lang="en-US" dirty="0" smtClean="0"/>
              <a:t>9 States needed to ratify Constitution for it to go into effect</a:t>
            </a:r>
            <a:endParaRPr lang="en-US" dirty="0"/>
          </a:p>
          <a:p>
            <a:r>
              <a:rPr lang="en-US" dirty="0" smtClean="0"/>
              <a:t>Example of Social Contract Theory</a:t>
            </a:r>
          </a:p>
          <a:p>
            <a:endParaRPr lang="en-US" dirty="0" smtClean="0"/>
          </a:p>
        </p:txBody>
      </p:sp>
      <p:sp>
        <p:nvSpPr>
          <p:cNvPr id="3" name="Title 2"/>
          <p:cNvSpPr>
            <a:spLocks noGrp="1"/>
          </p:cNvSpPr>
          <p:nvPr>
            <p:ph type="title"/>
          </p:nvPr>
        </p:nvSpPr>
        <p:spPr/>
        <p:txBody>
          <a:bodyPr/>
          <a:lstStyle/>
          <a:p>
            <a:r>
              <a:rPr lang="en-US" dirty="0" smtClean="0"/>
              <a:t>The Ratification Process</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rot="5400000">
            <a:off x="6763077" y="2457123"/>
            <a:ext cx="4914247" cy="2895600"/>
          </a:xfrm>
          <a:prstGeom prst="rect">
            <a:avLst/>
          </a:prstGeom>
          <a:ln>
            <a:noFill/>
          </a:ln>
          <a:effectLst>
            <a:softEdge rad="112500"/>
          </a:effectLst>
        </p:spPr>
      </p:pic>
    </p:spTree>
    <p:extLst>
      <p:ext uri="{BB962C8B-B14F-4D97-AF65-F5344CB8AC3E}">
        <p14:creationId xmlns:p14="http://schemas.microsoft.com/office/powerpoint/2010/main" val="1519070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2600" y="1524000"/>
            <a:ext cx="8610600" cy="4724400"/>
          </a:xfrm>
        </p:spPr>
        <p:txBody>
          <a:bodyPr>
            <a:normAutofit fontScale="92500" lnSpcReduction="10000"/>
          </a:bodyPr>
          <a:lstStyle/>
          <a:p>
            <a:r>
              <a:rPr lang="en-US" dirty="0" smtClean="0"/>
              <a:t>As soon as delegates released the proposal, opposition emerged.</a:t>
            </a:r>
          </a:p>
          <a:p>
            <a:r>
              <a:rPr lang="en-US" dirty="0" smtClean="0"/>
              <a:t>Anti-Federalists published objections in newspapers and pamphlets (George Mason, Elbridge Gerry)</a:t>
            </a:r>
          </a:p>
          <a:p>
            <a:r>
              <a:rPr lang="en-US" dirty="0" smtClean="0"/>
              <a:t>Oppositions believed in reasoned discourse to educate citizens</a:t>
            </a:r>
          </a:p>
          <a:p>
            <a:pPr lvl="1"/>
            <a:r>
              <a:rPr lang="en-US" dirty="0" smtClean="0"/>
              <a:t>They drew on political philosophy ad history to make arguments.</a:t>
            </a:r>
          </a:p>
          <a:p>
            <a:r>
              <a:rPr lang="en-US" dirty="0" smtClean="0"/>
              <a:t>Americans read and discussed the arguments in their homes, coffeehouses, taverns and public meetings across the nation.</a:t>
            </a:r>
          </a:p>
        </p:txBody>
      </p:sp>
      <p:sp>
        <p:nvSpPr>
          <p:cNvPr id="3" name="Title 2"/>
          <p:cNvSpPr>
            <a:spLocks noGrp="1"/>
          </p:cNvSpPr>
          <p:nvPr>
            <p:ph type="title"/>
          </p:nvPr>
        </p:nvSpPr>
        <p:spPr/>
        <p:txBody>
          <a:bodyPr>
            <a:normAutofit/>
          </a:bodyPr>
          <a:lstStyle/>
          <a:p>
            <a:r>
              <a:rPr lang="en-US" dirty="0" smtClean="0"/>
              <a:t>Debating the Proposed Constitution</a:t>
            </a:r>
            <a:endParaRPr lang="en-US" dirty="0"/>
          </a:p>
        </p:txBody>
      </p:sp>
    </p:spTree>
    <p:extLst>
      <p:ext uri="{BB962C8B-B14F-4D97-AF65-F5344CB8AC3E}">
        <p14:creationId xmlns:p14="http://schemas.microsoft.com/office/powerpoint/2010/main" val="1733709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1447801"/>
            <a:ext cx="5943600" cy="4525963"/>
          </a:xfrm>
        </p:spPr>
        <p:txBody>
          <a:bodyPr>
            <a:normAutofit fontScale="92500" lnSpcReduction="10000"/>
          </a:bodyPr>
          <a:lstStyle/>
          <a:p>
            <a:r>
              <a:rPr lang="en-US" dirty="0" smtClean="0"/>
              <a:t>Representative </a:t>
            </a:r>
            <a:r>
              <a:rPr lang="en-US" dirty="0" err="1" smtClean="0"/>
              <a:t>gov’t</a:t>
            </a:r>
            <a:r>
              <a:rPr lang="en-US" dirty="0" smtClean="0"/>
              <a:t> could only work in small communities of people with similar beliefs</a:t>
            </a:r>
          </a:p>
          <a:p>
            <a:r>
              <a:rPr lang="en-US" dirty="0" smtClean="0"/>
              <a:t>In large nations, </a:t>
            </a:r>
            <a:r>
              <a:rPr lang="en-US" dirty="0" err="1" smtClean="0"/>
              <a:t>gov’t</a:t>
            </a:r>
            <a:r>
              <a:rPr lang="en-US" dirty="0" smtClean="0"/>
              <a:t> no longer reflects wishes of most citizens, resorting to force to maintain authority</a:t>
            </a:r>
          </a:p>
          <a:p>
            <a:r>
              <a:rPr lang="en-US" dirty="0" smtClean="0"/>
              <a:t>National </a:t>
            </a:r>
            <a:r>
              <a:rPr lang="en-US" dirty="0" err="1" smtClean="0"/>
              <a:t>gov’t</a:t>
            </a:r>
            <a:r>
              <a:rPr lang="en-US" dirty="0" smtClean="0"/>
              <a:t> will reduce power / role of local </a:t>
            </a:r>
            <a:r>
              <a:rPr lang="en-US" dirty="0" err="1" smtClean="0"/>
              <a:t>gov’t</a:t>
            </a:r>
            <a:endParaRPr lang="en-US" dirty="0" smtClean="0"/>
          </a:p>
          <a:p>
            <a:r>
              <a:rPr lang="en-US" dirty="0" smtClean="0"/>
              <a:t>Small, agrarian communities are more likely to have civic virtue than large, diverse nations</a:t>
            </a:r>
            <a:endParaRPr lang="en-US" dirty="0"/>
          </a:p>
        </p:txBody>
      </p:sp>
      <p:sp>
        <p:nvSpPr>
          <p:cNvPr id="3" name="Title 2"/>
          <p:cNvSpPr>
            <a:spLocks noGrp="1"/>
          </p:cNvSpPr>
          <p:nvPr>
            <p:ph type="title"/>
          </p:nvPr>
        </p:nvSpPr>
        <p:spPr/>
        <p:txBody>
          <a:bodyPr>
            <a:normAutofit fontScale="90000"/>
          </a:bodyPr>
          <a:lstStyle/>
          <a:p>
            <a:r>
              <a:rPr lang="en-US" dirty="0" smtClean="0"/>
              <a:t>Key Elements of Anti-Federalists’ Opposition</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7640746" y="1371600"/>
            <a:ext cx="3027254" cy="4267200"/>
          </a:xfrm>
          <a:prstGeom prst="rect">
            <a:avLst/>
          </a:prstGeom>
          <a:ln>
            <a:noFill/>
          </a:ln>
          <a:effectLst>
            <a:softEdge rad="112500"/>
          </a:effectLst>
        </p:spPr>
      </p:pic>
    </p:spTree>
    <p:extLst>
      <p:ext uri="{BB962C8B-B14F-4D97-AF65-F5344CB8AC3E}">
        <p14:creationId xmlns:p14="http://schemas.microsoft.com/office/powerpoint/2010/main" val="1401679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1447801"/>
            <a:ext cx="8229600" cy="4525963"/>
          </a:xfrm>
        </p:spPr>
        <p:txBody>
          <a:bodyPr/>
          <a:lstStyle/>
          <a:p>
            <a:r>
              <a:rPr lang="en-US" dirty="0" smtClean="0"/>
              <a:t>Strong national </a:t>
            </a:r>
            <a:r>
              <a:rPr lang="en-US" dirty="0" err="1" smtClean="0"/>
              <a:t>gov’ts</a:t>
            </a:r>
            <a:r>
              <a:rPr lang="en-US" dirty="0" smtClean="0"/>
              <a:t> needed in large nations have always destroyed republics</a:t>
            </a:r>
          </a:p>
          <a:p>
            <a:r>
              <a:rPr lang="en-US" dirty="0" smtClean="0"/>
              <a:t>Each branch had potential for tyranny</a:t>
            </a:r>
          </a:p>
          <a:p>
            <a:pPr lvl="1"/>
            <a:r>
              <a:rPr lang="en-US" dirty="0" smtClean="0"/>
              <a:t>No adequate limit on Congress’ necessary &amp; proper clause</a:t>
            </a:r>
          </a:p>
          <a:p>
            <a:pPr lvl="1"/>
            <a:r>
              <a:rPr lang="en-US" dirty="0" smtClean="0"/>
              <a:t>President has unlimited power to grant pardons</a:t>
            </a:r>
          </a:p>
          <a:p>
            <a:pPr lvl="1"/>
            <a:r>
              <a:rPr lang="en-US" dirty="0" smtClean="0"/>
              <a:t>National courts could destroy state judicial branches</a:t>
            </a:r>
          </a:p>
          <a:p>
            <a:pPr lvl="1"/>
            <a:r>
              <a:rPr lang="en-US" dirty="0" err="1" smtClean="0"/>
              <a:t>Gov’t</a:t>
            </a:r>
            <a:r>
              <a:rPr lang="en-US" dirty="0" smtClean="0"/>
              <a:t> is not truly representative.  House of Reps has only 65 members out of 3 million citizens.</a:t>
            </a:r>
          </a:p>
          <a:p>
            <a:pPr lvl="1"/>
            <a:endParaRPr lang="en-US" dirty="0"/>
          </a:p>
        </p:txBody>
      </p:sp>
      <p:sp>
        <p:nvSpPr>
          <p:cNvPr id="3" name="Title 2"/>
          <p:cNvSpPr>
            <a:spLocks noGrp="1"/>
          </p:cNvSpPr>
          <p:nvPr>
            <p:ph type="title"/>
          </p:nvPr>
        </p:nvSpPr>
        <p:spPr/>
        <p:txBody>
          <a:bodyPr/>
          <a:lstStyle/>
          <a:p>
            <a:r>
              <a:rPr lang="en-US" dirty="0" smtClean="0"/>
              <a:t>Anti-Federalists’ Philosophy</a:t>
            </a:r>
            <a:endParaRPr lang="en-US" dirty="0"/>
          </a:p>
        </p:txBody>
      </p:sp>
    </p:spTree>
    <p:extLst>
      <p:ext uri="{BB962C8B-B14F-4D97-AF65-F5344CB8AC3E}">
        <p14:creationId xmlns:p14="http://schemas.microsoft.com/office/powerpoint/2010/main" val="129530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838200"/>
            <a:ext cx="6400800" cy="5486400"/>
          </a:xfrm>
        </p:spPr>
        <p:txBody>
          <a:bodyPr>
            <a:normAutofit lnSpcReduction="10000"/>
          </a:bodyPr>
          <a:lstStyle/>
          <a:p>
            <a:r>
              <a:rPr lang="en-US" dirty="0" smtClean="0"/>
              <a:t>National </a:t>
            </a:r>
            <a:r>
              <a:rPr lang="en-US" dirty="0" err="1" smtClean="0"/>
              <a:t>gov’t</a:t>
            </a:r>
            <a:r>
              <a:rPr lang="en-US" dirty="0" smtClean="0"/>
              <a:t> did not protect rights.</a:t>
            </a:r>
          </a:p>
          <a:p>
            <a:r>
              <a:rPr lang="en-US" dirty="0" smtClean="0"/>
              <a:t>National </a:t>
            </a:r>
            <a:r>
              <a:rPr lang="en-US" dirty="0" err="1" smtClean="0"/>
              <a:t>gov’ts</a:t>
            </a:r>
            <a:r>
              <a:rPr lang="en-US" dirty="0" smtClean="0"/>
              <a:t> power is so general and vague that it is essentially unlimited. </a:t>
            </a:r>
          </a:p>
          <a:p>
            <a:r>
              <a:rPr lang="en-US" dirty="0" smtClean="0"/>
              <a:t>Nothing keeps </a:t>
            </a:r>
            <a:r>
              <a:rPr lang="en-US" dirty="0" err="1" smtClean="0"/>
              <a:t>gov’t</a:t>
            </a:r>
            <a:r>
              <a:rPr lang="en-US" dirty="0" smtClean="0"/>
              <a:t> from violating all rights it does not explicitly protect.</a:t>
            </a:r>
          </a:p>
          <a:p>
            <a:r>
              <a:rPr lang="en-US" dirty="0" smtClean="0"/>
              <a:t>State’s bill of rights does not protect against national government.</a:t>
            </a:r>
          </a:p>
          <a:p>
            <a:r>
              <a:rPr lang="en-US" dirty="0" smtClean="0"/>
              <a:t>Bill of Rights would remind people of the principles of our political system. </a:t>
            </a:r>
            <a:endParaRPr lang="en-US" dirty="0"/>
          </a:p>
        </p:txBody>
      </p:sp>
      <p:sp>
        <p:nvSpPr>
          <p:cNvPr id="3" name="Title 2"/>
          <p:cNvSpPr>
            <a:spLocks noGrp="1"/>
          </p:cNvSpPr>
          <p:nvPr>
            <p:ph type="title"/>
          </p:nvPr>
        </p:nvSpPr>
        <p:spPr>
          <a:xfrm>
            <a:off x="1524000" y="-152400"/>
            <a:ext cx="8229600" cy="1143000"/>
          </a:xfrm>
        </p:spPr>
        <p:txBody>
          <a:bodyPr/>
          <a:lstStyle/>
          <a:p>
            <a:r>
              <a:rPr lang="en-US" dirty="0" smtClean="0"/>
              <a:t>Bill of Rights Debate</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8001000" y="1524000"/>
            <a:ext cx="2667000" cy="3733800"/>
          </a:xfrm>
          <a:prstGeom prst="rect">
            <a:avLst/>
          </a:prstGeom>
          <a:noFill/>
          <a:ln w="9525">
            <a:noFill/>
            <a:miter lim="800000"/>
            <a:headEnd/>
            <a:tailEnd/>
          </a:ln>
          <a:effectLst/>
        </p:spPr>
      </p:pic>
    </p:spTree>
    <p:extLst>
      <p:ext uri="{BB962C8B-B14F-4D97-AF65-F5344CB8AC3E}">
        <p14:creationId xmlns:p14="http://schemas.microsoft.com/office/powerpoint/2010/main" val="16162630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541</Words>
  <Application>Microsoft Macintosh PowerPoint</Application>
  <PresentationFormat>Widescreen</PresentationFormat>
  <Paragraphs>47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Lucida Sans Unicode</vt:lpstr>
      <vt:lpstr>Verdana</vt:lpstr>
      <vt:lpstr>Wingdings 2</vt:lpstr>
      <vt:lpstr>Wingdings 3</vt:lpstr>
      <vt:lpstr>Concourse</vt:lpstr>
      <vt:lpstr>PowerPoint Presentation</vt:lpstr>
      <vt:lpstr>Purpose</vt:lpstr>
      <vt:lpstr>Objectives</vt:lpstr>
      <vt:lpstr>Terms to Know</vt:lpstr>
      <vt:lpstr>The Ratification Process</vt:lpstr>
      <vt:lpstr>Debating the Proposed Constitution</vt:lpstr>
      <vt:lpstr>Key Elements of Anti-Federalists’ Opposition</vt:lpstr>
      <vt:lpstr>Anti-Federalists’ Philosophy</vt:lpstr>
      <vt:lpstr>Bill of Rights Debate</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cp:revision>
  <dcterms:created xsi:type="dcterms:W3CDTF">2017-08-17T19:51:20Z</dcterms:created>
  <dcterms:modified xsi:type="dcterms:W3CDTF">2017-08-17T19:51:37Z</dcterms:modified>
</cp:coreProperties>
</file>