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D7F2283-1834-4451-B17C-CDE3CBC6E86F}" type="datetimeFigureOut">
              <a:rPr lang="en-US" smtClean="0"/>
              <a:pPr/>
              <a:t>8/17/17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D34817">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5639B6F-795D-4F24-B5E9-4944799A7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639B6F-795D-4F24-B5E9-4944799A7FE2}"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5639B6F-795D-4F24-B5E9-4944799A7FE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46559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304801"/>
            <a:ext cx="4267200" cy="5293757"/>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algn="ctr"/>
            <a:r>
              <a:rPr lang="en-US" sz="4000" b="1" dirty="0">
                <a:solidFill>
                  <a:prstClr val="black"/>
                </a:solidFill>
              </a:rPr>
              <a:t>Lesson 12</a:t>
            </a:r>
            <a:r>
              <a:rPr lang="en-US" sz="4000" dirty="0">
                <a:solidFill>
                  <a:prstClr val="black"/>
                </a:solidFill>
              </a:rPr>
              <a:t>:    </a:t>
            </a:r>
          </a:p>
          <a:p>
            <a:pPr algn="ctr"/>
            <a:r>
              <a:rPr lang="en-US" sz="4000" dirty="0">
                <a:solidFill>
                  <a:prstClr val="black"/>
                </a:solidFill>
              </a:rPr>
              <a:t>How Did the Delegates Distribute Powers between National and State Governments?</a:t>
            </a:r>
          </a:p>
          <a:p>
            <a:endParaRPr lang="en-US" dirty="0">
              <a:solidFill>
                <a:prstClr val="black"/>
              </a:solidFill>
            </a:endParaRPr>
          </a:p>
        </p:txBody>
      </p:sp>
      <p:pic>
        <p:nvPicPr>
          <p:cNvPr id="5122" name="Picture 2"/>
          <p:cNvPicPr>
            <a:picLocks noChangeAspect="1" noChangeArrowheads="1"/>
          </p:cNvPicPr>
          <p:nvPr/>
        </p:nvPicPr>
        <p:blipFill>
          <a:blip r:embed="rId2" cstate="print"/>
          <a:srcRect/>
          <a:stretch>
            <a:fillRect/>
          </a:stretch>
        </p:blipFill>
        <p:spPr bwMode="auto">
          <a:xfrm>
            <a:off x="5791200" y="-69987"/>
            <a:ext cx="4876800" cy="6927987"/>
          </a:xfrm>
          <a:prstGeom prst="rect">
            <a:avLst/>
          </a:prstGeom>
          <a:noFill/>
          <a:ln w="9525">
            <a:noFill/>
            <a:miter lim="800000"/>
            <a:headEnd/>
            <a:tailEnd/>
          </a:ln>
          <a:effectLst/>
        </p:spPr>
      </p:pic>
    </p:spTree>
    <p:extLst>
      <p:ext uri="{BB962C8B-B14F-4D97-AF65-F5344CB8AC3E}">
        <p14:creationId xmlns:p14="http://schemas.microsoft.com/office/powerpoint/2010/main" val="1230916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relationship between national and state powers was at the core of the first Convention debates.</a:t>
            </a:r>
          </a:p>
          <a:p>
            <a:r>
              <a:rPr lang="en-US" dirty="0" smtClean="0"/>
              <a:t>The delegates eventually worked out a series of regulations &amp; compromises that defined what national and state government could and could not do.</a:t>
            </a:r>
          </a:p>
          <a:p>
            <a:r>
              <a:rPr lang="en-US" dirty="0" smtClean="0"/>
              <a:t>Several compromises involved slavery, the most divisive issue among states. </a:t>
            </a:r>
            <a:endParaRPr lang="en-US" dirty="0"/>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1297727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Describe the major powers and limits on the national government, powers specifically left to states, and prohibitions the Constitution placed on states. </a:t>
            </a:r>
          </a:p>
          <a:p>
            <a:r>
              <a:rPr lang="en-US" i="1" dirty="0" smtClean="0"/>
              <a:t>Explain how the Constitution did and did not address slavery and other unresolved issues. </a:t>
            </a:r>
          </a:p>
          <a:p>
            <a:r>
              <a:rPr lang="en-US" i="1" dirty="0" smtClean="0"/>
              <a:t>Evaluate, take, and defend positions on how limited government in the US protects individual rights and promotes the common good and on issues involving slavery. </a:t>
            </a:r>
            <a:endParaRPr lang="en-US" i="1"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06864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14400"/>
            <a:ext cx="9067800" cy="5334000"/>
          </a:xfrm>
        </p:spPr>
        <p:txBody>
          <a:bodyPr>
            <a:normAutofit fontScale="85000" lnSpcReduction="20000"/>
          </a:bodyPr>
          <a:lstStyle/>
          <a:p>
            <a:r>
              <a:rPr lang="en-US" b="1" i="1" dirty="0" smtClean="0">
                <a:solidFill>
                  <a:schemeClr val="tx2">
                    <a:lumMod val="75000"/>
                  </a:schemeClr>
                </a:solidFill>
              </a:rPr>
              <a:t>ex post facto</a:t>
            </a:r>
            <a:r>
              <a:rPr lang="en-US" b="1" dirty="0" smtClean="0">
                <a:solidFill>
                  <a:schemeClr val="tx2">
                    <a:lumMod val="75000"/>
                  </a:schemeClr>
                </a:solidFill>
              </a:rPr>
              <a:t> law</a:t>
            </a:r>
            <a:r>
              <a:rPr lang="en-US" dirty="0" smtClean="0">
                <a:solidFill>
                  <a:schemeClr val="tx2">
                    <a:lumMod val="75000"/>
                  </a:schemeClr>
                </a:solidFill>
              </a:rPr>
              <a:t> </a:t>
            </a:r>
          </a:p>
          <a:p>
            <a:pPr lvl="1"/>
            <a:r>
              <a:rPr lang="en-US" dirty="0" smtClean="0">
                <a:solidFill>
                  <a:schemeClr val="tx2">
                    <a:lumMod val="75000"/>
                  </a:schemeClr>
                </a:solidFill>
              </a:rPr>
              <a:t>A law that criminalizes an act that was not a crime when committed, that increases the penalty for a crime after it was committed, or that changes the rules of evidence to make conviction easier. </a:t>
            </a:r>
            <a:r>
              <a:rPr lang="en-US" i="1" dirty="0" smtClean="0">
                <a:solidFill>
                  <a:schemeClr val="tx2">
                    <a:lumMod val="75000"/>
                  </a:schemeClr>
                </a:solidFill>
              </a:rPr>
              <a:t>Ex post facto</a:t>
            </a:r>
            <a:r>
              <a:rPr lang="en-US" dirty="0" smtClean="0">
                <a:solidFill>
                  <a:schemeClr val="tx2">
                    <a:lumMod val="75000"/>
                  </a:schemeClr>
                </a:solidFill>
              </a:rPr>
              <a:t> laws are forbidden by Article I of the Constitution. </a:t>
            </a:r>
          </a:p>
          <a:p>
            <a:r>
              <a:rPr lang="en-US" b="1" dirty="0" smtClean="0">
                <a:solidFill>
                  <a:schemeClr val="tx2">
                    <a:lumMod val="75000"/>
                  </a:schemeClr>
                </a:solidFill>
              </a:rPr>
              <a:t>bill of attainder</a:t>
            </a:r>
            <a:r>
              <a:rPr lang="en-US" dirty="0" smtClean="0">
                <a:solidFill>
                  <a:schemeClr val="tx2">
                    <a:lumMod val="75000"/>
                  </a:schemeClr>
                </a:solidFill>
              </a:rPr>
              <a:t> </a:t>
            </a:r>
          </a:p>
          <a:p>
            <a:pPr lvl="1"/>
            <a:r>
              <a:rPr lang="en-US" dirty="0" smtClean="0">
                <a:solidFill>
                  <a:schemeClr val="tx2">
                    <a:lumMod val="75000"/>
                  </a:schemeClr>
                </a:solidFill>
              </a:rPr>
              <a:t>An act of the legislature that inflicts punishment on an individual or group without a judicial trial. </a:t>
            </a:r>
          </a:p>
          <a:p>
            <a:r>
              <a:rPr lang="en-US" b="1" dirty="0" smtClean="0">
                <a:solidFill>
                  <a:schemeClr val="tx2">
                    <a:lumMod val="75000"/>
                  </a:schemeClr>
                </a:solidFill>
              </a:rPr>
              <a:t>secede</a:t>
            </a:r>
            <a:r>
              <a:rPr lang="en-US" dirty="0" smtClean="0">
                <a:solidFill>
                  <a:schemeClr val="tx2">
                    <a:lumMod val="75000"/>
                  </a:schemeClr>
                </a:solidFill>
              </a:rPr>
              <a:t> </a:t>
            </a:r>
          </a:p>
          <a:p>
            <a:pPr lvl="1"/>
            <a:r>
              <a:rPr lang="en-US" dirty="0" smtClean="0">
                <a:solidFill>
                  <a:schemeClr val="tx2">
                    <a:lumMod val="75000"/>
                  </a:schemeClr>
                </a:solidFill>
              </a:rPr>
              <a:t>Formal withdrawal by a constituent member from an alliance, federation, or association. </a:t>
            </a:r>
          </a:p>
          <a:p>
            <a:r>
              <a:rPr lang="en-US" b="1" dirty="0" smtClean="0">
                <a:solidFill>
                  <a:schemeClr val="tx2">
                    <a:lumMod val="75000"/>
                  </a:schemeClr>
                </a:solidFill>
              </a:rPr>
              <a:t>supremacy clause</a:t>
            </a:r>
            <a:r>
              <a:rPr lang="en-US" dirty="0" smtClean="0">
                <a:solidFill>
                  <a:schemeClr val="tx2">
                    <a:lumMod val="75000"/>
                  </a:schemeClr>
                </a:solidFill>
              </a:rPr>
              <a:t> </a:t>
            </a:r>
          </a:p>
          <a:p>
            <a:pPr lvl="1"/>
            <a:r>
              <a:rPr lang="en-US" dirty="0" smtClean="0">
                <a:solidFill>
                  <a:schemeClr val="tx2">
                    <a:lumMod val="75000"/>
                  </a:schemeClr>
                </a:solidFill>
              </a:rPr>
              <a:t>Article VI, Section 2 of the Constitution, which states that the U.S. Constitution, laws passed by Congress, and treaties of the United States "shall be the supreme Law of the Land" and binding on the states. </a:t>
            </a:r>
          </a:p>
          <a:p>
            <a:r>
              <a:rPr lang="en-US" b="1" dirty="0" smtClean="0">
                <a:solidFill>
                  <a:schemeClr val="tx2">
                    <a:lumMod val="75000"/>
                  </a:schemeClr>
                </a:solidFill>
              </a:rPr>
              <a:t>tariff</a:t>
            </a:r>
            <a:r>
              <a:rPr lang="en-US" dirty="0" smtClean="0">
                <a:solidFill>
                  <a:schemeClr val="tx2">
                    <a:lumMod val="75000"/>
                  </a:schemeClr>
                </a:solidFill>
              </a:rPr>
              <a:t> </a:t>
            </a:r>
          </a:p>
          <a:p>
            <a:pPr lvl="1"/>
            <a:r>
              <a:rPr lang="en-US" dirty="0" smtClean="0">
                <a:solidFill>
                  <a:schemeClr val="tx2">
                    <a:lumMod val="75000"/>
                  </a:schemeClr>
                </a:solidFill>
              </a:rPr>
              <a:t>A tax on imported or exported goods. Also known as a duty. </a:t>
            </a:r>
          </a:p>
          <a:p>
            <a:pPr>
              <a:buNone/>
            </a:pPr>
            <a:endParaRPr lang="en-US" dirty="0" smtClean="0">
              <a:solidFill>
                <a:schemeClr val="tx2">
                  <a:lumMod val="75000"/>
                </a:schemeClr>
              </a:solidFill>
            </a:endParaRPr>
          </a:p>
          <a:p>
            <a:endParaRPr lang="en-US" dirty="0">
              <a:solidFill>
                <a:schemeClr val="tx2">
                  <a:lumMod val="75000"/>
                </a:schemeClr>
              </a:solidFill>
            </a:endParaRPr>
          </a:p>
        </p:txBody>
      </p:sp>
      <p:sp>
        <p:nvSpPr>
          <p:cNvPr id="3" name="Title 2"/>
          <p:cNvSpPr>
            <a:spLocks noGrp="1"/>
          </p:cNvSpPr>
          <p:nvPr>
            <p:ph type="title"/>
          </p:nvPr>
        </p:nvSpPr>
        <p:spPr>
          <a:xfrm>
            <a:off x="1524000" y="0"/>
            <a:ext cx="8229600" cy="1143000"/>
          </a:xfrm>
        </p:spPr>
        <p:txBody>
          <a:bodyPr/>
          <a:lstStyle/>
          <a:p>
            <a:r>
              <a:rPr lang="en-US" dirty="0" smtClean="0"/>
              <a:t>Terms to Know</a:t>
            </a:r>
            <a:endParaRPr lang="en-US" dirty="0"/>
          </a:p>
        </p:txBody>
      </p:sp>
    </p:spTree>
    <p:extLst>
      <p:ext uri="{BB962C8B-B14F-4D97-AF65-F5344CB8AC3E}">
        <p14:creationId xmlns:p14="http://schemas.microsoft.com/office/powerpoint/2010/main" val="129838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371600"/>
            <a:ext cx="7239000" cy="5486400"/>
          </a:xfrm>
        </p:spPr>
        <p:txBody>
          <a:bodyPr/>
          <a:lstStyle/>
          <a:p>
            <a:r>
              <a:rPr lang="en-US" dirty="0" smtClean="0"/>
              <a:t>Powers given to national </a:t>
            </a:r>
            <a:r>
              <a:rPr lang="en-US" dirty="0" err="1" smtClean="0"/>
              <a:t>gov’t</a:t>
            </a:r>
            <a:r>
              <a:rPr lang="en-US" dirty="0" smtClean="0"/>
              <a:t> over states:</a:t>
            </a:r>
          </a:p>
          <a:p>
            <a:pPr lvl="1"/>
            <a:r>
              <a:rPr lang="en-US" dirty="0" smtClean="0"/>
              <a:t>Make or change state election laws </a:t>
            </a:r>
          </a:p>
          <a:p>
            <a:pPr lvl="1"/>
            <a:r>
              <a:rPr lang="en-US" dirty="0" smtClean="0"/>
              <a:t>Call state militias into national service</a:t>
            </a:r>
          </a:p>
          <a:p>
            <a:pPr lvl="1"/>
            <a:r>
              <a:rPr lang="en-US" dirty="0" smtClean="0"/>
              <a:t>Create new states</a:t>
            </a:r>
          </a:p>
          <a:p>
            <a:pPr lvl="1"/>
            <a:r>
              <a:rPr lang="en-US" dirty="0" smtClean="0"/>
              <a:t>Guarantee each state a “republican for of </a:t>
            </a:r>
            <a:r>
              <a:rPr lang="en-US" dirty="0" err="1" smtClean="0"/>
              <a:t>gov’t</a:t>
            </a:r>
            <a:r>
              <a:rPr lang="en-US" dirty="0" smtClean="0"/>
              <a:t>”</a:t>
            </a:r>
          </a:p>
          <a:p>
            <a:pPr lvl="1"/>
            <a:r>
              <a:rPr lang="en-US" dirty="0" smtClean="0"/>
              <a:t>Protect states from invasion or domestic violence</a:t>
            </a:r>
          </a:p>
          <a:p>
            <a:pPr lvl="1"/>
            <a:r>
              <a:rPr lang="en-US" dirty="0" smtClean="0"/>
              <a:t>Constitution &amp; laws / treaties made by Congress are supreme law of the land (Supremacy Clause)</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National Government’s Powers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165040" y="1676400"/>
            <a:ext cx="2502961" cy="3124200"/>
          </a:xfrm>
          <a:prstGeom prst="rect">
            <a:avLst/>
          </a:prstGeom>
          <a:ln>
            <a:noFill/>
          </a:ln>
          <a:effectLst>
            <a:softEdge rad="112500"/>
          </a:effectLst>
        </p:spPr>
      </p:pic>
    </p:spTree>
    <p:extLst>
      <p:ext uri="{BB962C8B-B14F-4D97-AF65-F5344CB8AC3E}">
        <p14:creationId xmlns:p14="http://schemas.microsoft.com/office/powerpoint/2010/main" val="143216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90600"/>
            <a:ext cx="8915400" cy="5257800"/>
          </a:xfrm>
        </p:spPr>
        <p:txBody>
          <a:bodyPr>
            <a:normAutofit/>
          </a:bodyPr>
          <a:lstStyle/>
          <a:p>
            <a:r>
              <a:rPr lang="en-US" dirty="0" smtClean="0"/>
              <a:t>These provisions protected individual rights</a:t>
            </a:r>
          </a:p>
          <a:p>
            <a:pPr lvl="1"/>
            <a:r>
              <a:rPr lang="en-US" dirty="0" smtClean="0"/>
              <a:t>Cannot suspend habeas corpus</a:t>
            </a:r>
          </a:p>
          <a:p>
            <a:pPr lvl="1"/>
            <a:r>
              <a:rPr lang="en-US" dirty="0" smtClean="0"/>
              <a:t>Cannot pass </a:t>
            </a:r>
            <a:r>
              <a:rPr lang="en-US" i="1" dirty="0" smtClean="0"/>
              <a:t>ex post facto </a:t>
            </a:r>
            <a:r>
              <a:rPr lang="en-US" dirty="0" smtClean="0"/>
              <a:t>laws or</a:t>
            </a:r>
            <a:r>
              <a:rPr lang="en-US" i="1" dirty="0" smtClean="0"/>
              <a:t> bills of attainder</a:t>
            </a:r>
          </a:p>
          <a:p>
            <a:pPr lvl="1"/>
            <a:r>
              <a:rPr lang="en-US" dirty="0" smtClean="0"/>
              <a:t>Cannot suspend trial by jury in criminal cases</a:t>
            </a:r>
          </a:p>
          <a:p>
            <a:pPr lvl="1"/>
            <a:r>
              <a:rPr lang="en-US" dirty="0" smtClean="0"/>
              <a:t>Cannot modify definition of treason</a:t>
            </a:r>
          </a:p>
          <a:p>
            <a:r>
              <a:rPr lang="en-US" dirty="0" smtClean="0"/>
              <a:t>The following protect rights of public officials</a:t>
            </a:r>
          </a:p>
          <a:p>
            <a:pPr lvl="1"/>
            <a:r>
              <a:rPr lang="en-US" dirty="0" smtClean="0"/>
              <a:t>Members of Congress cannot be arrested during session unless a major crime</a:t>
            </a:r>
          </a:p>
          <a:p>
            <a:pPr lvl="1"/>
            <a:r>
              <a:rPr lang="en-US" dirty="0" smtClean="0"/>
              <a:t>No religious tests for public office</a:t>
            </a:r>
          </a:p>
          <a:p>
            <a:pPr lvl="1"/>
            <a:r>
              <a:rPr lang="en-US" dirty="0" smtClean="0"/>
              <a:t>Impeachment clauses protect right to a fair trial</a:t>
            </a:r>
          </a:p>
          <a:p>
            <a:pPr lvl="1"/>
            <a:r>
              <a:rPr lang="en-US" dirty="0" err="1" smtClean="0"/>
              <a:t>Gov’t</a:t>
            </a:r>
            <a:r>
              <a:rPr lang="en-US" dirty="0" smtClean="0"/>
              <a:t> cannot take money from treasury without an appropriation law</a:t>
            </a:r>
          </a:p>
        </p:txBody>
      </p:sp>
      <p:sp>
        <p:nvSpPr>
          <p:cNvPr id="3" name="Title 2"/>
          <p:cNvSpPr>
            <a:spLocks noGrp="1"/>
          </p:cNvSpPr>
          <p:nvPr>
            <p:ph type="title"/>
          </p:nvPr>
        </p:nvSpPr>
        <p:spPr>
          <a:xfrm>
            <a:off x="1524000" y="0"/>
            <a:ext cx="8229600" cy="1143000"/>
          </a:xfrm>
        </p:spPr>
        <p:txBody>
          <a:bodyPr>
            <a:normAutofit fontScale="90000"/>
          </a:bodyPr>
          <a:lstStyle/>
          <a:p>
            <a:r>
              <a:rPr lang="en-US" dirty="0" smtClean="0"/>
              <a:t>Limits on Power of National </a:t>
            </a:r>
            <a:r>
              <a:rPr lang="en-US" dirty="0" err="1" smtClean="0"/>
              <a:t>Gov’t</a:t>
            </a:r>
            <a:endParaRPr lang="en-US" dirty="0"/>
          </a:p>
        </p:txBody>
      </p:sp>
    </p:spTree>
    <p:extLst>
      <p:ext uri="{BB962C8B-B14F-4D97-AF65-F5344CB8AC3E}">
        <p14:creationId xmlns:p14="http://schemas.microsoft.com/office/powerpoint/2010/main" val="140872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295401"/>
            <a:ext cx="6477000" cy="4525963"/>
          </a:xfrm>
        </p:spPr>
        <p:txBody>
          <a:bodyPr>
            <a:normAutofit fontScale="92500"/>
          </a:bodyPr>
          <a:lstStyle/>
          <a:p>
            <a:r>
              <a:rPr lang="en-US" dirty="0" smtClean="0"/>
              <a:t>States cannot</a:t>
            </a:r>
          </a:p>
          <a:p>
            <a:pPr lvl="1"/>
            <a:r>
              <a:rPr lang="en-US" dirty="0" smtClean="0"/>
              <a:t>Coin their own money</a:t>
            </a:r>
          </a:p>
          <a:p>
            <a:pPr lvl="1"/>
            <a:r>
              <a:rPr lang="en-US" dirty="0" smtClean="0"/>
              <a:t>Pass laws that enable people to violate contracts</a:t>
            </a:r>
          </a:p>
          <a:p>
            <a:pPr lvl="1"/>
            <a:r>
              <a:rPr lang="en-US" dirty="0" smtClean="0"/>
              <a:t>Make ex post facto laws or bills of attainder</a:t>
            </a:r>
          </a:p>
          <a:p>
            <a:pPr lvl="1"/>
            <a:r>
              <a:rPr lang="en-US" dirty="0" smtClean="0"/>
              <a:t>Enter into foreign treaties or declare war</a:t>
            </a:r>
          </a:p>
          <a:p>
            <a:pPr lvl="1"/>
            <a:r>
              <a:rPr lang="en-US" dirty="0" smtClean="0"/>
              <a:t>Tax imports or exports</a:t>
            </a:r>
          </a:p>
          <a:p>
            <a:pPr lvl="1"/>
            <a:r>
              <a:rPr lang="en-US" dirty="0" smtClean="0"/>
              <a:t>Keep troops or ships of war in peace time</a:t>
            </a:r>
          </a:p>
          <a:p>
            <a:pPr lvl="1"/>
            <a:r>
              <a:rPr lang="en-US" dirty="0" smtClean="0"/>
              <a:t>No discrimination against citizens of other states</a:t>
            </a:r>
          </a:p>
          <a:p>
            <a:pPr lvl="1"/>
            <a:r>
              <a:rPr lang="en-US" dirty="0" smtClean="0"/>
              <a:t>Must return fugitives from other states</a:t>
            </a:r>
            <a:endParaRPr lang="en-US" dirty="0"/>
          </a:p>
        </p:txBody>
      </p:sp>
      <p:sp>
        <p:nvSpPr>
          <p:cNvPr id="3" name="Title 2"/>
          <p:cNvSpPr>
            <a:spLocks noGrp="1"/>
          </p:cNvSpPr>
          <p:nvPr>
            <p:ph type="title"/>
          </p:nvPr>
        </p:nvSpPr>
        <p:spPr/>
        <p:txBody>
          <a:bodyPr/>
          <a:lstStyle/>
          <a:p>
            <a:r>
              <a:rPr lang="en-US" dirty="0" smtClean="0"/>
              <a:t>Limits on Power of State </a:t>
            </a:r>
            <a:r>
              <a:rPr lang="en-US" dirty="0" err="1" smtClean="0"/>
              <a:t>Gov’ts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001000" y="3962400"/>
            <a:ext cx="2054942" cy="2895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772400" y="1143000"/>
            <a:ext cx="2514600" cy="2712377"/>
          </a:xfrm>
          <a:prstGeom prst="rect">
            <a:avLst/>
          </a:prstGeom>
          <a:noFill/>
          <a:ln w="9525">
            <a:noFill/>
            <a:miter lim="800000"/>
            <a:headEnd/>
            <a:tailEnd/>
          </a:ln>
          <a:effectLst/>
        </p:spPr>
      </p:pic>
    </p:spTree>
    <p:extLst>
      <p:ext uri="{BB962C8B-B14F-4D97-AF65-F5344CB8AC3E}">
        <p14:creationId xmlns:p14="http://schemas.microsoft.com/office/powerpoint/2010/main" val="43848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524002"/>
            <a:ext cx="8610600" cy="2057399"/>
          </a:xfrm>
        </p:spPr>
        <p:txBody>
          <a:bodyPr>
            <a:normAutofit lnSpcReduction="10000"/>
          </a:bodyPr>
          <a:lstStyle/>
          <a:p>
            <a:r>
              <a:rPr lang="en-US" dirty="0" smtClean="0"/>
              <a:t>Many delegates were opposed to slavery, kept terms out of Constitution (but protected institution)</a:t>
            </a:r>
          </a:p>
          <a:p>
            <a:r>
              <a:rPr lang="en-US" dirty="0" smtClean="0"/>
              <a:t>Southern states considered slaves property, and property issues should be state matters</a:t>
            </a:r>
          </a:p>
        </p:txBody>
      </p:sp>
      <p:sp>
        <p:nvSpPr>
          <p:cNvPr id="3" name="Title 2"/>
          <p:cNvSpPr>
            <a:spLocks noGrp="1"/>
          </p:cNvSpPr>
          <p:nvPr>
            <p:ph type="title"/>
          </p:nvPr>
        </p:nvSpPr>
        <p:spPr/>
        <p:txBody>
          <a:bodyPr>
            <a:normAutofit fontScale="90000"/>
          </a:bodyPr>
          <a:lstStyle/>
          <a:p>
            <a:r>
              <a:rPr lang="en-US" dirty="0" smtClean="0"/>
              <a:t>Slavery’s Affect on Distribution of National &amp; State Powers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86576" y="3657600"/>
            <a:ext cx="3781425" cy="3200400"/>
          </a:xfrm>
          <a:prstGeom prst="rect">
            <a:avLst/>
          </a:prstGeom>
          <a:ln>
            <a:noFill/>
          </a:ln>
          <a:effectLst>
            <a:softEdge rad="112500"/>
          </a:effectLst>
        </p:spPr>
      </p:pic>
      <p:sp>
        <p:nvSpPr>
          <p:cNvPr id="5" name="Content Placeholder 1"/>
          <p:cNvSpPr txBox="1">
            <a:spLocks/>
          </p:cNvSpPr>
          <p:nvPr/>
        </p:nvSpPr>
        <p:spPr>
          <a:xfrm>
            <a:off x="1828800" y="3505202"/>
            <a:ext cx="5105400" cy="2590799"/>
          </a:xfrm>
          <a:prstGeom prst="rect">
            <a:avLst/>
          </a:prstGeom>
        </p:spPr>
        <p:txBody>
          <a:bodyPr vert="horz">
            <a:normAutofit fontScale="92500" lnSpcReduction="10000"/>
          </a:bodyPr>
          <a:lstStyle/>
          <a:p>
            <a:pPr marL="365760" indent="-256032">
              <a:spcBef>
                <a:spcPts val="400"/>
              </a:spcBef>
              <a:buClr>
                <a:srgbClr val="D34817"/>
              </a:buClr>
              <a:buSzPct val="68000"/>
              <a:buFont typeface="Wingdings 3"/>
              <a:buChar char=""/>
              <a:defRPr/>
            </a:pPr>
            <a:r>
              <a:rPr lang="en-US" sz="2700" dirty="0">
                <a:solidFill>
                  <a:prstClr val="black"/>
                </a:solidFill>
              </a:rPr>
              <a:t>NC, SC, and GA would  create own nation if Constitution interfered w/ slavery</a:t>
            </a:r>
          </a:p>
          <a:p>
            <a:pPr marL="365760" indent="-256032">
              <a:spcBef>
                <a:spcPts val="400"/>
              </a:spcBef>
              <a:buClr>
                <a:srgbClr val="D34817"/>
              </a:buClr>
              <a:buSzPct val="68000"/>
              <a:buFont typeface="Wingdings 3"/>
              <a:buChar char=""/>
              <a:defRPr/>
            </a:pPr>
            <a:r>
              <a:rPr lang="en-US" sz="2700" dirty="0">
                <a:solidFill>
                  <a:prstClr val="black"/>
                </a:solidFill>
              </a:rPr>
              <a:t>Northern delegates agree to put in “fugitive slave clause” and not to interfere with slave trade until 1808.</a:t>
            </a:r>
            <a:endParaRPr lang="en-US" sz="2700" dirty="0">
              <a:solidFill>
                <a:prstClr val="black"/>
              </a:solidFill>
            </a:endParaRPr>
          </a:p>
        </p:txBody>
      </p:sp>
    </p:spTree>
    <p:extLst>
      <p:ext uri="{BB962C8B-B14F-4D97-AF65-F5344CB8AC3E}">
        <p14:creationId xmlns:p14="http://schemas.microsoft.com/office/powerpoint/2010/main" val="166402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953000" cy="4525963"/>
          </a:xfrm>
        </p:spPr>
        <p:txBody>
          <a:bodyPr/>
          <a:lstStyle/>
          <a:p>
            <a:r>
              <a:rPr lang="en-US" dirty="0" smtClean="0"/>
              <a:t>Citizenship</a:t>
            </a:r>
          </a:p>
          <a:p>
            <a:pPr>
              <a:buNone/>
            </a:pPr>
            <a:endParaRPr lang="en-US" dirty="0" smtClean="0"/>
          </a:p>
          <a:p>
            <a:r>
              <a:rPr lang="en-US" dirty="0" smtClean="0"/>
              <a:t>Voting Rights</a:t>
            </a:r>
          </a:p>
          <a:p>
            <a:pPr>
              <a:buNone/>
            </a:pPr>
            <a:endParaRPr lang="en-US" dirty="0" smtClean="0"/>
          </a:p>
          <a:p>
            <a:r>
              <a:rPr lang="en-US" dirty="0" smtClean="0"/>
              <a:t>Where national power ends / state power begins</a:t>
            </a:r>
          </a:p>
          <a:p>
            <a:pPr lvl="1"/>
            <a:r>
              <a:rPr lang="en-US" dirty="0" smtClean="0"/>
              <a:t>“Necessary &amp; Proper Clause”</a:t>
            </a:r>
          </a:p>
          <a:p>
            <a:pPr lvl="1">
              <a:buNone/>
            </a:pPr>
            <a:endParaRPr lang="en-US" dirty="0" smtClean="0"/>
          </a:p>
          <a:p>
            <a:r>
              <a:rPr lang="en-US" dirty="0" smtClean="0"/>
              <a:t>State’s right to secede from the US</a:t>
            </a:r>
            <a:endParaRPr lang="en-US" dirty="0"/>
          </a:p>
        </p:txBody>
      </p:sp>
      <p:sp>
        <p:nvSpPr>
          <p:cNvPr id="3" name="Title 2"/>
          <p:cNvSpPr>
            <a:spLocks noGrp="1"/>
          </p:cNvSpPr>
          <p:nvPr>
            <p:ph type="title"/>
          </p:nvPr>
        </p:nvSpPr>
        <p:spPr/>
        <p:txBody>
          <a:bodyPr/>
          <a:lstStyle/>
          <a:p>
            <a:r>
              <a:rPr lang="en-US" dirty="0" smtClean="0"/>
              <a:t>Issues Unaddressed</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858000" y="4343400"/>
            <a:ext cx="3810000" cy="2514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7184834" y="1219201"/>
            <a:ext cx="3483166" cy="2581275"/>
          </a:xfrm>
          <a:prstGeom prst="rect">
            <a:avLst/>
          </a:prstGeom>
          <a:noFill/>
          <a:ln w="9525">
            <a:noFill/>
            <a:miter lim="800000"/>
            <a:headEnd/>
            <a:tailEnd/>
          </a:ln>
          <a:effectLst/>
        </p:spPr>
      </p:pic>
    </p:spTree>
    <p:extLst>
      <p:ext uri="{BB962C8B-B14F-4D97-AF65-F5344CB8AC3E}">
        <p14:creationId xmlns:p14="http://schemas.microsoft.com/office/powerpoint/2010/main" val="645666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Words>
  <Application>Microsoft Macintosh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Lucida Sans Unicode</vt:lpstr>
      <vt:lpstr>Verdana</vt:lpstr>
      <vt:lpstr>Wingdings 2</vt:lpstr>
      <vt:lpstr>Wingdings 3</vt:lpstr>
      <vt:lpstr>Concourse</vt:lpstr>
      <vt:lpstr>PowerPoint Presentation</vt:lpstr>
      <vt:lpstr>Purpose</vt:lpstr>
      <vt:lpstr>Objectives</vt:lpstr>
      <vt:lpstr>Terms to Know</vt:lpstr>
      <vt:lpstr>National Government’s Powers</vt:lpstr>
      <vt:lpstr>Limits on Power of National Gov’t</vt:lpstr>
      <vt:lpstr>Limits on Power of State Gov’ts</vt:lpstr>
      <vt:lpstr>Slavery’s Affect on Distribution of National &amp; State Powers </vt:lpstr>
      <vt:lpstr>Issues Unaddressed</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2017-08-17T19:50:30Z</dcterms:created>
  <dcterms:modified xsi:type="dcterms:W3CDTF">2017-08-17T19:50:53Z</dcterms:modified>
</cp:coreProperties>
</file>