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4"/>
    <p:restoredTop sz="94664"/>
  </p:normalViewPr>
  <p:slideViewPr>
    <p:cSldViewPr snapToGrid="0" snapToObjects="1">
      <p:cViewPr varScale="1">
        <p:scale>
          <a:sx n="85" d="100"/>
          <a:sy n="85" d="100"/>
        </p:scale>
        <p:origin x="192" y="3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EDB5C8-047F-A34E-889C-0371F85ACC49}" type="datetimeFigureOut">
              <a:rPr lang="en-US" smtClean="0"/>
              <a:t>9/7/17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62EC74-8425-6641-9A4B-051F90CA20E9}" type="slidenum">
              <a:rPr lang="en-US" smtClean="0"/>
              <a:t>‹#›</a:t>
            </a:fld>
            <a:endParaRPr lang="en-US"/>
          </a:p>
        </p:txBody>
      </p:sp>
    </p:spTree>
    <p:extLst>
      <p:ext uri="{BB962C8B-B14F-4D97-AF65-F5344CB8AC3E}">
        <p14:creationId xmlns:p14="http://schemas.microsoft.com/office/powerpoint/2010/main" val="749655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412C51-05F9-4138-9A0E-805C79E75901}"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132050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412C51-05F9-4138-9A0E-805C79E75901}"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807328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D7F2283-1834-4451-B17C-CDE3CBC6E86F}" type="datetimeFigureOut">
              <a:rPr lang="en-US" smtClean="0"/>
              <a:pPr/>
              <a:t>9/7/17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D34817">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5639B6F-795D-4F24-B5E9-4944799A7F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7F2283-1834-4451-B17C-CDE3CBC6E86F}" type="datetimeFigureOut">
              <a:rPr lang="en-US" smtClean="0">
                <a:solidFill>
                  <a:prstClr val="black"/>
                </a:solidFill>
              </a:rPr>
              <a:pPr/>
              <a:t>9/7/17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7F2283-1834-4451-B17C-CDE3CBC6E86F}" type="datetimeFigureOut">
              <a:rPr lang="en-US" smtClean="0">
                <a:solidFill>
                  <a:prstClr val="black"/>
                </a:solidFill>
              </a:rPr>
              <a:pPr/>
              <a:t>9/7/17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7F2283-1834-4451-B17C-CDE3CBC6E86F}" type="datetimeFigureOut">
              <a:rPr lang="en-US" smtClean="0">
                <a:solidFill>
                  <a:prstClr val="black"/>
                </a:solidFill>
              </a:rPr>
              <a:pPr/>
              <a:t>9/7/17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7F2283-1834-4451-B17C-CDE3CBC6E86F}" type="datetimeFigureOut">
              <a:rPr lang="en-US" smtClean="0">
                <a:solidFill>
                  <a:prstClr val="white"/>
                </a:solidFill>
              </a:rPr>
              <a:pPr/>
              <a:t>9/7/17</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A5639B6F-795D-4F24-B5E9-4944799A7FE2}" type="slidenum">
              <a:rPr lang="en-US" smtClean="0">
                <a:solidFill>
                  <a:prstClr val="white"/>
                </a:solidFill>
              </a:rPr>
              <a:pPr/>
              <a:t>‹#›</a:t>
            </a:fld>
            <a:endParaRPr lang="en-US">
              <a:solidFill>
                <a:prstClr val="white"/>
              </a:solidFill>
            </a:endParaRP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7F2283-1834-4451-B17C-CDE3CBC6E86F}" type="datetimeFigureOut">
              <a:rPr lang="en-US" smtClean="0">
                <a:solidFill>
                  <a:prstClr val="white"/>
                </a:solidFill>
              </a:rPr>
              <a:pPr/>
              <a:t>9/7/17</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A5639B6F-795D-4F24-B5E9-4944799A7FE2}"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7F2283-1834-4451-B17C-CDE3CBC6E86F}" type="datetimeFigureOut">
              <a:rPr lang="en-US" smtClean="0">
                <a:solidFill>
                  <a:prstClr val="black"/>
                </a:solidFill>
              </a:rPr>
              <a:pPr/>
              <a:t>9/7/17</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D7F2283-1834-4451-B17C-CDE3CBC6E86F}" type="datetimeFigureOut">
              <a:rPr lang="en-US" smtClean="0">
                <a:solidFill>
                  <a:prstClr val="white"/>
                </a:solidFill>
              </a:rPr>
              <a:pPr/>
              <a:t>9/7/17</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A5639B6F-795D-4F24-B5E9-4944799A7FE2}"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D7F2283-1834-4451-B17C-CDE3CBC6E86F}" type="datetimeFigureOut">
              <a:rPr lang="en-US" smtClean="0">
                <a:solidFill>
                  <a:prstClr val="black"/>
                </a:solidFill>
              </a:rPr>
              <a:pPr/>
              <a:t>9/7/17</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9D7F2283-1834-4451-B17C-CDE3CBC6E86F}" type="datetimeFigureOut">
              <a:rPr lang="en-US" smtClean="0">
                <a:solidFill>
                  <a:prstClr val="black"/>
                </a:solidFill>
              </a:rPr>
              <a:pPr/>
              <a:t>9/7/17</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D7F2283-1834-4451-B17C-CDE3CBC6E86F}" type="datetimeFigureOut">
              <a:rPr lang="en-US" smtClean="0">
                <a:solidFill>
                  <a:prstClr val="white"/>
                </a:solidFill>
              </a:rPr>
              <a:pPr/>
              <a:t>9/7/17</a:t>
            </a:fld>
            <a:endParaRPr lang="en-US">
              <a:solidFill>
                <a:prstClr val="white"/>
              </a:solidFill>
            </a:endParaRPr>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5639B6F-795D-4F24-B5E9-4944799A7FE2}"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white"/>
              </a:solidFill>
            </a:endParaRPr>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white"/>
              </a:solidFill>
            </a:endParaRPr>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9D7F2283-1834-4451-B17C-CDE3CBC6E86F}" type="datetimeFigureOut">
              <a:rPr lang="en-US" smtClean="0">
                <a:solidFill>
                  <a:prstClr val="black"/>
                </a:solidFill>
              </a:rPr>
              <a:pPr/>
              <a:t>9/7/17</a:t>
            </a:fld>
            <a:endParaRPr lang="en-US">
              <a:solidFill>
                <a:prstClr val="black"/>
              </a:solidFill>
            </a:endParaRPr>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A5639B6F-795D-4F24-B5E9-4944799A7FE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8939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2600" y="457200"/>
            <a:ext cx="4267200" cy="5016758"/>
          </a:xfrm>
          <a:prstGeom prst="rect">
            <a:avLst/>
          </a:prstGeom>
          <a:solidFill>
            <a:schemeClr val="accent1"/>
          </a:solidFill>
          <a:effectLst>
            <a:innerShdw blurRad="63500" dist="50800" dir="8100000">
              <a:prstClr val="black">
                <a:alpha val="50000"/>
              </a:prstClr>
            </a:innerShdw>
          </a:effectLst>
          <a:scene3d>
            <a:camera prst="perspectiveRight"/>
            <a:lightRig rig="threePt" dir="t"/>
          </a:scene3d>
          <a:sp3d>
            <a:bevelT prst="angle"/>
          </a:sp3d>
        </p:spPr>
        <p:txBody>
          <a:bodyPr wrap="square" rtlCol="0">
            <a:spAutoFit/>
          </a:bodyPr>
          <a:lstStyle/>
          <a:p>
            <a:pPr algn="ctr"/>
            <a:r>
              <a:rPr lang="en-US" sz="4000" b="1" dirty="0">
                <a:solidFill>
                  <a:prstClr val="black"/>
                </a:solidFill>
              </a:rPr>
              <a:t>Lesson 11</a:t>
            </a:r>
            <a:r>
              <a:rPr lang="en-US" sz="4000" dirty="0">
                <a:solidFill>
                  <a:prstClr val="black"/>
                </a:solidFill>
              </a:rPr>
              <a:t>:  What Questions Did the Framers Consider in Designing the Three Branches of the National Government? </a:t>
            </a:r>
            <a:endParaRPr lang="en-US" dirty="0">
              <a:solidFill>
                <a:prstClr val="black"/>
              </a:solidFill>
            </a:endParaRPr>
          </a:p>
        </p:txBody>
      </p:sp>
      <p:pic>
        <p:nvPicPr>
          <p:cNvPr id="4098" name="Picture 2"/>
          <p:cNvPicPr>
            <a:picLocks noChangeAspect="1" noChangeArrowheads="1"/>
          </p:cNvPicPr>
          <p:nvPr/>
        </p:nvPicPr>
        <p:blipFill>
          <a:blip r:embed="rId2" cstate="print"/>
          <a:srcRect/>
          <a:stretch>
            <a:fillRect/>
          </a:stretch>
        </p:blipFill>
        <p:spPr bwMode="auto">
          <a:xfrm>
            <a:off x="5943600" y="0"/>
            <a:ext cx="4827535" cy="6858000"/>
          </a:xfrm>
          <a:prstGeom prst="rect">
            <a:avLst/>
          </a:prstGeom>
          <a:noFill/>
          <a:ln w="9525">
            <a:noFill/>
            <a:miter lim="800000"/>
            <a:headEnd/>
            <a:tailEnd/>
          </a:ln>
          <a:effectLst/>
        </p:spPr>
      </p:pic>
    </p:spTree>
    <p:extLst>
      <p:ext uri="{BB962C8B-B14F-4D97-AF65-F5344CB8AC3E}">
        <p14:creationId xmlns:p14="http://schemas.microsoft.com/office/powerpoint/2010/main" val="42796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srcRect/>
          <a:stretch>
            <a:fillRect/>
          </a:stretch>
        </p:blipFill>
        <p:spPr bwMode="auto">
          <a:xfrm>
            <a:off x="7848601" y="152400"/>
            <a:ext cx="2819400" cy="3108569"/>
          </a:xfrm>
          <a:prstGeom prst="rect">
            <a:avLst/>
          </a:prstGeom>
          <a:noFill/>
          <a:ln w="9525">
            <a:noFill/>
            <a:miter lim="800000"/>
            <a:headEnd/>
            <a:tailEnd/>
          </a:ln>
          <a:effectLst/>
        </p:spPr>
      </p:pic>
      <p:sp>
        <p:nvSpPr>
          <p:cNvPr id="2" name="Content Placeholder 1"/>
          <p:cNvSpPr>
            <a:spLocks noGrp="1"/>
          </p:cNvSpPr>
          <p:nvPr>
            <p:ph idx="1"/>
          </p:nvPr>
        </p:nvSpPr>
        <p:spPr>
          <a:xfrm>
            <a:off x="1524000" y="1066800"/>
            <a:ext cx="9144000" cy="5486400"/>
          </a:xfrm>
        </p:spPr>
        <p:txBody>
          <a:bodyPr>
            <a:normAutofit fontScale="92500" lnSpcReduction="20000"/>
          </a:bodyPr>
          <a:lstStyle/>
          <a:p>
            <a:r>
              <a:rPr lang="en-US" dirty="0" smtClean="0"/>
              <a:t>Veto</a:t>
            </a:r>
          </a:p>
          <a:p>
            <a:pPr lvl="1"/>
            <a:r>
              <a:rPr lang="en-US" dirty="0" smtClean="0"/>
              <a:t>President can veto bill passed in Congress</a:t>
            </a:r>
          </a:p>
          <a:p>
            <a:pPr lvl="1"/>
            <a:r>
              <a:rPr lang="en-US" dirty="0" smtClean="0"/>
              <a:t>Congress can override veto with 2/3 vote</a:t>
            </a:r>
          </a:p>
          <a:p>
            <a:r>
              <a:rPr lang="en-US" dirty="0" smtClean="0"/>
              <a:t>Appointment</a:t>
            </a:r>
          </a:p>
          <a:p>
            <a:pPr lvl="1"/>
            <a:r>
              <a:rPr lang="en-US" dirty="0" smtClean="0"/>
              <a:t>President nominates, Senate must approve</a:t>
            </a:r>
          </a:p>
          <a:p>
            <a:r>
              <a:rPr lang="en-US" dirty="0" smtClean="0"/>
              <a:t>Treaties</a:t>
            </a:r>
          </a:p>
          <a:p>
            <a:pPr lvl="1"/>
            <a:r>
              <a:rPr lang="en-US" dirty="0" smtClean="0"/>
              <a:t>President negotiates, Senate approves (2/3 vote)</a:t>
            </a:r>
          </a:p>
          <a:p>
            <a:r>
              <a:rPr lang="en-US" dirty="0" smtClean="0"/>
              <a:t>War</a:t>
            </a:r>
          </a:p>
          <a:p>
            <a:pPr lvl="1"/>
            <a:r>
              <a:rPr lang="en-US" dirty="0" smtClean="0"/>
              <a:t>President is commander in chief, Congress declares war &amp; controls $$$</a:t>
            </a:r>
          </a:p>
          <a:p>
            <a:r>
              <a:rPr lang="en-US" dirty="0" smtClean="0"/>
              <a:t>Impeachment</a:t>
            </a:r>
          </a:p>
          <a:p>
            <a:pPr lvl="1"/>
            <a:r>
              <a:rPr lang="en-US" dirty="0" smtClean="0"/>
              <a:t>Congress can remove executive or judicial branch members if they commit high crimes</a:t>
            </a:r>
          </a:p>
          <a:p>
            <a:r>
              <a:rPr lang="en-US" dirty="0" smtClean="0"/>
              <a:t>Judicial Review</a:t>
            </a:r>
          </a:p>
          <a:p>
            <a:pPr lvl="1"/>
            <a:r>
              <a:rPr lang="en-US" dirty="0" smtClean="0"/>
              <a:t>Judicial branch (eventually) can determine whether acts of Congress are Constitutional</a:t>
            </a:r>
          </a:p>
          <a:p>
            <a:endParaRPr lang="en-US" dirty="0"/>
          </a:p>
        </p:txBody>
      </p:sp>
      <p:sp>
        <p:nvSpPr>
          <p:cNvPr id="3" name="Title 2"/>
          <p:cNvSpPr>
            <a:spLocks noGrp="1"/>
          </p:cNvSpPr>
          <p:nvPr>
            <p:ph type="title"/>
          </p:nvPr>
        </p:nvSpPr>
        <p:spPr>
          <a:xfrm>
            <a:off x="1524000" y="0"/>
            <a:ext cx="8229600" cy="1143000"/>
          </a:xfrm>
        </p:spPr>
        <p:txBody>
          <a:bodyPr/>
          <a:lstStyle/>
          <a:p>
            <a:r>
              <a:rPr lang="en-US" dirty="0" smtClean="0"/>
              <a:t>Division of Power</a:t>
            </a:r>
            <a:endParaRPr lang="en-US" dirty="0"/>
          </a:p>
        </p:txBody>
      </p:sp>
    </p:spTree>
    <p:extLst>
      <p:ext uri="{BB962C8B-B14F-4D97-AF65-F5344CB8AC3E}">
        <p14:creationId xmlns:p14="http://schemas.microsoft.com/office/powerpoint/2010/main" val="250542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Political philosophers claim that governments must do three things: make, execute, and judge laws. </a:t>
            </a:r>
          </a:p>
          <a:p>
            <a:r>
              <a:rPr lang="en-US" dirty="0" smtClean="0"/>
              <a:t>The Constitution assigns these functions to three separate branches.  This lesson explains how the Framers envisioned the role of each. </a:t>
            </a:r>
          </a:p>
        </p:txBody>
      </p:sp>
      <p:sp>
        <p:nvSpPr>
          <p:cNvPr id="3" name="Title 2"/>
          <p:cNvSpPr>
            <a:spLocks noGrp="1"/>
          </p:cNvSpPr>
          <p:nvPr>
            <p:ph type="title"/>
          </p:nvPr>
        </p:nvSpPr>
        <p:spPr/>
        <p:txBody>
          <a:bodyPr/>
          <a:lstStyle/>
          <a:p>
            <a:r>
              <a:rPr lang="en-US" dirty="0" smtClean="0"/>
              <a:t>Purpose</a:t>
            </a:r>
            <a:endParaRPr lang="en-US" dirty="0"/>
          </a:p>
        </p:txBody>
      </p:sp>
    </p:spTree>
    <p:extLst>
      <p:ext uri="{BB962C8B-B14F-4D97-AF65-F5344CB8AC3E}">
        <p14:creationId xmlns:p14="http://schemas.microsoft.com/office/powerpoint/2010/main" val="2027775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Explain the role of each of the three branches and describe how the Constitution organizes them. </a:t>
            </a:r>
          </a:p>
          <a:p>
            <a:r>
              <a:rPr lang="en-US" dirty="0" smtClean="0"/>
              <a:t>Explain how and why the system of checks and balances contributes to limited government.</a:t>
            </a:r>
          </a:p>
          <a:p>
            <a:r>
              <a:rPr lang="en-US" dirty="0" smtClean="0"/>
              <a:t>Evaluate, take, and defend positions on how the President should be elected and issues relating to the appointment of Supreme Court justices.</a:t>
            </a:r>
            <a:endParaRPr lang="en-US" dirty="0"/>
          </a:p>
        </p:txBody>
      </p:sp>
      <p:sp>
        <p:nvSpPr>
          <p:cNvPr id="3" name="Title 2"/>
          <p:cNvSpPr>
            <a:spLocks noGrp="1"/>
          </p:cNvSpPr>
          <p:nvPr>
            <p:ph type="title"/>
          </p:nvPr>
        </p:nvSpPr>
        <p:spPr/>
        <p:txBody>
          <a:bodyPr/>
          <a:lstStyle/>
          <a:p>
            <a:r>
              <a:rPr lang="en-US" dirty="0" smtClean="0"/>
              <a:t>Objectives</a:t>
            </a:r>
            <a:endParaRPr lang="en-US" dirty="0"/>
          </a:p>
        </p:txBody>
      </p:sp>
    </p:spTree>
    <p:extLst>
      <p:ext uri="{BB962C8B-B14F-4D97-AF65-F5344CB8AC3E}">
        <p14:creationId xmlns:p14="http://schemas.microsoft.com/office/powerpoint/2010/main" val="254409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990600"/>
            <a:ext cx="9144000" cy="5638800"/>
          </a:xfrm>
        </p:spPr>
        <p:txBody>
          <a:bodyPr>
            <a:normAutofit fontScale="77500" lnSpcReduction="20000"/>
          </a:bodyPr>
          <a:lstStyle/>
          <a:p>
            <a:r>
              <a:rPr lang="en-US" b="1" dirty="0" smtClean="0">
                <a:solidFill>
                  <a:schemeClr val="tx2">
                    <a:lumMod val="75000"/>
                  </a:schemeClr>
                </a:solidFill>
              </a:rPr>
              <a:t>Deliberative Body</a:t>
            </a:r>
            <a:r>
              <a:rPr lang="en-US" dirty="0" smtClean="0">
                <a:solidFill>
                  <a:schemeClr val="tx2">
                    <a:lumMod val="75000"/>
                  </a:schemeClr>
                </a:solidFill>
              </a:rPr>
              <a:t> </a:t>
            </a:r>
          </a:p>
          <a:p>
            <a:pPr lvl="1"/>
            <a:r>
              <a:rPr lang="en-US" dirty="0" smtClean="0">
                <a:solidFill>
                  <a:schemeClr val="tx2">
                    <a:lumMod val="75000"/>
                  </a:schemeClr>
                </a:solidFill>
              </a:rPr>
              <a:t>A legislative assembly that meets to debate issues.  </a:t>
            </a:r>
          </a:p>
          <a:p>
            <a:r>
              <a:rPr lang="en-US" b="1" dirty="0" smtClean="0">
                <a:solidFill>
                  <a:schemeClr val="tx2">
                    <a:lumMod val="75000"/>
                  </a:schemeClr>
                </a:solidFill>
              </a:rPr>
              <a:t>Electoral College</a:t>
            </a:r>
            <a:r>
              <a:rPr lang="en-US" dirty="0" smtClean="0">
                <a:solidFill>
                  <a:schemeClr val="tx2">
                    <a:lumMod val="75000"/>
                  </a:schemeClr>
                </a:solidFill>
              </a:rPr>
              <a:t> </a:t>
            </a:r>
          </a:p>
          <a:p>
            <a:pPr lvl="1"/>
            <a:r>
              <a:rPr lang="en-US" dirty="0" smtClean="0">
                <a:solidFill>
                  <a:schemeClr val="tx2">
                    <a:lumMod val="75000"/>
                  </a:schemeClr>
                </a:solidFill>
              </a:rPr>
              <a:t>The group of presidential electors who cast the official votes for president and vice president after a presidential election. Each state has a number of electors equal to the total of its members in the Senate and House of Representatives. </a:t>
            </a:r>
          </a:p>
          <a:p>
            <a:r>
              <a:rPr lang="en-US" b="1" dirty="0" smtClean="0">
                <a:solidFill>
                  <a:schemeClr val="tx2">
                    <a:lumMod val="75000"/>
                  </a:schemeClr>
                </a:solidFill>
              </a:rPr>
              <a:t>Necessary and Proper Clause</a:t>
            </a:r>
            <a:r>
              <a:rPr lang="en-US" dirty="0" smtClean="0">
                <a:solidFill>
                  <a:schemeClr val="tx2">
                    <a:lumMod val="75000"/>
                  </a:schemeClr>
                </a:solidFill>
              </a:rPr>
              <a:t> </a:t>
            </a:r>
          </a:p>
          <a:p>
            <a:pPr lvl="1"/>
            <a:r>
              <a:rPr lang="en-US" dirty="0" smtClean="0">
                <a:solidFill>
                  <a:schemeClr val="tx2">
                    <a:lumMod val="75000"/>
                  </a:schemeClr>
                </a:solidFill>
              </a:rPr>
              <a:t>Clause of the Constitution that gives Congress the power to make all laws that are "necessary and proper" to carry out the powers specifically delegated to it by the Constitution. It is also known as the "elastic clause" because of the vagueness of the phrase "necessary and proper."  </a:t>
            </a:r>
          </a:p>
          <a:p>
            <a:r>
              <a:rPr lang="en-US" b="1" dirty="0" smtClean="0">
                <a:solidFill>
                  <a:schemeClr val="tx2">
                    <a:lumMod val="75000"/>
                  </a:schemeClr>
                </a:solidFill>
              </a:rPr>
              <a:t>Separated Powers</a:t>
            </a:r>
            <a:r>
              <a:rPr lang="en-US" dirty="0" smtClean="0">
                <a:solidFill>
                  <a:schemeClr val="tx2">
                    <a:lumMod val="75000"/>
                  </a:schemeClr>
                </a:solidFill>
              </a:rPr>
              <a:t> </a:t>
            </a:r>
          </a:p>
          <a:p>
            <a:pPr lvl="1"/>
            <a:r>
              <a:rPr lang="en-US" dirty="0" smtClean="0">
                <a:solidFill>
                  <a:schemeClr val="tx2">
                    <a:lumMod val="75000"/>
                  </a:schemeClr>
                </a:solidFill>
              </a:rPr>
              <a:t>The division of the powers of government among the different branches. Separating powers is a primary strategy of promoting constitutional or limited government by ensuring that no one individual or branch has excessive power that can be abused.  </a:t>
            </a:r>
          </a:p>
          <a:p>
            <a:r>
              <a:rPr lang="en-US" b="1" dirty="0" smtClean="0">
                <a:solidFill>
                  <a:schemeClr val="tx2">
                    <a:lumMod val="75000"/>
                  </a:schemeClr>
                </a:solidFill>
              </a:rPr>
              <a:t>Shared Powers</a:t>
            </a:r>
            <a:r>
              <a:rPr lang="en-US" dirty="0" smtClean="0">
                <a:solidFill>
                  <a:schemeClr val="tx2">
                    <a:lumMod val="75000"/>
                  </a:schemeClr>
                </a:solidFill>
              </a:rPr>
              <a:t> </a:t>
            </a:r>
          </a:p>
          <a:p>
            <a:pPr lvl="1"/>
            <a:r>
              <a:rPr lang="en-US" dirty="0" smtClean="0">
                <a:solidFill>
                  <a:schemeClr val="tx2">
                    <a:lumMod val="75000"/>
                  </a:schemeClr>
                </a:solidFill>
              </a:rPr>
              <a:t>Legislative powers not completely separated between the branches of government.  </a:t>
            </a:r>
          </a:p>
        </p:txBody>
      </p:sp>
      <p:sp>
        <p:nvSpPr>
          <p:cNvPr id="3" name="Title 2"/>
          <p:cNvSpPr>
            <a:spLocks noGrp="1"/>
          </p:cNvSpPr>
          <p:nvPr>
            <p:ph type="title"/>
          </p:nvPr>
        </p:nvSpPr>
        <p:spPr>
          <a:xfrm>
            <a:off x="1752600" y="0"/>
            <a:ext cx="8229600" cy="1143000"/>
          </a:xfrm>
        </p:spPr>
        <p:txBody>
          <a:bodyPr/>
          <a:lstStyle/>
          <a:p>
            <a:r>
              <a:rPr lang="en-US" dirty="0" smtClean="0"/>
              <a:t>Terms to Know</a:t>
            </a:r>
            <a:endParaRPr lang="en-US" dirty="0"/>
          </a:p>
        </p:txBody>
      </p:sp>
    </p:spTree>
    <p:extLst>
      <p:ext uri="{BB962C8B-B14F-4D97-AF65-F5344CB8AC3E}">
        <p14:creationId xmlns:p14="http://schemas.microsoft.com/office/powerpoint/2010/main" val="218592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8077200" y="304800"/>
            <a:ext cx="2286000" cy="3048000"/>
          </a:xfrm>
          <a:prstGeom prst="rect">
            <a:avLst/>
          </a:prstGeom>
          <a:noFill/>
          <a:ln w="9525">
            <a:noFill/>
            <a:miter lim="800000"/>
            <a:headEnd/>
            <a:tailEnd/>
          </a:ln>
          <a:effectLst/>
        </p:spPr>
      </p:pic>
      <p:sp>
        <p:nvSpPr>
          <p:cNvPr id="2" name="Content Placeholder 1"/>
          <p:cNvSpPr>
            <a:spLocks noGrp="1"/>
          </p:cNvSpPr>
          <p:nvPr>
            <p:ph idx="1"/>
          </p:nvPr>
        </p:nvSpPr>
        <p:spPr>
          <a:xfrm>
            <a:off x="1981200" y="1481329"/>
            <a:ext cx="5638800" cy="4614671"/>
          </a:xfrm>
        </p:spPr>
        <p:txBody>
          <a:bodyPr>
            <a:normAutofit/>
          </a:bodyPr>
          <a:lstStyle/>
          <a:p>
            <a:r>
              <a:rPr lang="en-US" dirty="0" smtClean="0"/>
              <a:t>Framers believed </a:t>
            </a:r>
            <a:r>
              <a:rPr lang="en-US" dirty="0" smtClean="0"/>
              <a:t>there </a:t>
            </a:r>
            <a:r>
              <a:rPr lang="en-US" dirty="0" smtClean="0"/>
              <a:t>was an imbalance of power between British Crown and Parliament</a:t>
            </a:r>
          </a:p>
          <a:p>
            <a:pPr lvl="1"/>
            <a:r>
              <a:rPr lang="en-US" dirty="0" smtClean="0"/>
              <a:t>Led to tyranny of British Crown</a:t>
            </a:r>
            <a:endParaRPr lang="en-US" dirty="0"/>
          </a:p>
          <a:p>
            <a:r>
              <a:rPr lang="en-US" dirty="0" smtClean="0"/>
              <a:t>Many state government created weak executives, but led to legislative corruption</a:t>
            </a:r>
          </a:p>
          <a:p>
            <a:r>
              <a:rPr lang="en-US" dirty="0" smtClean="0"/>
              <a:t>Delegates needed to create system of </a:t>
            </a:r>
            <a:r>
              <a:rPr lang="en-US" i="1" dirty="0" smtClean="0"/>
              <a:t>balanced</a:t>
            </a:r>
            <a:r>
              <a:rPr lang="en-US" dirty="0" smtClean="0"/>
              <a:t> powers (checks &amp; balances)</a:t>
            </a:r>
          </a:p>
          <a:p>
            <a:endParaRPr lang="en-US" dirty="0" smtClean="0"/>
          </a:p>
        </p:txBody>
      </p:sp>
      <p:sp>
        <p:nvSpPr>
          <p:cNvPr id="3" name="Title 2"/>
          <p:cNvSpPr>
            <a:spLocks noGrp="1"/>
          </p:cNvSpPr>
          <p:nvPr>
            <p:ph type="title"/>
          </p:nvPr>
        </p:nvSpPr>
        <p:spPr/>
        <p:txBody>
          <a:bodyPr>
            <a:normAutofit fontScale="90000"/>
          </a:bodyPr>
          <a:lstStyle/>
          <a:p>
            <a:r>
              <a:rPr lang="en-US" dirty="0" smtClean="0"/>
              <a:t>Balance of Power Among the Branches of Government</a:t>
            </a:r>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8229600" y="3352800"/>
            <a:ext cx="1905000" cy="1905000"/>
          </a:xfrm>
          <a:prstGeom prst="rect">
            <a:avLst/>
          </a:prstGeom>
          <a:ln>
            <a:noFill/>
          </a:ln>
          <a:effectLst>
            <a:softEdge rad="112500"/>
          </a:effectLst>
        </p:spPr>
      </p:pic>
    </p:spTree>
    <p:extLst>
      <p:ext uri="{BB962C8B-B14F-4D97-AF65-F5344CB8AC3E}">
        <p14:creationId xmlns:p14="http://schemas.microsoft.com/office/powerpoint/2010/main" val="1687413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52600" y="1524001"/>
            <a:ext cx="8610600" cy="4525963"/>
          </a:xfrm>
        </p:spPr>
        <p:txBody>
          <a:bodyPr>
            <a:normAutofit/>
          </a:bodyPr>
          <a:lstStyle/>
          <a:p>
            <a:r>
              <a:rPr lang="en-US" dirty="0" smtClean="0"/>
              <a:t>Congress should be a deliberative body</a:t>
            </a:r>
          </a:p>
          <a:p>
            <a:pPr lvl="1"/>
            <a:r>
              <a:rPr lang="en-US" dirty="0" smtClean="0"/>
              <a:t>Thorough debate, no hasty decisions</a:t>
            </a:r>
          </a:p>
          <a:p>
            <a:r>
              <a:rPr lang="en-US" dirty="0" smtClean="0"/>
              <a:t>Bicameral legislature makes law passage difficult </a:t>
            </a:r>
          </a:p>
          <a:p>
            <a:pPr>
              <a:buNone/>
            </a:pPr>
            <a:r>
              <a:rPr lang="en-US" dirty="0" smtClean="0"/>
              <a:t>   (on purpose)</a:t>
            </a:r>
          </a:p>
          <a:p>
            <a:pPr lvl="1"/>
            <a:r>
              <a:rPr lang="en-US" dirty="0" smtClean="0"/>
              <a:t>Delegates felt power to make laws greatest power</a:t>
            </a:r>
          </a:p>
          <a:p>
            <a:r>
              <a:rPr lang="en-US" dirty="0" smtClean="0"/>
              <a:t>Enumerated Powers are specifically listed</a:t>
            </a:r>
          </a:p>
          <a:p>
            <a:r>
              <a:rPr lang="en-US" dirty="0" smtClean="0"/>
              <a:t>Congress also granted powers Necessary &amp; Proper</a:t>
            </a:r>
          </a:p>
          <a:p>
            <a:endParaRPr lang="en-US" dirty="0"/>
          </a:p>
        </p:txBody>
      </p:sp>
      <p:sp>
        <p:nvSpPr>
          <p:cNvPr id="3" name="Title 2"/>
          <p:cNvSpPr>
            <a:spLocks noGrp="1"/>
          </p:cNvSpPr>
          <p:nvPr>
            <p:ph type="title"/>
          </p:nvPr>
        </p:nvSpPr>
        <p:spPr/>
        <p:txBody>
          <a:bodyPr>
            <a:normAutofit/>
          </a:bodyPr>
          <a:lstStyle/>
          <a:p>
            <a:r>
              <a:rPr lang="en-US" dirty="0" smtClean="0"/>
              <a:t>Legislative Power &amp; Organization</a:t>
            </a:r>
            <a:endParaRPr lang="en-US" dirty="0"/>
          </a:p>
        </p:txBody>
      </p:sp>
    </p:spTree>
    <p:extLst>
      <p:ext uri="{BB962C8B-B14F-4D97-AF65-F5344CB8AC3E}">
        <p14:creationId xmlns:p14="http://schemas.microsoft.com/office/powerpoint/2010/main" val="692274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219200"/>
            <a:ext cx="6934200" cy="5105400"/>
          </a:xfrm>
        </p:spPr>
        <p:txBody>
          <a:bodyPr>
            <a:normAutofit/>
          </a:bodyPr>
          <a:lstStyle/>
          <a:p>
            <a:r>
              <a:rPr lang="en-US" dirty="0" smtClean="0"/>
              <a:t>Executive needed “energy” to act quickly when necessary for</a:t>
            </a:r>
          </a:p>
          <a:p>
            <a:pPr lvl="1"/>
            <a:r>
              <a:rPr lang="en-US" dirty="0" smtClean="0"/>
              <a:t>Common defense</a:t>
            </a:r>
          </a:p>
          <a:p>
            <a:pPr lvl="1"/>
            <a:r>
              <a:rPr lang="en-US" dirty="0" smtClean="0"/>
              <a:t>Preserve public peace</a:t>
            </a:r>
          </a:p>
          <a:p>
            <a:pPr lvl="1"/>
            <a:r>
              <a:rPr lang="en-US" dirty="0" smtClean="0"/>
              <a:t>International relations</a:t>
            </a:r>
            <a:endParaRPr lang="en-US" dirty="0"/>
          </a:p>
          <a:p>
            <a:r>
              <a:rPr lang="en-US" dirty="0" smtClean="0"/>
              <a:t>Must be strong enough to </a:t>
            </a:r>
          </a:p>
          <a:p>
            <a:pPr>
              <a:buNone/>
            </a:pPr>
            <a:r>
              <a:rPr lang="en-US" dirty="0" smtClean="0"/>
              <a:t>  check power of legislature,</a:t>
            </a:r>
          </a:p>
          <a:p>
            <a:pPr>
              <a:buNone/>
            </a:pPr>
            <a:r>
              <a:rPr lang="en-US" dirty="0" smtClean="0"/>
              <a:t>   but can not endanger republic</a:t>
            </a:r>
          </a:p>
          <a:p>
            <a:r>
              <a:rPr lang="en-US" dirty="0" smtClean="0"/>
              <a:t>A single chief executive needed, 4-yr term</a:t>
            </a:r>
          </a:p>
          <a:p>
            <a:r>
              <a:rPr lang="en-US" dirty="0" smtClean="0"/>
              <a:t>No limit set for reelection</a:t>
            </a:r>
          </a:p>
          <a:p>
            <a:endParaRPr lang="en-US" dirty="0" smtClean="0"/>
          </a:p>
          <a:p>
            <a:endParaRPr lang="en-US" dirty="0" smtClean="0"/>
          </a:p>
        </p:txBody>
      </p:sp>
      <p:sp>
        <p:nvSpPr>
          <p:cNvPr id="3" name="Title 2"/>
          <p:cNvSpPr>
            <a:spLocks noGrp="1"/>
          </p:cNvSpPr>
          <p:nvPr>
            <p:ph type="title"/>
          </p:nvPr>
        </p:nvSpPr>
        <p:spPr>
          <a:xfrm>
            <a:off x="1524000" y="-152400"/>
            <a:ext cx="8229600" cy="1143000"/>
          </a:xfrm>
        </p:spPr>
        <p:txBody>
          <a:bodyPr>
            <a:normAutofit fontScale="90000"/>
          </a:bodyPr>
          <a:lstStyle/>
          <a:p>
            <a:r>
              <a:rPr lang="en-US" dirty="0" smtClean="0"/>
              <a:t>Executive Powers &amp; Organization</a:t>
            </a:r>
            <a:endParaRPr lang="en-US" dirty="0"/>
          </a:p>
        </p:txBody>
      </p:sp>
      <p:pic>
        <p:nvPicPr>
          <p:cNvPr id="32770" name="Picture 2" descr="http://www.digitaldocsinabox.org/images/PresidentialInaugurations/images/Washinton%20Oath%20of%20Office.gif"/>
          <p:cNvPicPr>
            <a:picLocks noChangeAspect="1" noChangeArrowheads="1"/>
          </p:cNvPicPr>
          <p:nvPr/>
        </p:nvPicPr>
        <p:blipFill>
          <a:blip r:embed="rId2" cstate="print"/>
          <a:srcRect/>
          <a:stretch>
            <a:fillRect/>
          </a:stretch>
        </p:blipFill>
        <p:spPr bwMode="auto">
          <a:xfrm>
            <a:off x="7162800" y="1752600"/>
            <a:ext cx="3304182" cy="2819400"/>
          </a:xfrm>
          <a:prstGeom prst="rect">
            <a:avLst/>
          </a:prstGeom>
          <a:ln>
            <a:noFill/>
          </a:ln>
          <a:effectLst>
            <a:softEdge rad="112500"/>
          </a:effectLst>
        </p:spPr>
      </p:pic>
    </p:spTree>
    <p:extLst>
      <p:ext uri="{BB962C8B-B14F-4D97-AF65-F5344CB8AC3E}">
        <p14:creationId xmlns:p14="http://schemas.microsoft.com/office/powerpoint/2010/main" val="468535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143000"/>
            <a:ext cx="8991600" cy="4648200"/>
          </a:xfrm>
        </p:spPr>
        <p:txBody>
          <a:bodyPr>
            <a:normAutofit lnSpcReduction="10000"/>
          </a:bodyPr>
          <a:lstStyle/>
          <a:p>
            <a:r>
              <a:rPr lang="en-US" dirty="0" smtClean="0"/>
              <a:t>Delegates reject idea of direct election</a:t>
            </a:r>
          </a:p>
          <a:p>
            <a:pPr lvl="1"/>
            <a:r>
              <a:rPr lang="en-US" dirty="0" smtClean="0"/>
              <a:t>Citizens of large country would “not know” best candidates</a:t>
            </a:r>
          </a:p>
          <a:p>
            <a:r>
              <a:rPr lang="en-US" dirty="0" smtClean="0"/>
              <a:t>Other felt Indirect elections would be corrupt</a:t>
            </a:r>
          </a:p>
          <a:p>
            <a:r>
              <a:rPr lang="en-US" dirty="0" smtClean="0"/>
              <a:t>Instead, Electoral College proposed</a:t>
            </a:r>
          </a:p>
          <a:p>
            <a:pPr lvl="1"/>
            <a:r>
              <a:rPr lang="en-US" dirty="0" smtClean="0"/>
              <a:t>Organized every 4 years, then dissolved</a:t>
            </a:r>
          </a:p>
          <a:p>
            <a:pPr lvl="1"/>
            <a:r>
              <a:rPr lang="en-US" dirty="0" smtClean="0"/>
              <a:t>Each state selects electors, number based on total members in Congress</a:t>
            </a:r>
          </a:p>
          <a:p>
            <a:pPr lvl="1"/>
            <a:r>
              <a:rPr lang="en-US" dirty="0" smtClean="0"/>
              <a:t>Electors voted for two people (at least one outside home state)</a:t>
            </a:r>
          </a:p>
          <a:p>
            <a:pPr lvl="1"/>
            <a:r>
              <a:rPr lang="en-US" dirty="0" smtClean="0"/>
              <a:t>Majority wins presidency, 2</a:t>
            </a:r>
            <a:r>
              <a:rPr lang="en-US" baseline="30000" dirty="0" smtClean="0"/>
              <a:t>nd</a:t>
            </a:r>
            <a:r>
              <a:rPr lang="en-US" dirty="0" smtClean="0"/>
              <a:t> becomes VP</a:t>
            </a:r>
          </a:p>
          <a:p>
            <a:pPr lvl="1"/>
            <a:r>
              <a:rPr lang="en-US" dirty="0" smtClean="0"/>
              <a:t>If tie, House selects with majority vote</a:t>
            </a:r>
            <a:endParaRPr lang="en-US" dirty="0"/>
          </a:p>
        </p:txBody>
      </p:sp>
      <p:sp>
        <p:nvSpPr>
          <p:cNvPr id="3" name="Title 2"/>
          <p:cNvSpPr>
            <a:spLocks noGrp="1"/>
          </p:cNvSpPr>
          <p:nvPr>
            <p:ph type="title"/>
          </p:nvPr>
        </p:nvSpPr>
        <p:spPr>
          <a:xfrm>
            <a:off x="1524000" y="0"/>
            <a:ext cx="8229600" cy="1143000"/>
          </a:xfrm>
        </p:spPr>
        <p:txBody>
          <a:bodyPr/>
          <a:lstStyle/>
          <a:p>
            <a:r>
              <a:rPr lang="en-US" dirty="0" smtClean="0"/>
              <a:t>Presidential Selection</a:t>
            </a:r>
            <a:endParaRPr lang="en-US" dirty="0"/>
          </a:p>
        </p:txBody>
      </p:sp>
    </p:spTree>
    <p:extLst>
      <p:ext uri="{BB962C8B-B14F-4D97-AF65-F5344CB8AC3E}">
        <p14:creationId xmlns:p14="http://schemas.microsoft.com/office/powerpoint/2010/main" val="2005384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447801"/>
            <a:ext cx="8686800" cy="4525963"/>
          </a:xfrm>
        </p:spPr>
        <p:txBody>
          <a:bodyPr/>
          <a:lstStyle/>
          <a:p>
            <a:r>
              <a:rPr lang="en-US" dirty="0" smtClean="0"/>
              <a:t>Judges chosen by President, confirmed by Senate</a:t>
            </a:r>
          </a:p>
          <a:p>
            <a:r>
              <a:rPr lang="en-US" dirty="0" smtClean="0"/>
              <a:t>Supreme Court is head of judiciary</a:t>
            </a:r>
          </a:p>
          <a:p>
            <a:r>
              <a:rPr lang="en-US" dirty="0" smtClean="0"/>
              <a:t>Judges independent of politics</a:t>
            </a:r>
          </a:p>
          <a:p>
            <a:r>
              <a:rPr lang="en-US" dirty="0" smtClean="0"/>
              <a:t>Cannot be removed unless accused &amp; convicted of high crimes</a:t>
            </a:r>
          </a:p>
          <a:p>
            <a:endParaRPr lang="en-US" dirty="0"/>
          </a:p>
        </p:txBody>
      </p:sp>
      <p:sp>
        <p:nvSpPr>
          <p:cNvPr id="3" name="Title 2"/>
          <p:cNvSpPr>
            <a:spLocks noGrp="1"/>
          </p:cNvSpPr>
          <p:nvPr>
            <p:ph type="title"/>
          </p:nvPr>
        </p:nvSpPr>
        <p:spPr/>
        <p:txBody>
          <a:bodyPr/>
          <a:lstStyle/>
          <a:p>
            <a:r>
              <a:rPr lang="en-US" dirty="0" smtClean="0"/>
              <a:t>Judicial Power &amp; Organization</a:t>
            </a:r>
            <a:endParaRPr lang="en-US" dirty="0"/>
          </a:p>
        </p:txBody>
      </p:sp>
      <p:pic>
        <p:nvPicPr>
          <p:cNvPr id="30722" name="Picture 2" descr="http://t3.gstatic.com/images?q=tbn:ANd9GcSEq6-jMLUxIM78Lj8u1x7zv6JDkQmHPV-ma03ReJ0vnRIZoug&amp;t=1&amp;usg=__yJvT8PkecwcnTvVRXnVRZnOeP5E="/>
          <p:cNvPicPr>
            <a:picLocks noChangeAspect="1" noChangeArrowheads="1"/>
          </p:cNvPicPr>
          <p:nvPr/>
        </p:nvPicPr>
        <p:blipFill>
          <a:blip r:embed="rId2" cstate="print"/>
          <a:srcRect/>
          <a:stretch>
            <a:fillRect/>
          </a:stretch>
        </p:blipFill>
        <p:spPr bwMode="auto">
          <a:xfrm>
            <a:off x="5410200" y="3657601"/>
            <a:ext cx="4038600" cy="3025053"/>
          </a:xfrm>
          <a:prstGeom prst="rect">
            <a:avLst/>
          </a:prstGeom>
          <a:ln>
            <a:noFill/>
          </a:ln>
          <a:effectLst>
            <a:softEdge rad="112500"/>
          </a:effectLst>
        </p:spPr>
      </p:pic>
    </p:spTree>
    <p:extLst>
      <p:ext uri="{BB962C8B-B14F-4D97-AF65-F5344CB8AC3E}">
        <p14:creationId xmlns:p14="http://schemas.microsoft.com/office/powerpoint/2010/main" val="18869690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472</Words>
  <Application>Microsoft Macintosh PowerPoint</Application>
  <PresentationFormat>Widescreen</PresentationFormat>
  <Paragraphs>73</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Lucida Sans Unicode</vt:lpstr>
      <vt:lpstr>Verdana</vt:lpstr>
      <vt:lpstr>Wingdings 2</vt:lpstr>
      <vt:lpstr>Wingdings 3</vt:lpstr>
      <vt:lpstr>Concourse</vt:lpstr>
      <vt:lpstr>PowerPoint Presentation</vt:lpstr>
      <vt:lpstr>Purpose</vt:lpstr>
      <vt:lpstr>Objectives</vt:lpstr>
      <vt:lpstr>Terms to Know</vt:lpstr>
      <vt:lpstr>Balance of Power Among the Branches of Government</vt:lpstr>
      <vt:lpstr>Legislative Power &amp; Organization</vt:lpstr>
      <vt:lpstr>Executive Powers &amp; Organization</vt:lpstr>
      <vt:lpstr>Presidential Selection</vt:lpstr>
      <vt:lpstr>Judicial Power &amp; Organization</vt:lpstr>
      <vt:lpstr>Division of Power</vt:lpstr>
    </vt:vector>
  </TitlesOfParts>
  <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Peter Quinn</cp:lastModifiedBy>
  <cp:revision>2</cp:revision>
  <dcterms:created xsi:type="dcterms:W3CDTF">2017-08-17T19:50:00Z</dcterms:created>
  <dcterms:modified xsi:type="dcterms:W3CDTF">2017-09-07T13:49:23Z</dcterms:modified>
</cp:coreProperties>
</file>