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64"/>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7F2283-1834-4451-B17C-CDE3CBC6E86F}" type="datetimeFigureOut">
              <a:rPr lang="en-US" smtClean="0"/>
              <a:pPr/>
              <a:t>8/17/17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D34817">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639B6F-795D-4F24-B5E9-4944799A7F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A5639B6F-795D-4F24-B5E9-4944799A7FE2}"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A5639B6F-795D-4F24-B5E9-4944799A7FE2}"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7F2283-1834-4451-B17C-CDE3CBC6E86F}"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639B6F-795D-4F24-B5E9-4944799A7FE2}"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D7F2283-1834-4451-B17C-CDE3CBC6E86F}" type="datetimeFigureOut">
              <a:rPr lang="en-US" smtClean="0">
                <a:solidFill>
                  <a:prstClr val="black"/>
                </a:solidFill>
              </a:rPr>
              <a:pPr/>
              <a:t>8/17/17</a:t>
            </a:fld>
            <a:endParaRPr lang="en-US">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A5639B6F-795D-4F24-B5E9-4944799A7FE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7361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457201"/>
            <a:ext cx="4267200" cy="4062651"/>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algn="ctr"/>
            <a:r>
              <a:rPr lang="en-US" sz="4000" b="1" dirty="0">
                <a:solidFill>
                  <a:prstClr val="black"/>
                </a:solidFill>
              </a:rPr>
              <a:t>Lesson 10</a:t>
            </a:r>
            <a:r>
              <a:rPr lang="en-US" sz="4000" dirty="0">
                <a:solidFill>
                  <a:prstClr val="black"/>
                </a:solidFill>
              </a:rPr>
              <a:t>:   </a:t>
            </a:r>
          </a:p>
          <a:p>
            <a:pPr algn="ctr"/>
            <a:r>
              <a:rPr lang="en-US" sz="4000" dirty="0">
                <a:solidFill>
                  <a:prstClr val="black"/>
                </a:solidFill>
              </a:rPr>
              <a:t>Why Was Representation a Major Issue at the Philadelphia Convention?</a:t>
            </a:r>
          </a:p>
          <a:p>
            <a:endParaRPr lang="en-US" dirty="0">
              <a:solidFill>
                <a:prstClr val="black"/>
              </a:solidFill>
            </a:endParaRPr>
          </a:p>
        </p:txBody>
      </p:sp>
      <p:pic>
        <p:nvPicPr>
          <p:cNvPr id="3074" name="Picture 2"/>
          <p:cNvPicPr>
            <a:picLocks noChangeAspect="1" noChangeArrowheads="1"/>
          </p:cNvPicPr>
          <p:nvPr/>
        </p:nvPicPr>
        <p:blipFill>
          <a:blip r:embed="rId2" cstate="print"/>
          <a:srcRect/>
          <a:stretch>
            <a:fillRect/>
          </a:stretch>
        </p:blipFill>
        <p:spPr bwMode="auto">
          <a:xfrm>
            <a:off x="6172201" y="0"/>
            <a:ext cx="4827535" cy="6858000"/>
          </a:xfrm>
          <a:prstGeom prst="rect">
            <a:avLst/>
          </a:prstGeom>
          <a:noFill/>
          <a:ln w="9525">
            <a:noFill/>
            <a:miter lim="800000"/>
            <a:headEnd/>
            <a:tailEnd/>
          </a:ln>
          <a:effectLst/>
        </p:spPr>
      </p:pic>
    </p:spTree>
    <p:extLst>
      <p:ext uri="{BB962C8B-B14F-4D97-AF65-F5344CB8AC3E}">
        <p14:creationId xmlns:p14="http://schemas.microsoft.com/office/powerpoint/2010/main" val="1906053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This lesson examines:</a:t>
            </a:r>
          </a:p>
          <a:p>
            <a:pPr lvl="1"/>
            <a:r>
              <a:rPr lang="en-US" dirty="0" smtClean="0"/>
              <a:t>The debate over what, or who, the national government will represent.</a:t>
            </a:r>
          </a:p>
          <a:p>
            <a:pPr lvl="1"/>
            <a:r>
              <a:rPr lang="en-US" dirty="0" smtClean="0"/>
              <a:t>The Great Compromise, which dealt with the makeup of the House and Senate.</a:t>
            </a:r>
          </a:p>
          <a:p>
            <a:pPr lvl="1"/>
            <a:r>
              <a:rPr lang="en-US" dirty="0" smtClean="0"/>
              <a:t>How population would be counted for representation in the House.</a:t>
            </a:r>
          </a:p>
          <a:p>
            <a:pPr lvl="1"/>
            <a:r>
              <a:rPr lang="en-US" dirty="0" smtClean="0"/>
              <a:t>How new states might receive representation in Congress.</a:t>
            </a:r>
          </a:p>
          <a:p>
            <a:endParaRPr lang="en-US" dirty="0"/>
          </a:p>
        </p:txBody>
      </p:sp>
    </p:spTree>
    <p:extLst>
      <p:ext uri="{BB962C8B-B14F-4D97-AF65-F5344CB8AC3E}">
        <p14:creationId xmlns:p14="http://schemas.microsoft.com/office/powerpoint/2010/main" val="102562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Explain the differences between the Virginia Plan and the New Jersey Plan and the importance of the Great Compromise.</a:t>
            </a:r>
          </a:p>
          <a:p>
            <a:r>
              <a:rPr lang="en-US" i="1" dirty="0" smtClean="0"/>
              <a:t>Explain how the Framers addressed regional issues with the 3/5ths compromise and the provision for periodic census of the population.</a:t>
            </a:r>
          </a:p>
          <a:p>
            <a:r>
              <a:rPr lang="en-US" i="1" dirty="0" smtClean="0"/>
              <a:t>Evaluate, take, and defend positions on why major issues debated at the Convention are still on the national agenda. </a:t>
            </a:r>
            <a:endParaRPr lang="en-US" i="1" dirty="0"/>
          </a:p>
        </p:txBody>
      </p:sp>
      <p:sp>
        <p:nvSpPr>
          <p:cNvPr id="3" name="Title 2"/>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2042432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8"/>
            <a:ext cx="8534400" cy="4843272"/>
          </a:xfrm>
        </p:spPr>
        <p:txBody>
          <a:bodyPr>
            <a:normAutofit fontScale="85000" lnSpcReduction="20000"/>
          </a:bodyPr>
          <a:lstStyle/>
          <a:p>
            <a:r>
              <a:rPr lang="en-US" b="1" dirty="0" smtClean="0">
                <a:solidFill>
                  <a:schemeClr val="tx2">
                    <a:lumMod val="75000"/>
                  </a:schemeClr>
                </a:solidFill>
              </a:rPr>
              <a:t>Great Compromise</a:t>
            </a:r>
            <a:r>
              <a:rPr lang="en-US" dirty="0" smtClean="0">
                <a:solidFill>
                  <a:schemeClr val="tx2">
                    <a:lumMod val="75000"/>
                  </a:schemeClr>
                </a:solidFill>
              </a:rPr>
              <a:t> </a:t>
            </a:r>
          </a:p>
          <a:p>
            <a:pPr lvl="1"/>
            <a:r>
              <a:rPr lang="en-US" dirty="0" smtClean="0">
                <a:solidFill>
                  <a:schemeClr val="tx2">
                    <a:lumMod val="75000"/>
                  </a:schemeClr>
                </a:solidFill>
              </a:rPr>
              <a:t>A plan accepted at the Philadelphia Convention in 1787 that called for a Congress of two houses: in the upper house, or Senate, representation of the states would be equal, with each state having two senators; in the lower house, or House of Representatives, representation would be apportioned according to the population of each state, so that states with more people would have more representatives. Also called the Connecticut Compromise. </a:t>
            </a:r>
          </a:p>
          <a:p>
            <a:pPr>
              <a:buNone/>
            </a:pPr>
            <a:endParaRPr lang="en-US" dirty="0" smtClean="0">
              <a:solidFill>
                <a:schemeClr val="tx2">
                  <a:lumMod val="75000"/>
                </a:schemeClr>
              </a:solidFill>
            </a:endParaRPr>
          </a:p>
          <a:p>
            <a:r>
              <a:rPr lang="en-US" b="1" dirty="0" smtClean="0">
                <a:solidFill>
                  <a:schemeClr val="tx2">
                    <a:lumMod val="75000"/>
                  </a:schemeClr>
                </a:solidFill>
              </a:rPr>
              <a:t>Three-Fifths Compromise</a:t>
            </a:r>
            <a:r>
              <a:rPr lang="en-US" dirty="0" smtClean="0">
                <a:solidFill>
                  <a:schemeClr val="tx2">
                    <a:lumMod val="75000"/>
                  </a:schemeClr>
                </a:solidFill>
              </a:rPr>
              <a:t> </a:t>
            </a:r>
          </a:p>
          <a:p>
            <a:pPr lvl="1"/>
            <a:r>
              <a:rPr lang="en-US" dirty="0" smtClean="0">
                <a:solidFill>
                  <a:schemeClr val="tx2">
                    <a:lumMod val="75000"/>
                  </a:schemeClr>
                </a:solidFill>
              </a:rPr>
              <a:t>Article I, Section 2, Clause 3 of the U.S. Constitution, later eliminated by the Fourteenth Amendment. The clause provided that each slave should be counted as three–fifths of a person in determining the number of representatives a state might send to the House of Representatives. It also determined the amount of direct taxes Congress might levy on a state. </a:t>
            </a:r>
          </a:p>
          <a:p>
            <a:endParaRPr lang="en-US" dirty="0">
              <a:solidFill>
                <a:schemeClr val="tx2">
                  <a:lumMod val="75000"/>
                </a:schemeClr>
              </a:solidFill>
            </a:endParaRPr>
          </a:p>
        </p:txBody>
      </p:sp>
      <p:sp>
        <p:nvSpPr>
          <p:cNvPr id="3" name="Title 2"/>
          <p:cNvSpPr>
            <a:spLocks noGrp="1"/>
          </p:cNvSpPr>
          <p:nvPr>
            <p:ph type="title"/>
          </p:nvPr>
        </p:nvSpPr>
        <p:spPr/>
        <p:txBody>
          <a:bodyPr/>
          <a:lstStyle/>
          <a:p>
            <a:r>
              <a:rPr lang="en-US" dirty="0" smtClean="0"/>
              <a:t>Terms to Know</a:t>
            </a:r>
            <a:endParaRPr lang="en-US" dirty="0"/>
          </a:p>
        </p:txBody>
      </p:sp>
    </p:spTree>
    <p:extLst>
      <p:ext uri="{BB962C8B-B14F-4D97-AF65-F5344CB8AC3E}">
        <p14:creationId xmlns:p14="http://schemas.microsoft.com/office/powerpoint/2010/main" val="1776060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No disagreement over two-house Congress</a:t>
            </a:r>
          </a:p>
          <a:p>
            <a:r>
              <a:rPr lang="en-US" i="1" dirty="0" smtClean="0"/>
              <a:t>Proportional</a:t>
            </a:r>
            <a:r>
              <a:rPr lang="en-US" dirty="0" smtClean="0"/>
              <a:t> representation was the issue</a:t>
            </a:r>
          </a:p>
          <a:p>
            <a:r>
              <a:rPr lang="en-US" dirty="0" smtClean="0"/>
              <a:t>Madison – states should not be represented as states in national government. Instead, representatives should serve the people.</a:t>
            </a:r>
          </a:p>
          <a:p>
            <a:r>
              <a:rPr lang="en-US" dirty="0" smtClean="0"/>
              <a:t>Those who sought </a:t>
            </a:r>
            <a:r>
              <a:rPr lang="en-US" i="1" dirty="0" smtClean="0"/>
              <a:t>Equal</a:t>
            </a:r>
            <a:r>
              <a:rPr lang="en-US" dirty="0" smtClean="0"/>
              <a:t> representation thought national government derived from and represented the </a:t>
            </a:r>
            <a:r>
              <a:rPr lang="en-US" i="1" dirty="0" smtClean="0"/>
              <a:t>States</a:t>
            </a:r>
            <a:r>
              <a:rPr lang="en-US" dirty="0" smtClean="0"/>
              <a:t>, not the people.</a:t>
            </a:r>
          </a:p>
          <a:p>
            <a:r>
              <a:rPr lang="en-US" dirty="0" smtClean="0"/>
              <a:t>Big states favored </a:t>
            </a:r>
            <a:r>
              <a:rPr lang="en-US" i="1" dirty="0" smtClean="0"/>
              <a:t>Proportional rep, </a:t>
            </a:r>
            <a:r>
              <a:rPr lang="en-US" dirty="0" smtClean="0"/>
              <a:t>small states favored </a:t>
            </a:r>
            <a:r>
              <a:rPr lang="en-US" i="1" dirty="0" smtClean="0"/>
              <a:t>Equal rep.</a:t>
            </a:r>
            <a:endParaRPr lang="en-US" dirty="0"/>
          </a:p>
        </p:txBody>
      </p:sp>
      <p:sp>
        <p:nvSpPr>
          <p:cNvPr id="3" name="Title 2"/>
          <p:cNvSpPr>
            <a:spLocks noGrp="1"/>
          </p:cNvSpPr>
          <p:nvPr>
            <p:ph type="title"/>
          </p:nvPr>
        </p:nvSpPr>
        <p:spPr/>
        <p:txBody>
          <a:bodyPr>
            <a:normAutofit/>
          </a:bodyPr>
          <a:lstStyle/>
          <a:p>
            <a:r>
              <a:rPr lang="en-US" dirty="0" smtClean="0"/>
              <a:t>Disagreement Over Representation</a:t>
            </a:r>
            <a:endParaRPr lang="en-US" dirty="0"/>
          </a:p>
        </p:txBody>
      </p:sp>
    </p:spTree>
    <p:extLst>
      <p:ext uri="{BB962C8B-B14F-4D97-AF65-F5344CB8AC3E}">
        <p14:creationId xmlns:p14="http://schemas.microsoft.com/office/powerpoint/2010/main" val="230718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143000"/>
            <a:ext cx="7162800" cy="4953000"/>
          </a:xfrm>
        </p:spPr>
        <p:txBody>
          <a:bodyPr>
            <a:normAutofit lnSpcReduction="10000"/>
          </a:bodyPr>
          <a:lstStyle/>
          <a:p>
            <a:r>
              <a:rPr lang="en-US" dirty="0" smtClean="0"/>
              <a:t>Similar to Articles of Confederation</a:t>
            </a:r>
          </a:p>
          <a:p>
            <a:r>
              <a:rPr lang="en-US" dirty="0" smtClean="0"/>
              <a:t>One house Congress, equal representation</a:t>
            </a:r>
          </a:p>
          <a:p>
            <a:r>
              <a:rPr lang="en-US" dirty="0" smtClean="0"/>
              <a:t>Most delegates were convinced that a unicameral Congress would not work, and NJ Plan voted down. </a:t>
            </a:r>
          </a:p>
          <a:p>
            <a:r>
              <a:rPr lang="en-US" dirty="0" smtClean="0"/>
              <a:t>However, many small state delegates refused to accept Virginia Plan due to their concerns over large states’ power under proportional representation. </a:t>
            </a:r>
          </a:p>
          <a:p>
            <a:r>
              <a:rPr lang="en-US" dirty="0" smtClean="0"/>
              <a:t>Disagreement over this issue almost ended the convention.</a:t>
            </a:r>
          </a:p>
        </p:txBody>
      </p:sp>
      <p:sp>
        <p:nvSpPr>
          <p:cNvPr id="3" name="Title 2"/>
          <p:cNvSpPr>
            <a:spLocks noGrp="1"/>
          </p:cNvSpPr>
          <p:nvPr>
            <p:ph type="title"/>
          </p:nvPr>
        </p:nvSpPr>
        <p:spPr>
          <a:xfrm>
            <a:off x="1676400" y="0"/>
            <a:ext cx="8229600" cy="1143000"/>
          </a:xfrm>
        </p:spPr>
        <p:txBody>
          <a:bodyPr/>
          <a:lstStyle/>
          <a:p>
            <a:r>
              <a:rPr lang="en-US" dirty="0" smtClean="0"/>
              <a:t>The New Jersey Plan</a:t>
            </a: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8534400" y="1905000"/>
            <a:ext cx="2133600" cy="3433580"/>
          </a:xfrm>
          <a:prstGeom prst="rect">
            <a:avLst/>
          </a:prstGeom>
          <a:noFill/>
          <a:ln w="9525">
            <a:noFill/>
            <a:miter lim="800000"/>
            <a:headEnd/>
            <a:tailEnd/>
          </a:ln>
          <a:effectLst/>
        </p:spPr>
      </p:pic>
    </p:spTree>
    <p:extLst>
      <p:ext uri="{BB962C8B-B14F-4D97-AF65-F5344CB8AC3E}">
        <p14:creationId xmlns:p14="http://schemas.microsoft.com/office/powerpoint/2010/main" val="147803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Great/Connecticut Compromise’s provisions</a:t>
            </a:r>
          </a:p>
          <a:p>
            <a:pPr lvl="1"/>
            <a:r>
              <a:rPr lang="en-US" dirty="0" smtClean="0"/>
              <a:t>House of Representatives= Proportional Rep.</a:t>
            </a:r>
          </a:p>
          <a:p>
            <a:pPr lvl="1"/>
            <a:r>
              <a:rPr lang="en-US" dirty="0" smtClean="0"/>
              <a:t>Senate = Equal Rep. (2 per state – chosen by state legislature)</a:t>
            </a:r>
          </a:p>
          <a:p>
            <a:r>
              <a:rPr lang="en-US" dirty="0" smtClean="0"/>
              <a:t>Senate appeased small states, House appeased big states</a:t>
            </a:r>
          </a:p>
          <a:p>
            <a:r>
              <a:rPr lang="en-US" dirty="0" smtClean="0"/>
              <a:t>The compromise passed</a:t>
            </a:r>
          </a:p>
          <a:p>
            <a:pPr>
              <a:buNone/>
            </a:pPr>
            <a:r>
              <a:rPr lang="en-US" dirty="0" smtClean="0"/>
              <a:t>  by 1 vote</a:t>
            </a:r>
          </a:p>
          <a:p>
            <a:pPr lvl="1"/>
            <a:endParaRPr lang="en-US" dirty="0"/>
          </a:p>
        </p:txBody>
      </p:sp>
      <p:sp>
        <p:nvSpPr>
          <p:cNvPr id="3" name="Title 2"/>
          <p:cNvSpPr>
            <a:spLocks noGrp="1"/>
          </p:cNvSpPr>
          <p:nvPr>
            <p:ph type="title"/>
          </p:nvPr>
        </p:nvSpPr>
        <p:spPr/>
        <p:txBody>
          <a:bodyPr/>
          <a:lstStyle/>
          <a:p>
            <a:r>
              <a:rPr lang="en-US" dirty="0" smtClean="0"/>
              <a:t>The Great Compromise</a:t>
            </a: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6629400" y="3505200"/>
            <a:ext cx="3276600" cy="3276600"/>
          </a:xfrm>
          <a:prstGeom prst="rect">
            <a:avLst/>
          </a:prstGeom>
          <a:noFill/>
          <a:ln w="9525">
            <a:noFill/>
            <a:miter lim="800000"/>
            <a:headEnd/>
            <a:tailEnd/>
          </a:ln>
          <a:effectLst/>
        </p:spPr>
      </p:pic>
    </p:spTree>
    <p:extLst>
      <p:ext uri="{BB962C8B-B14F-4D97-AF65-F5344CB8AC3E}">
        <p14:creationId xmlns:p14="http://schemas.microsoft.com/office/powerpoint/2010/main" val="1332781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914400"/>
            <a:ext cx="9144000" cy="2819400"/>
          </a:xfrm>
        </p:spPr>
        <p:txBody>
          <a:bodyPr>
            <a:normAutofit lnSpcReduction="10000"/>
          </a:bodyPr>
          <a:lstStyle/>
          <a:p>
            <a:r>
              <a:rPr lang="en-US" dirty="0" smtClean="0"/>
              <a:t>What did proportional representation mean?</a:t>
            </a:r>
          </a:p>
          <a:p>
            <a:r>
              <a:rPr lang="en-US" dirty="0" smtClean="0"/>
              <a:t>Southern states want slaves to count towards representation</a:t>
            </a:r>
          </a:p>
          <a:p>
            <a:r>
              <a:rPr lang="en-US" dirty="0" smtClean="0"/>
              <a:t>Northern states thought counting them would only benefit, and empower, slave owners</a:t>
            </a:r>
          </a:p>
          <a:p>
            <a:pPr lvl="1"/>
            <a:r>
              <a:rPr lang="en-US" dirty="0" smtClean="0"/>
              <a:t>If they are considered property, why should property be represented?</a:t>
            </a:r>
          </a:p>
          <a:p>
            <a:pPr lvl="1"/>
            <a:endParaRPr lang="en-US" dirty="0" smtClean="0"/>
          </a:p>
        </p:txBody>
      </p:sp>
      <p:sp>
        <p:nvSpPr>
          <p:cNvPr id="3" name="Title 2"/>
          <p:cNvSpPr>
            <a:spLocks noGrp="1"/>
          </p:cNvSpPr>
          <p:nvPr>
            <p:ph type="title"/>
          </p:nvPr>
        </p:nvSpPr>
        <p:spPr>
          <a:xfrm>
            <a:off x="1905000" y="0"/>
            <a:ext cx="8229600" cy="1143000"/>
          </a:xfrm>
        </p:spPr>
        <p:txBody>
          <a:bodyPr/>
          <a:lstStyle/>
          <a:p>
            <a:r>
              <a:rPr lang="en-US" dirty="0" smtClean="0"/>
              <a:t>The 3/5ths Compromise</a:t>
            </a:r>
            <a:endParaRPr lang="en-US" dirty="0"/>
          </a:p>
        </p:txBody>
      </p:sp>
      <p:pic>
        <p:nvPicPr>
          <p:cNvPr id="12290" name="Picture 2"/>
          <p:cNvPicPr>
            <a:picLocks noChangeAspect="1" noChangeArrowheads="1"/>
          </p:cNvPicPr>
          <p:nvPr/>
        </p:nvPicPr>
        <p:blipFill>
          <a:blip r:embed="rId2" cstate="print"/>
          <a:srcRect/>
          <a:stretch>
            <a:fillRect/>
          </a:stretch>
        </p:blipFill>
        <p:spPr bwMode="auto">
          <a:xfrm>
            <a:off x="7410899" y="3361332"/>
            <a:ext cx="3257103" cy="3496669"/>
          </a:xfrm>
          <a:prstGeom prst="rect">
            <a:avLst/>
          </a:prstGeom>
          <a:noFill/>
          <a:ln w="9525">
            <a:noFill/>
            <a:miter lim="800000"/>
            <a:headEnd/>
            <a:tailEnd/>
          </a:ln>
          <a:effectLst/>
        </p:spPr>
      </p:pic>
      <p:sp>
        <p:nvSpPr>
          <p:cNvPr id="7" name="Content Placeholder 1"/>
          <p:cNvSpPr txBox="1">
            <a:spLocks/>
          </p:cNvSpPr>
          <p:nvPr/>
        </p:nvSpPr>
        <p:spPr>
          <a:xfrm>
            <a:off x="1524000" y="3505200"/>
            <a:ext cx="6096000" cy="2819400"/>
          </a:xfrm>
          <a:prstGeom prst="rect">
            <a:avLst/>
          </a:prstGeom>
        </p:spPr>
        <p:txBody>
          <a:bodyPr vert="horz">
            <a:normAutofit lnSpcReduction="10000"/>
          </a:bodyPr>
          <a:lstStyle/>
          <a:p>
            <a:pPr marL="365760" indent="-256032">
              <a:spcBef>
                <a:spcPts val="400"/>
              </a:spcBef>
              <a:buClr>
                <a:srgbClr val="D34817"/>
              </a:buClr>
              <a:buSzPct val="68000"/>
              <a:buFont typeface="Wingdings 3"/>
              <a:buChar char=""/>
              <a:defRPr/>
            </a:pPr>
            <a:r>
              <a:rPr lang="en-US" sz="2700" dirty="0">
                <a:solidFill>
                  <a:prstClr val="black"/>
                </a:solidFill>
              </a:rPr>
              <a:t>The Compromise </a:t>
            </a:r>
          </a:p>
          <a:p>
            <a:pPr marL="621792" lvl="1" indent="-228600">
              <a:spcBef>
                <a:spcPts val="324"/>
              </a:spcBef>
              <a:buClr>
                <a:srgbClr val="D34817"/>
              </a:buClr>
              <a:buFont typeface="Verdana"/>
              <a:buChar char="◦"/>
              <a:defRPr/>
            </a:pPr>
            <a:r>
              <a:rPr lang="en-US" sz="2300" dirty="0">
                <a:solidFill>
                  <a:prstClr val="black"/>
                </a:solidFill>
              </a:rPr>
              <a:t>state’s population, in regards to apportioning representation, would be equal to free population plus 3/5ths slaves</a:t>
            </a:r>
          </a:p>
          <a:p>
            <a:pPr marL="621792" lvl="1" indent="-228600">
              <a:spcBef>
                <a:spcPts val="324"/>
              </a:spcBef>
              <a:buClr>
                <a:srgbClr val="D34817"/>
              </a:buClr>
              <a:buFont typeface="Verdana"/>
              <a:buChar char="◦"/>
              <a:defRPr/>
            </a:pPr>
            <a:r>
              <a:rPr lang="en-US" sz="2300" dirty="0">
                <a:solidFill>
                  <a:prstClr val="black"/>
                </a:solidFill>
              </a:rPr>
              <a:t>Slaves also counted as 3/5ths when computing taxes paid by each state to federal government</a:t>
            </a:r>
          </a:p>
          <a:p>
            <a:pPr marL="621792" lvl="1" indent="-228600">
              <a:spcBef>
                <a:spcPts val="324"/>
              </a:spcBef>
              <a:buClr>
                <a:srgbClr val="D34817"/>
              </a:buClr>
              <a:buFont typeface="Verdana"/>
              <a:buChar char="◦"/>
              <a:defRPr/>
            </a:pPr>
            <a:endParaRPr lang="en-US" sz="2300" dirty="0">
              <a:solidFill>
                <a:prstClr val="black"/>
              </a:solidFill>
            </a:endParaRPr>
          </a:p>
        </p:txBody>
      </p:sp>
    </p:spTree>
    <p:extLst>
      <p:ext uri="{BB962C8B-B14F-4D97-AF65-F5344CB8AC3E}">
        <p14:creationId xmlns:p14="http://schemas.microsoft.com/office/powerpoint/2010/main" val="1804988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143000"/>
            <a:ext cx="5181600" cy="5105400"/>
          </a:xfrm>
        </p:spPr>
        <p:txBody>
          <a:bodyPr/>
          <a:lstStyle/>
          <a:p>
            <a:r>
              <a:rPr lang="en-US" dirty="0" smtClean="0"/>
              <a:t>New states would have full representation in congress</a:t>
            </a:r>
          </a:p>
          <a:p>
            <a:r>
              <a:rPr lang="en-US" dirty="0" smtClean="0"/>
              <a:t>A census would be taken every 10 years to reapportion seats in the House based on the shift in America’s population. </a:t>
            </a:r>
            <a:endParaRPr lang="en-US" dirty="0"/>
          </a:p>
        </p:txBody>
      </p:sp>
      <p:sp>
        <p:nvSpPr>
          <p:cNvPr id="3" name="Title 2"/>
          <p:cNvSpPr>
            <a:spLocks noGrp="1"/>
          </p:cNvSpPr>
          <p:nvPr>
            <p:ph type="title"/>
          </p:nvPr>
        </p:nvSpPr>
        <p:spPr>
          <a:xfrm>
            <a:off x="1828800" y="0"/>
            <a:ext cx="8229600" cy="1143000"/>
          </a:xfrm>
        </p:spPr>
        <p:txBody>
          <a:bodyPr/>
          <a:lstStyle/>
          <a:p>
            <a:r>
              <a:rPr lang="en-US" dirty="0" smtClean="0"/>
              <a:t>Representation of New States</a:t>
            </a:r>
            <a:endParaRPr lang="en-US" dirty="0"/>
          </a:p>
        </p:txBody>
      </p:sp>
      <p:pic>
        <p:nvPicPr>
          <p:cNvPr id="13314" name="Picture 2"/>
          <p:cNvPicPr>
            <a:picLocks noChangeAspect="1" noChangeArrowheads="1"/>
          </p:cNvPicPr>
          <p:nvPr/>
        </p:nvPicPr>
        <p:blipFill>
          <a:blip r:embed="rId2" cstate="print"/>
          <a:srcRect/>
          <a:stretch>
            <a:fillRect/>
          </a:stretch>
        </p:blipFill>
        <p:spPr bwMode="auto">
          <a:xfrm>
            <a:off x="7089255" y="1143000"/>
            <a:ext cx="3578746" cy="5105400"/>
          </a:xfrm>
          <a:prstGeom prst="rect">
            <a:avLst/>
          </a:prstGeom>
          <a:noFill/>
          <a:ln w="9525">
            <a:noFill/>
            <a:miter lim="800000"/>
            <a:headEnd/>
            <a:tailEnd/>
          </a:ln>
          <a:effectLst/>
        </p:spPr>
      </p:pic>
    </p:spTree>
    <p:extLst>
      <p:ext uri="{BB962C8B-B14F-4D97-AF65-F5344CB8AC3E}">
        <p14:creationId xmlns:p14="http://schemas.microsoft.com/office/powerpoint/2010/main" val="1089486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561</Words>
  <Application>Microsoft Macintosh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Lucida Sans Unicode</vt:lpstr>
      <vt:lpstr>Verdana</vt:lpstr>
      <vt:lpstr>Wingdings 2</vt:lpstr>
      <vt:lpstr>Wingdings 3</vt:lpstr>
      <vt:lpstr>Concourse</vt:lpstr>
      <vt:lpstr>PowerPoint Presentation</vt:lpstr>
      <vt:lpstr>Purpose</vt:lpstr>
      <vt:lpstr>Objectives</vt:lpstr>
      <vt:lpstr>Terms to Know</vt:lpstr>
      <vt:lpstr>Disagreement Over Representation</vt:lpstr>
      <vt:lpstr>The New Jersey Plan</vt:lpstr>
      <vt:lpstr>The Great Compromise</vt:lpstr>
      <vt:lpstr>The 3/5ths Compromise</vt:lpstr>
      <vt:lpstr>Representation of New States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2017-08-17T19:49:28Z</dcterms:created>
  <dcterms:modified xsi:type="dcterms:W3CDTF">2017-08-17T19:49:46Z</dcterms:modified>
</cp:coreProperties>
</file>