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8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17" name="Footer Placeholder 16"/>
          <p:cNvSpPr>
            <a:spLocks noGrp="1"/>
          </p:cNvSpPr>
          <p:nvPr>
            <p:ph type="ftr" sz="quarter" idx="11"/>
          </p:nvPr>
        </p:nvSpPr>
        <p:spPr/>
        <p:txBody>
          <a:bodyPr/>
          <a:lstStyle/>
          <a:p>
            <a:endParaRPr lang="en-US">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661697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37446670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77590707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779006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468159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p:txBody>
          <a:bodyPr/>
          <a:lstStyle/>
          <a:p>
            <a:endParaRPr lang="en-US">
              <a:latin typeface="Georgia"/>
            </a:endParaRPr>
          </a:p>
        </p:txBody>
      </p:sp>
      <p:sp>
        <p:nvSpPr>
          <p:cNvPr id="7" name="Slide Number Placeholder 6"/>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424162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3071307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4" name="Footer Placeholder 3"/>
          <p:cNvSpPr>
            <a:spLocks noGrp="1"/>
          </p:cNvSpPr>
          <p:nvPr>
            <p:ph type="ftr" sz="quarter" idx="11"/>
          </p:nvPr>
        </p:nvSpPr>
        <p:spPr/>
        <p:txBody>
          <a:bodyPr/>
          <a:lstStyle/>
          <a:p>
            <a:endParaRPr lang="en-US">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162152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3" name="Footer Placeholder 2"/>
          <p:cNvSpPr>
            <a:spLocks noGrp="1"/>
          </p:cNvSpPr>
          <p:nvPr>
            <p:ph type="ftr" sz="quarter" idx="11"/>
          </p:nvPr>
        </p:nvSpPr>
        <p:spPr/>
        <p:txBody>
          <a:bodyPr/>
          <a:lstStyle/>
          <a:p>
            <a:endParaRPr lang="en-US">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5639B6F-795D-4F24-B5E9-4944799A7FE2}"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76077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a:latin typeface="Georgia"/>
            </a:endParaRPr>
          </a:p>
        </p:txBody>
      </p:sp>
    </p:spTree>
    <p:extLst>
      <p:ext uri="{BB962C8B-B14F-4D97-AF65-F5344CB8AC3E}">
        <p14:creationId xmlns:p14="http://schemas.microsoft.com/office/powerpoint/2010/main" val="34971484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a:latin typeface="Georgia"/>
            </a:endParaRPr>
          </a:p>
        </p:txBody>
      </p:sp>
    </p:spTree>
    <p:extLst>
      <p:ext uri="{BB962C8B-B14F-4D97-AF65-F5344CB8AC3E}">
        <p14:creationId xmlns:p14="http://schemas.microsoft.com/office/powerpoint/2010/main" val="1515673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914400"/>
            <a:fld id="{9D7F2283-1834-4451-B17C-CDE3CBC6E86F}" type="datetimeFigureOut">
              <a:rPr lang="en-US" smtClean="0">
                <a:latin typeface="Georgia"/>
              </a:rPr>
              <a:pPr defTabSz="914400"/>
              <a:t>8/1/17</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914400"/>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A5639B6F-795D-4F24-B5E9-4944799A7FE2}" type="slidenum">
              <a:rPr lang="en-US" smtClean="0">
                <a:solidFill>
                  <a:srgbClr val="A28E6A">
                    <a:shade val="75000"/>
                  </a:srgbClr>
                </a:solidFill>
                <a:latin typeface="Georgia"/>
              </a:rPr>
              <a:pPr defTabSz="914400"/>
              <a:t>‹#›</a:t>
            </a:fld>
            <a:endParaRPr lang="en-US">
              <a:solidFill>
                <a:srgbClr val="A28E6A">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879104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4267200" cy="3447098"/>
          </a:xfrm>
          <a:prstGeom prst="rect">
            <a:avLst/>
          </a:prstGeom>
          <a:solidFill>
            <a:schemeClr val="accent3"/>
          </a:solidFill>
          <a:scene3d>
            <a:camera prst="orthographicFront"/>
            <a:lightRig rig="threePt" dir="t"/>
          </a:scene3d>
          <a:sp3d>
            <a:bevelT/>
          </a:sp3d>
        </p:spPr>
        <p:txBody>
          <a:bodyPr wrap="square" rtlCol="0">
            <a:spAutoFit/>
          </a:bodyPr>
          <a:lstStyle/>
          <a:p>
            <a:pPr defTabSz="914400"/>
            <a:r>
              <a:rPr lang="en-US" sz="4000" i="1" dirty="0">
                <a:solidFill>
                  <a:prstClr val="black"/>
                </a:solidFill>
                <a:latin typeface="Georgia"/>
              </a:rPr>
              <a:t>Lesson </a:t>
            </a:r>
            <a:r>
              <a:rPr lang="en-US" sz="4000" i="1" dirty="0">
                <a:solidFill>
                  <a:prstClr val="black"/>
                </a:solidFill>
                <a:latin typeface="Georgia"/>
              </a:rPr>
              <a:t>1:  What </a:t>
            </a:r>
            <a:r>
              <a:rPr lang="en-US" sz="4000" i="1" dirty="0">
                <a:solidFill>
                  <a:prstClr val="black"/>
                </a:solidFill>
                <a:latin typeface="Georgia"/>
              </a:rPr>
              <a:t>Did the Founders Think about Constitutional Government? </a:t>
            </a:r>
          </a:p>
          <a:p>
            <a:pPr defTabSz="914400"/>
            <a:endParaRPr lang="en-US" dirty="0">
              <a:solidFill>
                <a:prstClr val="black"/>
              </a:solidFill>
              <a:latin typeface="Georgia"/>
            </a:endParaRPr>
          </a:p>
        </p:txBody>
      </p:sp>
      <p:pic>
        <p:nvPicPr>
          <p:cNvPr id="21506" name="Picture 2"/>
          <p:cNvPicPr>
            <a:picLocks noChangeAspect="1" noChangeArrowheads="1"/>
          </p:cNvPicPr>
          <p:nvPr/>
        </p:nvPicPr>
        <p:blipFill>
          <a:blip r:embed="rId2" cstate="print"/>
          <a:srcRect/>
          <a:stretch>
            <a:fillRect/>
          </a:stretch>
        </p:blipFill>
        <p:spPr bwMode="auto">
          <a:xfrm>
            <a:off x="4876800" y="533400"/>
            <a:ext cx="4022946"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0928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Government</a:t>
            </a:r>
            <a:endParaRPr lang="en-US" dirty="0"/>
          </a:p>
        </p:txBody>
      </p:sp>
      <p:sp>
        <p:nvSpPr>
          <p:cNvPr id="3" name="Content Placeholder 2"/>
          <p:cNvSpPr>
            <a:spLocks noGrp="1"/>
          </p:cNvSpPr>
          <p:nvPr>
            <p:ph sz="quarter" idx="1"/>
          </p:nvPr>
        </p:nvSpPr>
        <p:spPr/>
        <p:txBody>
          <a:bodyPr>
            <a:normAutofit/>
          </a:bodyPr>
          <a:lstStyle/>
          <a:p>
            <a:r>
              <a:rPr lang="en-US" dirty="0" smtClean="0"/>
              <a:t>Aristotle’s forms of government</a:t>
            </a:r>
          </a:p>
          <a:p>
            <a:pPr lvl="1"/>
            <a:r>
              <a:rPr lang="en-US" dirty="0" smtClean="0">
                <a:solidFill>
                  <a:schemeClr val="tx1"/>
                </a:solidFill>
              </a:rPr>
              <a:t>Rule of One= Monarchy (corrupt = Tyranny)</a:t>
            </a:r>
          </a:p>
          <a:p>
            <a:pPr lvl="1"/>
            <a:r>
              <a:rPr lang="en-US" dirty="0" smtClean="0">
                <a:solidFill>
                  <a:schemeClr val="tx1"/>
                </a:solidFill>
              </a:rPr>
              <a:t>Rule of Few= Aristocracy (corrupt = Oligarchy)</a:t>
            </a:r>
          </a:p>
          <a:p>
            <a:pPr lvl="1"/>
            <a:r>
              <a:rPr lang="en-US" dirty="0" smtClean="0">
                <a:solidFill>
                  <a:schemeClr val="tx1"/>
                </a:solidFill>
              </a:rPr>
              <a:t>Rule of Many= Polity (corrupt = Democracy)</a:t>
            </a:r>
          </a:p>
          <a:p>
            <a:endParaRPr lang="en-US" dirty="0" smtClean="0"/>
          </a:p>
          <a:p>
            <a:r>
              <a:rPr lang="en-US" dirty="0" smtClean="0"/>
              <a:t>Aristotle feared that in a direct democracy, the poor would seize the wealth of the rich through warfare</a:t>
            </a:r>
          </a:p>
          <a:p>
            <a:endParaRPr lang="en-US" dirty="0" smtClean="0"/>
          </a:p>
          <a:p>
            <a:r>
              <a:rPr lang="en-US" dirty="0" smtClean="0"/>
              <a:t>Founders favored a representative (republican) form of government</a:t>
            </a:r>
          </a:p>
        </p:txBody>
      </p:sp>
    </p:spTree>
    <p:extLst>
      <p:ext uri="{BB962C8B-B14F-4D97-AF65-F5344CB8AC3E}">
        <p14:creationId xmlns:p14="http://schemas.microsoft.com/office/powerpoint/2010/main" val="40177008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Constitution?</a:t>
            </a:r>
            <a:endParaRPr lang="en-US" dirty="0"/>
          </a:p>
        </p:txBody>
      </p:sp>
      <p:sp>
        <p:nvSpPr>
          <p:cNvPr id="3" name="Content Placeholder 2"/>
          <p:cNvSpPr>
            <a:spLocks noGrp="1"/>
          </p:cNvSpPr>
          <p:nvPr>
            <p:ph sz="quarter" idx="1"/>
          </p:nvPr>
        </p:nvSpPr>
        <p:spPr/>
        <p:txBody>
          <a:bodyPr/>
          <a:lstStyle/>
          <a:p>
            <a:r>
              <a:rPr lang="en-US" dirty="0" smtClean="0"/>
              <a:t>Def:  A plan that sets forth the structure and powers of a government</a:t>
            </a:r>
          </a:p>
          <a:p>
            <a:r>
              <a:rPr lang="en-US" dirty="0" smtClean="0"/>
              <a:t>Constitutional government also means limited government</a:t>
            </a:r>
          </a:p>
          <a:p>
            <a:pPr lvl="1"/>
            <a:r>
              <a:rPr lang="en-US" dirty="0" smtClean="0">
                <a:solidFill>
                  <a:schemeClr val="tx1"/>
                </a:solidFill>
              </a:rPr>
              <a:t>Government limited by the provisions of the constitution</a:t>
            </a:r>
            <a:endParaRPr lang="en-US" dirty="0">
              <a:solidFill>
                <a:schemeClr val="tx1"/>
              </a:solidFill>
            </a:endParaRPr>
          </a:p>
          <a:p>
            <a:r>
              <a:rPr lang="en-US" dirty="0" smtClean="0"/>
              <a:t>Written Constitutions are controversial since it involved interpretation, change, and the power of who has the final say</a:t>
            </a:r>
          </a:p>
        </p:txBody>
      </p:sp>
    </p:spTree>
    <p:extLst>
      <p:ext uri="{BB962C8B-B14F-4D97-AF65-F5344CB8AC3E}">
        <p14:creationId xmlns:p14="http://schemas.microsoft.com/office/powerpoint/2010/main" val="6495916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Higher Law</a:t>
            </a:r>
            <a:endParaRPr lang="en-US" dirty="0"/>
          </a:p>
        </p:txBody>
      </p:sp>
      <p:sp>
        <p:nvSpPr>
          <p:cNvPr id="3" name="Content Placeholder 2"/>
          <p:cNvSpPr>
            <a:spLocks noGrp="1"/>
          </p:cNvSpPr>
          <p:nvPr>
            <p:ph sz="quarter" idx="1"/>
          </p:nvPr>
        </p:nvSpPr>
        <p:spPr/>
        <p:txBody>
          <a:bodyPr/>
          <a:lstStyle/>
          <a:p>
            <a:r>
              <a:rPr lang="en-US" dirty="0" smtClean="0"/>
              <a:t>Different from legislative statute in following ways:</a:t>
            </a:r>
          </a:p>
          <a:p>
            <a:pPr lvl="1"/>
            <a:r>
              <a:rPr lang="en-US" dirty="0" smtClean="0"/>
              <a:t>Sets forth basic rights of citizens</a:t>
            </a:r>
          </a:p>
          <a:p>
            <a:pPr lvl="1"/>
            <a:r>
              <a:rPr lang="en-US" dirty="0" smtClean="0"/>
              <a:t>Establishes responsibility of the </a:t>
            </a:r>
            <a:r>
              <a:rPr lang="en-US" dirty="0" err="1" smtClean="0"/>
              <a:t>gov’t</a:t>
            </a:r>
            <a:r>
              <a:rPr lang="en-US" dirty="0" smtClean="0"/>
              <a:t> to protect those rights</a:t>
            </a:r>
          </a:p>
          <a:p>
            <a:pPr lvl="1"/>
            <a:r>
              <a:rPr lang="en-US" dirty="0" smtClean="0"/>
              <a:t>Establishes limitations on </a:t>
            </a:r>
            <a:r>
              <a:rPr lang="en-US" dirty="0" err="1" smtClean="0"/>
              <a:t>gov’t</a:t>
            </a:r>
            <a:r>
              <a:rPr lang="en-US" dirty="0" smtClean="0"/>
              <a:t> power regarding rights, distribution of resources, and conflict management</a:t>
            </a:r>
          </a:p>
          <a:p>
            <a:pPr lvl="1"/>
            <a:r>
              <a:rPr lang="en-US" dirty="0" smtClean="0"/>
              <a:t>Can be changed only with consent of the people and according to established procedures</a:t>
            </a:r>
          </a:p>
        </p:txBody>
      </p:sp>
      <p:pic>
        <p:nvPicPr>
          <p:cNvPr id="1026" name="Picture 2" descr="http://www.istockphoto.com/file_thumbview_approve/1033217/2/istockphoto_1033217-we-the-people.jpg"/>
          <p:cNvPicPr>
            <a:picLocks noChangeAspect="1" noChangeArrowheads="1"/>
          </p:cNvPicPr>
          <p:nvPr/>
        </p:nvPicPr>
        <p:blipFill>
          <a:blip r:embed="rId2" cstate="print"/>
          <a:srcRect/>
          <a:stretch>
            <a:fillRect/>
          </a:stretch>
        </p:blipFill>
        <p:spPr bwMode="auto">
          <a:xfrm>
            <a:off x="5105400" y="4038600"/>
            <a:ext cx="3047247" cy="2028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057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Higher Law</a:t>
            </a:r>
            <a:endParaRPr lang="en-US" dirty="0"/>
          </a:p>
        </p:txBody>
      </p:sp>
      <p:sp>
        <p:nvSpPr>
          <p:cNvPr id="3" name="Content Placeholder 2"/>
          <p:cNvSpPr>
            <a:spLocks noGrp="1"/>
          </p:cNvSpPr>
          <p:nvPr>
            <p:ph sz="quarter" idx="1"/>
          </p:nvPr>
        </p:nvSpPr>
        <p:spPr/>
        <p:txBody>
          <a:bodyPr/>
          <a:lstStyle/>
          <a:p>
            <a:r>
              <a:rPr lang="en-US" dirty="0" smtClean="0"/>
              <a:t>Different from legislative statute in following ways:</a:t>
            </a:r>
          </a:p>
          <a:p>
            <a:pPr lvl="1"/>
            <a:r>
              <a:rPr lang="en-US" dirty="0" smtClean="0"/>
              <a:t>Sets forth basic rights of citizens</a:t>
            </a:r>
          </a:p>
          <a:p>
            <a:pPr lvl="1"/>
            <a:r>
              <a:rPr lang="en-US" dirty="0" smtClean="0"/>
              <a:t>Establishes responsibility of the </a:t>
            </a:r>
            <a:r>
              <a:rPr lang="en-US" dirty="0" err="1" smtClean="0"/>
              <a:t>gov’t</a:t>
            </a:r>
            <a:r>
              <a:rPr lang="en-US" dirty="0" smtClean="0"/>
              <a:t> to protect those rights</a:t>
            </a:r>
          </a:p>
          <a:p>
            <a:pPr lvl="1"/>
            <a:r>
              <a:rPr lang="en-US" dirty="0" smtClean="0"/>
              <a:t>Establishes limitations on </a:t>
            </a:r>
            <a:r>
              <a:rPr lang="en-US" dirty="0" err="1" smtClean="0"/>
              <a:t>gov’t</a:t>
            </a:r>
            <a:r>
              <a:rPr lang="en-US" dirty="0" smtClean="0"/>
              <a:t> power regarding rights, distribution of resources, and conflict management</a:t>
            </a:r>
          </a:p>
          <a:p>
            <a:pPr lvl="1"/>
            <a:r>
              <a:rPr lang="en-US" dirty="0" smtClean="0"/>
              <a:t>Can be changed only with consent of the people and according to established procedures</a:t>
            </a:r>
          </a:p>
        </p:txBody>
      </p:sp>
      <p:pic>
        <p:nvPicPr>
          <p:cNvPr id="1026" name="Picture 2" descr="http://www.istockphoto.com/file_thumbview_approve/1033217/2/istockphoto_1033217-we-the-people.jpg"/>
          <p:cNvPicPr>
            <a:picLocks noChangeAspect="1" noChangeArrowheads="1"/>
          </p:cNvPicPr>
          <p:nvPr/>
        </p:nvPicPr>
        <p:blipFill>
          <a:blip r:embed="rId2" cstate="print"/>
          <a:srcRect/>
          <a:stretch>
            <a:fillRect/>
          </a:stretch>
        </p:blipFill>
        <p:spPr bwMode="auto">
          <a:xfrm>
            <a:off x="5105400" y="4038600"/>
            <a:ext cx="3047247" cy="2028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80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Lesson 1 Purpose</a:t>
            </a:r>
            <a:endParaRPr lang="en-US" dirty="0"/>
          </a:p>
        </p:txBody>
      </p:sp>
      <p:sp>
        <p:nvSpPr>
          <p:cNvPr id="5" name="Content Placeholder 4"/>
          <p:cNvSpPr>
            <a:spLocks noGrp="1"/>
          </p:cNvSpPr>
          <p:nvPr>
            <p:ph sz="quarter" idx="1"/>
          </p:nvPr>
        </p:nvSpPr>
        <p:spPr/>
        <p:txBody>
          <a:bodyPr/>
          <a:lstStyle/>
          <a:p>
            <a:r>
              <a:rPr lang="en-US" dirty="0" smtClean="0"/>
              <a:t>This lesson introduces the basic ideas and experiences the founding generation drew on to create the kind of government they believed would best protect natural rights and the common good. </a:t>
            </a:r>
          </a:p>
          <a:p>
            <a:r>
              <a:rPr lang="en-US" dirty="0" smtClean="0"/>
              <a:t>Participation in colonial self-government and early America’s diversity fostered rich dialogue about the purpose of government and how it should be organized. </a:t>
            </a:r>
            <a:endParaRPr lang="en-US" dirty="0"/>
          </a:p>
        </p:txBody>
      </p:sp>
    </p:spTree>
    <p:extLst>
      <p:ext uri="{BB962C8B-B14F-4D97-AF65-F5344CB8AC3E}">
        <p14:creationId xmlns:p14="http://schemas.microsoft.com/office/powerpoint/2010/main" val="3474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Lesson 1 Objectives</a:t>
            </a:r>
            <a:endParaRPr lang="en-US" sz="3600" dirty="0"/>
          </a:p>
        </p:txBody>
      </p:sp>
      <p:sp>
        <p:nvSpPr>
          <p:cNvPr id="3" name="Content Placeholder 2"/>
          <p:cNvSpPr>
            <a:spLocks noGrp="1"/>
          </p:cNvSpPr>
          <p:nvPr>
            <p:ph sz="quarter" idx="1"/>
          </p:nvPr>
        </p:nvSpPr>
        <p:spPr/>
        <p:txBody>
          <a:bodyPr>
            <a:normAutofit fontScale="85000" lnSpcReduction="10000"/>
          </a:bodyPr>
          <a:lstStyle/>
          <a:p>
            <a:pPr lvl="0"/>
            <a:r>
              <a:rPr lang="en-US" sz="2800" i="1" dirty="0" smtClean="0"/>
              <a:t>Describe the diverse features of the early American colonies and their populations.</a:t>
            </a:r>
            <a:endParaRPr lang="en-US" sz="2400" dirty="0" smtClean="0"/>
          </a:p>
          <a:p>
            <a:pPr lvl="0"/>
            <a:r>
              <a:rPr lang="en-US" sz="2800" i="1" dirty="0" smtClean="0"/>
              <a:t>Explain what the Founders learned about government from history and their firsthand experiences of government and how this shaped their thinking.</a:t>
            </a:r>
            <a:endParaRPr lang="en-US" sz="2400" dirty="0" smtClean="0"/>
          </a:p>
          <a:p>
            <a:pPr lvl="0"/>
            <a:r>
              <a:rPr lang="en-US" sz="2800" i="1" dirty="0" smtClean="0"/>
              <a:t>Explain the meanings of the terms “constitution” and “constitutional government” and describe the forms of constitutional governments.</a:t>
            </a:r>
            <a:endParaRPr lang="en-US" sz="2400" dirty="0" smtClean="0"/>
          </a:p>
          <a:p>
            <a:pPr lvl="0"/>
            <a:r>
              <a:rPr lang="en-US" sz="2800" i="1" dirty="0" smtClean="0"/>
              <a:t>Evaluate, take, and defend positions on </a:t>
            </a:r>
            <a:endParaRPr lang="en-US" sz="2400" dirty="0" smtClean="0"/>
          </a:p>
          <a:p>
            <a:pPr lvl="1"/>
            <a:r>
              <a:rPr lang="en-US" sz="2400" i="1" dirty="0" smtClean="0">
                <a:solidFill>
                  <a:schemeClr val="tx1"/>
                </a:solidFill>
              </a:rPr>
              <a:t>the sources that should be consulted if a new constitution were written today.</a:t>
            </a:r>
            <a:endParaRPr lang="en-US" sz="2000" dirty="0" smtClean="0">
              <a:solidFill>
                <a:schemeClr val="tx1"/>
              </a:solidFill>
            </a:endParaRPr>
          </a:p>
          <a:p>
            <a:pPr lvl="1"/>
            <a:r>
              <a:rPr lang="en-US" sz="2400" i="1" dirty="0" smtClean="0">
                <a:solidFill>
                  <a:schemeClr val="tx1"/>
                </a:solidFill>
              </a:rPr>
              <a:t>whether the founders’ concerns about abuse of power are still valid.</a:t>
            </a:r>
            <a:endParaRPr lang="en-US" sz="2000" dirty="0" smtClean="0">
              <a:solidFill>
                <a:schemeClr val="tx1"/>
              </a:solidFill>
            </a:endParaRPr>
          </a:p>
          <a:p>
            <a:pPr lvl="1"/>
            <a:r>
              <a:rPr lang="en-US" sz="2400" i="1" dirty="0" smtClean="0">
                <a:solidFill>
                  <a:schemeClr val="tx1"/>
                </a:solidFill>
              </a:rPr>
              <a:t>the importance of written Constitutions.</a:t>
            </a:r>
            <a:endParaRPr lang="en-US" sz="2000" dirty="0" smtClean="0">
              <a:solidFill>
                <a:schemeClr val="tx1"/>
              </a:solidFill>
            </a:endParaRPr>
          </a:p>
          <a:p>
            <a:endParaRPr lang="en-US" dirty="0"/>
          </a:p>
        </p:txBody>
      </p:sp>
    </p:spTree>
    <p:extLst>
      <p:ext uri="{BB962C8B-B14F-4D97-AF65-F5344CB8AC3E}">
        <p14:creationId xmlns:p14="http://schemas.microsoft.com/office/powerpoint/2010/main" val="24926824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Lesson 1 Terms &amp; Concepts</a:t>
            </a:r>
            <a:endParaRPr lang="en-US" dirty="0"/>
          </a:p>
        </p:txBody>
      </p:sp>
      <p:sp>
        <p:nvSpPr>
          <p:cNvPr id="3" name="Content Placeholder 2"/>
          <p:cNvSpPr>
            <a:spLocks noGrp="1"/>
          </p:cNvSpPr>
          <p:nvPr>
            <p:ph sz="quarter" idx="1"/>
          </p:nvPr>
        </p:nvSpPr>
        <p:spPr>
          <a:xfrm>
            <a:off x="152400" y="1527048"/>
            <a:ext cx="8991600" cy="4949952"/>
          </a:xfrm>
        </p:spPr>
        <p:txBody>
          <a:bodyPr>
            <a:normAutofit fontScale="70000" lnSpcReduction="20000"/>
          </a:bodyPr>
          <a:lstStyle/>
          <a:p>
            <a:r>
              <a:rPr lang="en-US" b="1" dirty="0" smtClean="0"/>
              <a:t>constitution</a:t>
            </a:r>
            <a:r>
              <a:rPr lang="en-US" dirty="0" smtClean="0"/>
              <a:t> </a:t>
            </a:r>
          </a:p>
          <a:p>
            <a:pPr lvl="1"/>
            <a:r>
              <a:rPr lang="en-US" dirty="0" smtClean="0"/>
              <a:t>A plan of government that sets forth the structures and powers of government. In democracies, a constitution is an authoritative law through which the sovereign people authorize a government to be established and grant it certain powers.    </a:t>
            </a:r>
          </a:p>
          <a:p>
            <a:pPr lvl="1">
              <a:buNone/>
            </a:pPr>
            <a:endParaRPr lang="en-US" dirty="0" smtClean="0"/>
          </a:p>
          <a:p>
            <a:r>
              <a:rPr lang="en-US" b="1" dirty="0" smtClean="0"/>
              <a:t>constitutional government</a:t>
            </a:r>
            <a:r>
              <a:rPr lang="en-US" dirty="0" smtClean="0"/>
              <a:t> </a:t>
            </a:r>
          </a:p>
          <a:p>
            <a:pPr lvl="1"/>
            <a:r>
              <a:rPr lang="en-US" dirty="0" smtClean="0"/>
              <a:t>Limited government; the rule of law. A form of government in which a written, unwritten, or partly written constitution serves as a higher or fundamental law that everyone, including those in power, must obey. The rule of law is an essential feature of constitutional government. </a:t>
            </a:r>
          </a:p>
          <a:p>
            <a:pPr lvl="1">
              <a:buNone/>
            </a:pPr>
            <a:r>
              <a:rPr lang="en-US" dirty="0" smtClean="0"/>
              <a:t>   </a:t>
            </a:r>
          </a:p>
          <a:p>
            <a:r>
              <a:rPr lang="en-US" b="1" dirty="0" smtClean="0"/>
              <a:t>democracy</a:t>
            </a:r>
            <a:r>
              <a:rPr lang="en-US" dirty="0" smtClean="0"/>
              <a:t> </a:t>
            </a:r>
          </a:p>
          <a:p>
            <a:pPr lvl="1"/>
            <a:r>
              <a:rPr lang="en-US" dirty="0" smtClean="0"/>
              <a:t>Literally defined as "rule of the people," democracy is a form of government in which all citizens exercise political power, either directly or through their elected representatives.</a:t>
            </a:r>
          </a:p>
          <a:p>
            <a:pPr lvl="1">
              <a:buNone/>
            </a:pPr>
            <a:endParaRPr lang="en-US" dirty="0" smtClean="0"/>
          </a:p>
          <a:p>
            <a:r>
              <a:rPr lang="en-US" b="1" dirty="0" smtClean="0"/>
              <a:t>forms of government</a:t>
            </a:r>
            <a:r>
              <a:rPr lang="en-US" dirty="0" smtClean="0"/>
              <a:t> </a:t>
            </a:r>
          </a:p>
          <a:p>
            <a:pPr lvl="1"/>
            <a:r>
              <a:rPr lang="en-US" dirty="0" smtClean="0"/>
              <a:t>(1) Aristotle's idea of three forms of government based on the number of people exercising power. Each has a "right" form and a "corrupt" form. The right form of government by a single person is a "monarchy." The right form of government by a few people is an "aristocracy." And the right form of government by many people is called "polity." (2) Types of democratic governments. For example, parliamentary systems, such as those of Britain and India; separation of powers systems, such as that of the United States; and presidential systems, such as that of France. (3) General forms of government, such as monarchies, republics, and autocracies.   </a:t>
            </a:r>
          </a:p>
        </p:txBody>
      </p:sp>
    </p:spTree>
    <p:extLst>
      <p:ext uri="{BB962C8B-B14F-4D97-AF65-F5344CB8AC3E}">
        <p14:creationId xmlns:p14="http://schemas.microsoft.com/office/powerpoint/2010/main" val="193530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Lesson 1 Terms &amp; Concepts</a:t>
            </a:r>
            <a:endParaRPr lang="en-US" dirty="0"/>
          </a:p>
        </p:txBody>
      </p:sp>
      <p:sp>
        <p:nvSpPr>
          <p:cNvPr id="3" name="Content Placeholder 2"/>
          <p:cNvSpPr>
            <a:spLocks noGrp="1"/>
          </p:cNvSpPr>
          <p:nvPr>
            <p:ph sz="quarter" idx="1"/>
          </p:nvPr>
        </p:nvSpPr>
        <p:spPr>
          <a:xfrm>
            <a:off x="228600" y="1527048"/>
            <a:ext cx="8915400" cy="4873752"/>
          </a:xfrm>
        </p:spPr>
        <p:txBody>
          <a:bodyPr>
            <a:normAutofit fontScale="70000" lnSpcReduction="20000"/>
          </a:bodyPr>
          <a:lstStyle/>
          <a:p>
            <a:r>
              <a:rPr lang="en-US" b="1" dirty="0" smtClean="0"/>
              <a:t>limited government</a:t>
            </a:r>
            <a:r>
              <a:rPr lang="en-US" dirty="0" smtClean="0"/>
              <a:t> </a:t>
            </a:r>
          </a:p>
          <a:p>
            <a:pPr lvl="1"/>
            <a:r>
              <a:rPr lang="en-US" dirty="0" smtClean="0"/>
              <a:t>In natural rights philosophy, a system restricted to protecting natural rights that does not interfere with other aspects of life. More generally, limited government is constitutional government governed by the rule of law. Written or unwritten constitutions are used to empower and limit government.   </a:t>
            </a:r>
          </a:p>
          <a:p>
            <a:r>
              <a:rPr lang="en-US" b="1" dirty="0" smtClean="0"/>
              <a:t>Parliament</a:t>
            </a:r>
            <a:r>
              <a:rPr lang="en-US" dirty="0" smtClean="0"/>
              <a:t> </a:t>
            </a:r>
          </a:p>
          <a:p>
            <a:pPr lvl="1"/>
            <a:r>
              <a:rPr lang="en-US" dirty="0" smtClean="0"/>
              <a:t>The British legislature, which consists of two houses: the House of Lords, which once represented the nobility, and the House of Commons, which formally represents the common people. Most members of the House of Lords are appointed for life by the government of the day and are not members of the hereditary aristocracy, who once dominated it.    </a:t>
            </a:r>
          </a:p>
          <a:p>
            <a:r>
              <a:rPr lang="en-US" b="1" dirty="0" smtClean="0"/>
              <a:t>republic</a:t>
            </a:r>
            <a:r>
              <a:rPr lang="en-US" dirty="0" smtClean="0"/>
              <a:t> </a:t>
            </a:r>
          </a:p>
          <a:p>
            <a:pPr lvl="1"/>
            <a:r>
              <a:rPr lang="en-US" dirty="0" smtClean="0"/>
              <a:t>According to James Madison, a form of government that derives its powers directly or indirectly from the people, is administered by officials holding power for a limited time, and incorporates representative institutions.    </a:t>
            </a:r>
          </a:p>
          <a:p>
            <a:r>
              <a:rPr lang="en-US" b="1" dirty="0" smtClean="0"/>
              <a:t>unwritten constitution</a:t>
            </a:r>
            <a:r>
              <a:rPr lang="en-US" dirty="0" smtClean="0"/>
              <a:t> </a:t>
            </a:r>
          </a:p>
          <a:p>
            <a:pPr lvl="1"/>
            <a:r>
              <a:rPr lang="en-US" dirty="0" smtClean="0"/>
              <a:t>The body of political practices developed through custom and tradition. Only three of the world's major democracies have constitutions that are not single, written documents: Britain, Israel, and New Zealand. In each of these nations, the constitution is a combination of written laws and precedents.    </a:t>
            </a:r>
          </a:p>
          <a:p>
            <a:r>
              <a:rPr lang="en-US" b="1" dirty="0" smtClean="0"/>
              <a:t>written constitution</a:t>
            </a:r>
            <a:r>
              <a:rPr lang="en-US" dirty="0" smtClean="0"/>
              <a:t> </a:t>
            </a:r>
          </a:p>
          <a:p>
            <a:pPr lvl="1"/>
            <a:r>
              <a:rPr lang="en-US" dirty="0" smtClean="0"/>
              <a:t>A written plan of government that sets forth the structures and powers of government.</a:t>
            </a:r>
            <a:br>
              <a:rPr lang="en-US" dirty="0" smtClean="0"/>
            </a:br>
            <a:endParaRPr lang="en-US" dirty="0"/>
          </a:p>
        </p:txBody>
      </p:sp>
    </p:spTree>
    <p:extLst>
      <p:ext uri="{BB962C8B-B14F-4D97-AF65-F5344CB8AC3E}">
        <p14:creationId xmlns:p14="http://schemas.microsoft.com/office/powerpoint/2010/main" val="336102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Colonial America</a:t>
            </a:r>
            <a:endParaRPr lang="en-US" dirty="0"/>
          </a:p>
        </p:txBody>
      </p:sp>
      <p:sp>
        <p:nvSpPr>
          <p:cNvPr id="3" name="Content Placeholder 2"/>
          <p:cNvSpPr>
            <a:spLocks noGrp="1"/>
          </p:cNvSpPr>
          <p:nvPr>
            <p:ph sz="quarter" idx="1"/>
          </p:nvPr>
        </p:nvSpPr>
        <p:spPr>
          <a:xfrm>
            <a:off x="301752" y="1527048"/>
            <a:ext cx="5718048" cy="5178552"/>
          </a:xfrm>
        </p:spPr>
        <p:txBody>
          <a:bodyPr/>
          <a:lstStyle/>
          <a:p>
            <a:r>
              <a:rPr lang="en-US" dirty="0" smtClean="0"/>
              <a:t>Europeans first settled two centuries before the Treaty of Paris (1783)</a:t>
            </a:r>
          </a:p>
          <a:p>
            <a:r>
              <a:rPr lang="en-US" dirty="0" smtClean="0"/>
              <a:t>Native American Population on the Decline (war, disease)</a:t>
            </a:r>
          </a:p>
          <a:p>
            <a:r>
              <a:rPr lang="en-US" dirty="0" smtClean="0"/>
              <a:t>Diverse European backgrounds (German, French, Dutch)</a:t>
            </a:r>
          </a:p>
          <a:p>
            <a:pPr lvl="1"/>
            <a:r>
              <a:rPr lang="en-US" dirty="0" smtClean="0">
                <a:solidFill>
                  <a:schemeClr val="tx1"/>
                </a:solidFill>
              </a:rPr>
              <a:t>Came for religious (Puritans) and economic (Jamestown) reasons</a:t>
            </a:r>
            <a:endParaRPr lang="en-US"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5601832" y="4114800"/>
            <a:ext cx="3281881" cy="22098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print"/>
          <a:srcRect/>
          <a:stretch>
            <a:fillRect/>
          </a:stretch>
        </p:blipFill>
        <p:spPr bwMode="auto">
          <a:xfrm>
            <a:off x="6248400" y="1524000"/>
            <a:ext cx="2147593" cy="2528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35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(cont…)</a:t>
            </a:r>
            <a:endParaRPr lang="en-US" dirty="0"/>
          </a:p>
        </p:txBody>
      </p:sp>
      <p:sp>
        <p:nvSpPr>
          <p:cNvPr id="3" name="Content Placeholder 2"/>
          <p:cNvSpPr>
            <a:spLocks noGrp="1"/>
          </p:cNvSpPr>
          <p:nvPr>
            <p:ph sz="quarter" idx="1"/>
          </p:nvPr>
        </p:nvSpPr>
        <p:spPr>
          <a:xfrm>
            <a:off x="301752" y="1527048"/>
            <a:ext cx="4194048" cy="4873752"/>
          </a:xfrm>
        </p:spPr>
        <p:txBody>
          <a:bodyPr>
            <a:normAutofit/>
          </a:bodyPr>
          <a:lstStyle/>
          <a:p>
            <a:r>
              <a:rPr lang="en-US" dirty="0" smtClean="0"/>
              <a:t>Vast estates in Middle to South, smaller towns in New England</a:t>
            </a:r>
          </a:p>
          <a:p>
            <a:r>
              <a:rPr lang="en-US" dirty="0" smtClean="0"/>
              <a:t>Southern farms grew export crops, were larger with many more slaves</a:t>
            </a:r>
          </a:p>
          <a:p>
            <a:r>
              <a:rPr lang="en-US" dirty="0" smtClean="0"/>
              <a:t>New England – subsistence farming, livestock, local markets</a:t>
            </a:r>
          </a:p>
        </p:txBody>
      </p:sp>
      <p:pic>
        <p:nvPicPr>
          <p:cNvPr id="3074" name="Picture 2"/>
          <p:cNvPicPr>
            <a:picLocks noChangeAspect="1" noChangeArrowheads="1"/>
          </p:cNvPicPr>
          <p:nvPr/>
        </p:nvPicPr>
        <p:blipFill>
          <a:blip r:embed="rId2" cstate="print"/>
          <a:srcRect/>
          <a:stretch>
            <a:fillRect/>
          </a:stretch>
        </p:blipFill>
        <p:spPr bwMode="auto">
          <a:xfrm>
            <a:off x="5715000" y="1447800"/>
            <a:ext cx="2240280" cy="26670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5638800" y="4343400"/>
            <a:ext cx="2438400"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16995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How Did The Founders Learn About Government?</a:t>
            </a:r>
            <a:endParaRPr lang="en-US" dirty="0"/>
          </a:p>
        </p:txBody>
      </p:sp>
      <p:sp>
        <p:nvSpPr>
          <p:cNvPr id="3" name="Content Placeholder 2"/>
          <p:cNvSpPr>
            <a:spLocks noGrp="1"/>
          </p:cNvSpPr>
          <p:nvPr>
            <p:ph sz="quarter" idx="1"/>
          </p:nvPr>
        </p:nvSpPr>
        <p:spPr>
          <a:xfrm>
            <a:off x="301752" y="1527048"/>
            <a:ext cx="4422648" cy="4645152"/>
          </a:xfrm>
        </p:spPr>
        <p:txBody>
          <a:bodyPr/>
          <a:lstStyle/>
          <a:p>
            <a:r>
              <a:rPr lang="en-US" dirty="0" smtClean="0"/>
              <a:t>Read classical texts about </a:t>
            </a:r>
            <a:r>
              <a:rPr lang="en-US" dirty="0" err="1" smtClean="0"/>
              <a:t>gov’t</a:t>
            </a:r>
            <a:r>
              <a:rPr lang="en-US" dirty="0" smtClean="0"/>
              <a:t> &amp; politics (Aristotle)</a:t>
            </a:r>
            <a:endParaRPr lang="en-US" dirty="0"/>
          </a:p>
          <a:p>
            <a:r>
              <a:rPr lang="en-US" dirty="0" smtClean="0"/>
              <a:t>Studied newer 16</a:t>
            </a:r>
            <a:r>
              <a:rPr lang="en-US" baseline="30000" dirty="0" smtClean="0"/>
              <a:t>th</a:t>
            </a:r>
            <a:r>
              <a:rPr lang="en-US" dirty="0" smtClean="0"/>
              <a:t> &amp; 17</a:t>
            </a:r>
            <a:r>
              <a:rPr lang="en-US" baseline="30000" dirty="0" smtClean="0"/>
              <a:t>th</a:t>
            </a:r>
            <a:r>
              <a:rPr lang="en-US" dirty="0" smtClean="0"/>
              <a:t> c. philosophers (Locke)</a:t>
            </a:r>
          </a:p>
          <a:p>
            <a:r>
              <a:rPr lang="en-US" dirty="0" smtClean="0"/>
              <a:t>Also fell back on 150 years of local self-government</a:t>
            </a:r>
          </a:p>
          <a:p>
            <a:pPr lvl="1"/>
            <a:r>
              <a:rPr lang="en-US" dirty="0" smtClean="0">
                <a:solidFill>
                  <a:schemeClr val="tx1"/>
                </a:solidFill>
              </a:rPr>
              <a:t>Free white men served on juries, attended town meetings, and voted in local elections</a:t>
            </a:r>
          </a:p>
        </p:txBody>
      </p:sp>
      <p:pic>
        <p:nvPicPr>
          <p:cNvPr id="4098" name="Picture 2"/>
          <p:cNvPicPr>
            <a:picLocks noChangeAspect="1" noChangeArrowheads="1"/>
          </p:cNvPicPr>
          <p:nvPr/>
        </p:nvPicPr>
        <p:blipFill>
          <a:blip r:embed="rId2" cstate="print"/>
          <a:srcRect/>
          <a:stretch>
            <a:fillRect/>
          </a:stretch>
        </p:blipFill>
        <p:spPr bwMode="auto">
          <a:xfrm>
            <a:off x="4953000" y="1600200"/>
            <a:ext cx="1786890" cy="2133600"/>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3" cstate="print"/>
          <a:srcRect/>
          <a:stretch>
            <a:fillRect/>
          </a:stretch>
        </p:blipFill>
        <p:spPr bwMode="auto">
          <a:xfrm>
            <a:off x="6934200" y="3886200"/>
            <a:ext cx="1827783" cy="1990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30739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did the Founders Learn?</a:t>
            </a:r>
            <a:endParaRPr lang="en-US" dirty="0"/>
          </a:p>
        </p:txBody>
      </p:sp>
      <p:sp>
        <p:nvSpPr>
          <p:cNvPr id="3" name="Content Placeholder 2"/>
          <p:cNvSpPr>
            <a:spLocks noGrp="1"/>
          </p:cNvSpPr>
          <p:nvPr>
            <p:ph sz="quarter" idx="1"/>
          </p:nvPr>
        </p:nvSpPr>
        <p:spPr>
          <a:xfrm>
            <a:off x="301752" y="1527048"/>
            <a:ext cx="3889248" cy="4572000"/>
          </a:xfrm>
        </p:spPr>
        <p:txBody>
          <a:bodyPr/>
          <a:lstStyle/>
          <a:p>
            <a:r>
              <a:rPr lang="en-US" dirty="0" smtClean="0"/>
              <a:t>Government should be a servant, not the master, of the people</a:t>
            </a:r>
          </a:p>
          <a:p>
            <a:r>
              <a:rPr lang="en-US" dirty="0" smtClean="0"/>
              <a:t>A fundamental higher law, or </a:t>
            </a:r>
            <a:r>
              <a:rPr lang="en-US" b="1" dirty="0" smtClean="0"/>
              <a:t>constitution</a:t>
            </a:r>
            <a:r>
              <a:rPr lang="en-US" dirty="0" smtClean="0"/>
              <a:t>, should limit government</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419600" y="1828800"/>
            <a:ext cx="4539281"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853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Macintosh PowerPoint</Application>
  <PresentationFormat>On-screen Show (4:3)</PresentationFormat>
  <Paragraphs>78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Civic</vt:lpstr>
      <vt:lpstr>PowerPoint Presentation</vt:lpstr>
      <vt:lpstr>Lesson 1 Purpose</vt:lpstr>
      <vt:lpstr>Lesson 1 Objectives</vt:lpstr>
      <vt:lpstr>Lesson 1 Terms &amp; Concepts</vt:lpstr>
      <vt:lpstr>Lesson 1 Terms &amp; Concepts</vt:lpstr>
      <vt:lpstr>Characteristics of Colonial America</vt:lpstr>
      <vt:lpstr>Characteristics (cont…)</vt:lpstr>
      <vt:lpstr>How Did The Founders Learn About Government?</vt:lpstr>
      <vt:lpstr>What did the Founders Learn?</vt:lpstr>
      <vt:lpstr>Forms of Government</vt:lpstr>
      <vt:lpstr>What is a Constitution?</vt:lpstr>
      <vt:lpstr>Characterizing Higher Law</vt:lpstr>
      <vt:lpstr>Characterizing Higher Law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cp:revision>
  <dcterms:created xsi:type="dcterms:W3CDTF">2017-08-01T20:26:38Z</dcterms:created>
  <dcterms:modified xsi:type="dcterms:W3CDTF">2017-08-01T20:27:26Z</dcterms:modified>
</cp:coreProperties>
</file>