
<file path=[Content_Types].xml><?xml version="1.0" encoding="utf-8"?>
<Types xmlns="http://schemas.openxmlformats.org/package/2006/content-types">
  <Default Extension="bin" ContentType="image/jp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bin" ContentType="image/png"/>
  <Override PartName="/ppt/media/image5.bin" ContentType="image/png"/>
  <Override PartName="/ppt/media/image7.bin" ContentType="image/png"/>
  <Override PartName="/ppt/media/image11.bin" ContentType="image/png"/>
  <Override PartName="/ppt/media/image23.bin" ContentType="image/gif"/>
  <Override PartName="/ppt/media/image24.bin" ContentType="image/png"/>
  <Override PartName="/ppt/media/image56.bin" ContentType="image/png"/>
  <Override PartName="/ppt/media/image57.bin" ContentType="image/png"/>
  <Override PartName="/ppt/media/image58.bin" ContentType="image/png"/>
  <Override PartName="/ppt/media/image60.bin" ContentType="image/png"/>
  <Override PartName="/ppt/media/image61.bin"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7" r:id="rId3"/>
    <p:sldId id="271" r:id="rId4"/>
    <p:sldId id="275" r:id="rId5"/>
    <p:sldId id="282" r:id="rId6"/>
    <p:sldId id="291" r:id="rId7"/>
    <p:sldId id="296" r:id="rId8"/>
    <p:sldId id="302" r:id="rId9"/>
    <p:sldId id="306" r:id="rId10"/>
    <p:sldId id="312" r:id="rId11"/>
    <p:sldId id="316" r:id="rId12"/>
    <p:sldId id="323" r:id="rId13"/>
    <p:sldId id="329" r:id="rId14"/>
    <p:sldId id="333" r:id="rId15"/>
    <p:sldId id="338" r:id="rId16"/>
    <p:sldId id="346" r:id="rId17"/>
    <p:sldId id="350" r:id="rId18"/>
    <p:sldId id="355" r:id="rId19"/>
    <p:sldId id="358" r:id="rId20"/>
    <p:sldId id="373" r:id="rId21"/>
    <p:sldId id="366" r:id="rId22"/>
    <p:sldId id="378" r:id="rId23"/>
    <p:sldId id="382" r:id="rId24"/>
    <p:sldId id="388" r:id="rId25"/>
    <p:sldId id="421" r:id="rId26"/>
    <p:sldId id="425" r:id="rId27"/>
    <p:sldId id="431" r:id="rId28"/>
    <p:sldId id="435" r:id="rId29"/>
    <p:sldId id="440" r:id="rId30"/>
    <p:sldId id="444" r:id="rId31"/>
    <p:sldId id="449" r:id="rId32"/>
    <p:sldId id="459" r:id="rId33"/>
    <p:sldId id="469" r:id="rId34"/>
    <p:sldId id="474" r:id="rId35"/>
    <p:sldId id="638" r:id="rId36"/>
    <p:sldId id="639" r:id="rId37"/>
    <p:sldId id="640" r:id="rId38"/>
    <p:sldId id="641" r:id="rId39"/>
    <p:sldId id="642" r:id="rId40"/>
    <p:sldId id="643" r:id="rId41"/>
    <p:sldId id="644" r:id="rId42"/>
    <p:sldId id="645" r:id="rId43"/>
    <p:sldId id="646" r:id="rId44"/>
    <p:sldId id="647" r:id="rId45"/>
    <p:sldId id="648" r:id="rId46"/>
    <p:sldId id="649" r:id="rId47"/>
    <p:sldId id="650" r:id="rId48"/>
    <p:sldId id="651" r:id="rId49"/>
    <p:sldId id="652" r:id="rId50"/>
    <p:sldId id="653" r:id="rId51"/>
    <p:sldId id="654" r:id="rId52"/>
    <p:sldId id="655" r:id="rId53"/>
    <p:sldId id="656" r:id="rId54"/>
    <p:sldId id="657" r:id="rId55"/>
    <p:sldId id="658" r:id="rId56"/>
    <p:sldId id="659" r:id="rId57"/>
    <p:sldId id="660" r:id="rId58"/>
    <p:sldId id="664" r:id="rId59"/>
    <p:sldId id="661" r:id="rId60"/>
    <p:sldId id="662" r:id="rId61"/>
    <p:sldId id="663" r:id="rId62"/>
    <p:sldId id="600" r:id="rId63"/>
    <p:sldId id="605" r:id="rId64"/>
    <p:sldId id="609" r:id="rId65"/>
    <p:sldId id="613" r:id="rId66"/>
    <p:sldId id="618" r:id="rId67"/>
    <p:sldId id="628" r:id="rId68"/>
    <p:sldId id="633" r:id="rId69"/>
    <p:sldId id="637" r:id="rId70"/>
  </p:sldIdLst>
  <p:sldSz cx="7620000" cy="5715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04"/>
  </p:normalViewPr>
  <p:slideViewPr>
    <p:cSldViewPr>
      <p:cViewPr varScale="1">
        <p:scale>
          <a:sx n="108" d="100"/>
          <a:sy n="108" d="100"/>
        </p:scale>
        <p:origin x="87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EE85F6-1ED5-45A6-94B2-EEF3BC0F9FE3}"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E85F6-1ED5-45A6-94B2-EEF3BC0F9FE3}"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E85F6-1ED5-45A6-94B2-EEF3BC0F9FE3}"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E85F6-1ED5-45A6-94B2-EEF3BC0F9FE3}"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E85F6-1ED5-45A6-94B2-EEF3BC0F9FE3}"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E85F6-1ED5-45A6-94B2-EEF3BC0F9FE3}"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EE85F6-1ED5-45A6-94B2-EEF3BC0F9FE3}"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EE85F6-1ED5-45A6-94B2-EEF3BC0F9FE3}"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E85F6-1ED5-45A6-94B2-EEF3BC0F9FE3}"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E85F6-1ED5-45A6-94B2-EEF3BC0F9FE3}"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E85F6-1ED5-45A6-94B2-EEF3BC0F9FE3}"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C6D1-944B-43E0-8A0C-9CBA9329B3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E85F6-1ED5-45A6-94B2-EEF3BC0F9FE3}"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BC6D1-944B-43E0-8A0C-9CBA9329B3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image" Target="../media/image5.bin"/><Relationship Id="rId1" Type="http://schemas.openxmlformats.org/officeDocument/2006/relationships/slideLayout" Target="../slideLayouts/slideLayout7.xml"/><Relationship Id="rId4" Type="http://schemas.openxmlformats.org/officeDocument/2006/relationships/image" Target="../media/image16.bin"/></Relationships>
</file>

<file path=ppt/slides/_rels/slide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image" Target="../media/image5.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20.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image" Target="../media/image5.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image" Target="../media/image7.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image" Target="../media/image27.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image" Target="../media/image27.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image" Target="../media/image7.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bin"/><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bin"/><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bin"/><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bin"/><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image" Target="../media/image5.bin"/><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bin"/><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bin"/><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bin"/><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bin"/><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5.bin"/><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bin"/><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bin"/><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bin"/><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image" Target="../media/image51.bin"/><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bin"/><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bin"/><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bin"/><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bin"/><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4.bin"/><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5.bin"/><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www.azpbs.org/arizonastories/ww2index.php"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6.bin"/><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8.bin"/><Relationship Id="rId2" Type="http://schemas.openxmlformats.org/officeDocument/2006/relationships/image" Target="../media/image57.bin"/><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9.bin"/><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0.bin"/><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 name="Rectangle2 1"/>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265" name="WOW+ams+crotching.jpg"/>
          <p:cNvPicPr>
            <a:picLocks noChangeAspect="1"/>
          </p:cNvPicPr>
          <p:nvPr/>
        </p:nvPicPr>
        <p:blipFill>
          <a:blip r:embed="rId2"/>
          <a:stretch>
            <a:fillRect/>
          </a:stretch>
        </p:blipFill>
        <p:spPr>
          <a:xfrm>
            <a:off x="-114300" y="19050"/>
            <a:ext cx="7858125" cy="5667375"/>
          </a:xfrm>
          <a:prstGeom prst="rect">
            <a:avLst/>
          </a:prstGeom>
          <a:effectLst/>
        </p:spPr>
      </p:pic>
      <p:sp>
        <p:nvSpPr>
          <p:cNvPr id="266" name="TextBox 1"/>
          <p:cNvSpPr txBox="1"/>
          <p:nvPr/>
        </p:nvSpPr>
        <p:spPr>
          <a:xfrm>
            <a:off x="914400" y="219075"/>
            <a:ext cx="6162675" cy="4401205"/>
          </a:xfrm>
          <a:prstGeom prst="rect">
            <a:avLst/>
          </a:prstGeom>
          <a:effectLst>
            <a:outerShdw blurRad="50800" dist="38100" dir="2700000" algn="tl" rotWithShape="0">
              <a:srgbClr val="FFFFFF">
                <a:alpha val="65882"/>
              </a:srgbClr>
            </a:outerShdw>
          </a:effectLst>
        </p:spPr>
        <p:txBody>
          <a:bodyPr wrap="square" rtlCol="0" anchor="t">
            <a:spAutoFit/>
          </a:bodyPr>
          <a:lstStyle/>
          <a:p>
            <a:pPr algn="ctr"/>
            <a:r>
              <a:rPr lang="en-US" sz="8000" b="1" i="0" u="none" spc="0" dirty="0">
                <a:solidFill>
                  <a:srgbClr val="000000"/>
                </a:solidFill>
                <a:latin typeface="Impact"/>
              </a:rPr>
              <a:t>AMERICA</a:t>
            </a:r>
          </a:p>
          <a:p>
            <a:pPr algn="ctr"/>
            <a:r>
              <a:rPr lang="en-US" sz="8000" b="1" i="0" u="none" spc="0" dirty="0">
                <a:solidFill>
                  <a:srgbClr val="000000"/>
                </a:solidFill>
                <a:latin typeface="Impact"/>
              </a:rPr>
              <a:t>AND </a:t>
            </a:r>
          </a:p>
          <a:p>
            <a:pPr algn="ctr"/>
            <a:r>
              <a:rPr lang="en-US" sz="12000" b="1" i="0" u="none" spc="0" dirty="0">
                <a:solidFill>
                  <a:srgbClr val="000000"/>
                </a:solidFill>
                <a:latin typeface="Impact"/>
              </a:rPr>
              <a:t>WWII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314" name="smiling+eyes.png"/>
          <p:cNvPicPr>
            <a:picLocks noChangeAspect="1"/>
          </p:cNvPicPr>
          <p:nvPr/>
        </p:nvPicPr>
        <p:blipFill>
          <a:blip r:embed="rId2">
            <a:alphaModFix amt="63000"/>
          </a:blip>
          <a:stretch>
            <a:fillRect/>
          </a:stretch>
        </p:blipFill>
        <p:spPr>
          <a:xfrm>
            <a:off x="-76200" y="-114300"/>
            <a:ext cx="7781925" cy="5943600"/>
          </a:xfrm>
          <a:prstGeom prst="rect">
            <a:avLst/>
          </a:prstGeom>
          <a:effectLst/>
        </p:spPr>
      </p:pic>
      <p:sp>
        <p:nvSpPr>
          <p:cNvPr id="315" name="TextBox 2"/>
          <p:cNvSpPr txBox="1"/>
          <p:nvPr/>
        </p:nvSpPr>
        <p:spPr>
          <a:xfrm>
            <a:off x="0" y="923925"/>
            <a:ext cx="5448300" cy="4848225"/>
          </a:xfrm>
          <a:prstGeom prst="rect">
            <a:avLst/>
          </a:prstGeom>
          <a:effectLst/>
        </p:spPr>
        <p:txBody>
          <a:bodyPr wrap="square" rtlCol="0" anchor="t">
            <a:spAutoFit/>
          </a:bodyPr>
          <a:lstStyle/>
          <a:p>
            <a:pPr algn="l"/>
            <a:r>
              <a:rPr lang="en-US" sz="10050" b="0" i="0" u="none" spc="0" dirty="0">
                <a:solidFill>
                  <a:srgbClr val="FFFAE9"/>
                </a:solidFill>
                <a:latin typeface="Impact"/>
              </a:rPr>
              <a:t>JAPAN BUILDS AN EMPIRE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sp>
        <p:nvSpPr>
          <p:cNvPr id="318" name="Rectangle2 3"/>
          <p:cNvSpPr/>
          <p:nvPr/>
        </p:nvSpPr>
        <p:spPr>
          <a:xfrm>
            <a:off x="0" y="0"/>
            <a:ext cx="7629525" cy="5715000"/>
          </a:xfrm>
          <a:prstGeom prst="rect">
            <a:avLst/>
          </a:prstGeom>
          <a:effectLst/>
        </p:spPr>
        <p:txBody>
          <a:bodyPr wrap="square" rtlCol="0" anchor="ctr">
            <a:spAutoFit/>
          </a:bodyPr>
          <a:lstStyle/>
          <a:p>
            <a:pPr algn="ctr"/>
            <a:endParaRPr/>
          </a:p>
        </p:txBody>
      </p:sp>
      <p:pic>
        <p:nvPicPr>
          <p:cNvPr id="319" name="3_graphic.png 1"/>
          <p:cNvPicPr>
            <a:picLocks noChangeAspect="1"/>
          </p:cNvPicPr>
          <p:nvPr/>
        </p:nvPicPr>
        <p:blipFill>
          <a:blip r:embed="rId2"/>
          <a:stretch>
            <a:fillRect/>
          </a:stretch>
        </p:blipFill>
        <p:spPr>
          <a:xfrm>
            <a:off x="0" y="0"/>
            <a:ext cx="7620000" cy="5715000"/>
          </a:xfrm>
          <a:prstGeom prst="rect">
            <a:avLst/>
          </a:prstGeom>
          <a:effectLst/>
        </p:spPr>
      </p:pic>
      <p:sp>
        <p:nvSpPr>
          <p:cNvPr id="320" name="TextBox 1"/>
          <p:cNvSpPr txBox="1"/>
          <p:nvPr/>
        </p:nvSpPr>
        <p:spPr>
          <a:xfrm>
            <a:off x="-161925" y="200025"/>
            <a:ext cx="7620000" cy="647700"/>
          </a:xfrm>
          <a:prstGeom prst="rect">
            <a:avLst/>
          </a:prstGeom>
          <a:effectLst/>
        </p:spPr>
        <p:txBody>
          <a:bodyPr wrap="square" rtlCol="0" anchor="t">
            <a:spAutoFit/>
          </a:bodyPr>
          <a:lstStyle/>
          <a:p>
            <a:pPr algn="ctr"/>
            <a:r>
              <a:rPr lang="en-US" sz="4650" b="0" i="0" u="none" spc="0" dirty="0">
                <a:solidFill>
                  <a:srgbClr val="F39E52"/>
                </a:solidFill>
                <a:latin typeface="Impact"/>
              </a:rPr>
              <a:t>JAPAN &amp; USA = BFF?</a:t>
            </a:r>
          </a:p>
        </p:txBody>
      </p:sp>
      <p:sp>
        <p:nvSpPr>
          <p:cNvPr id="321" name="TextBox 2"/>
          <p:cNvSpPr txBox="1"/>
          <p:nvPr/>
        </p:nvSpPr>
        <p:spPr>
          <a:xfrm>
            <a:off x="914400" y="1181100"/>
            <a:ext cx="6934200" cy="3831818"/>
          </a:xfrm>
          <a:prstGeom prst="rect">
            <a:avLst/>
          </a:prstGeom>
          <a:effectLst/>
        </p:spPr>
        <p:txBody>
          <a:bodyPr wrap="square" rtlCol="0" anchor="t">
            <a:spAutoFit/>
          </a:bodyPr>
          <a:lstStyle/>
          <a:p>
            <a:pPr marL="342900" indent="-342900" algn="l">
              <a:buFont typeface="Arial"/>
              <a:buChar char="•"/>
            </a:pPr>
            <a:r>
              <a:rPr lang="en-US" sz="2025" b="1" i="0" u="none" spc="0" dirty="0">
                <a:solidFill>
                  <a:srgbClr val="FFFFFF"/>
                </a:solidFill>
                <a:latin typeface="Impact"/>
              </a:rPr>
              <a:t>USA had opened Japan international trade</a:t>
            </a:r>
          </a:p>
          <a:p>
            <a:pPr marL="342900" indent="-342900" algn="l">
              <a:buFont typeface="Arial"/>
              <a:buChar char="•"/>
            </a:pPr>
            <a:r>
              <a:rPr lang="en-US" sz="2025" b="1" i="0" u="none" spc="0" dirty="0">
                <a:solidFill>
                  <a:srgbClr val="FFFFFF"/>
                </a:solidFill>
                <a:latin typeface="Impact"/>
              </a:rPr>
              <a:t>Pushed Japan to...</a:t>
            </a:r>
          </a:p>
          <a:p>
            <a:pPr marL="342900" indent="-342900" algn="l">
              <a:buFont typeface="Arial"/>
              <a:buChar char="•"/>
            </a:pPr>
            <a:r>
              <a:rPr lang="en-US" sz="2025" b="1" i="0" u="none" spc="0" dirty="0">
                <a:solidFill>
                  <a:srgbClr val="FFFFFF"/>
                </a:solidFill>
                <a:latin typeface="Impact"/>
              </a:rPr>
              <a:t> strengthen military </a:t>
            </a:r>
          </a:p>
          <a:p>
            <a:pPr marL="342900" indent="-342900" algn="l">
              <a:buFont typeface="Arial"/>
              <a:buChar char="•"/>
            </a:pPr>
            <a:r>
              <a:rPr lang="en-US" sz="2025" b="1" i="0" u="none" spc="0" dirty="0">
                <a:solidFill>
                  <a:srgbClr val="FFFFFF"/>
                </a:solidFill>
                <a:latin typeface="Impact"/>
              </a:rPr>
              <a:t>economy</a:t>
            </a:r>
          </a:p>
          <a:p>
            <a:pPr marL="342900" indent="-342900" algn="l">
              <a:buFont typeface="Arial"/>
              <a:buChar char="•"/>
            </a:pPr>
            <a:r>
              <a:rPr lang="en-US" sz="2025" b="1" i="0" u="none" spc="0" dirty="0">
                <a:solidFill>
                  <a:srgbClr val="FFFFFF"/>
                </a:solidFill>
                <a:latin typeface="Impact"/>
              </a:rPr>
              <a:t>sphere of influence</a:t>
            </a:r>
          </a:p>
          <a:p>
            <a:pPr marL="342900" indent="-342900" algn="l">
              <a:buFont typeface="Arial"/>
              <a:buChar char="•"/>
            </a:pPr>
            <a:r>
              <a:rPr lang="en-US" sz="2025" b="1" i="0" u="none" spc="0" dirty="0">
                <a:solidFill>
                  <a:srgbClr val="FFFFFF"/>
                </a:solidFill>
                <a:latin typeface="Impact"/>
              </a:rPr>
              <a:t>One of most powerful countries in world</a:t>
            </a:r>
          </a:p>
          <a:p>
            <a:pPr marL="342900" indent="-342900" algn="l">
              <a:buFont typeface="Arial"/>
              <a:buChar char="•"/>
            </a:pPr>
            <a:r>
              <a:rPr lang="en-US" sz="2025" b="1" i="0" u="none" spc="0" dirty="0">
                <a:solidFill>
                  <a:srgbClr val="FFFFFF"/>
                </a:solidFill>
                <a:latin typeface="Impact"/>
              </a:rPr>
              <a:t>International Agreements condemning war, fighting for peace</a:t>
            </a: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p:txBody>
      </p:sp>
      <p:sp>
        <p:nvSpPr>
          <p:cNvPr id="322" name="TextBox 6"/>
          <p:cNvSpPr txBox="1"/>
          <p:nvPr/>
        </p:nvSpPr>
        <p:spPr>
          <a:xfrm>
            <a:off x="2857500" y="4029075"/>
            <a:ext cx="3848100" cy="1628775"/>
          </a:xfrm>
          <a:prstGeom prst="rect">
            <a:avLst/>
          </a:prstGeom>
          <a:effectLst/>
        </p:spPr>
        <p:txBody>
          <a:bodyPr wrap="square" rtlCol="0" anchor="t">
            <a:spAutoFit/>
          </a:bodyPr>
          <a:lstStyle/>
          <a:p>
            <a:pPr algn="l"/>
            <a:r>
              <a:rPr lang="en-US" sz="11700" b="1" i="0" u="none" spc="0" dirty="0">
                <a:solidFill>
                  <a:srgbClr val="B8E2DF"/>
                </a:solidFill>
                <a:latin typeface="Impact"/>
              </a:rPr>
              <a:t>THEN...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sp>
        <p:nvSpPr>
          <p:cNvPr id="325" name="Rectangle2 3"/>
          <p:cNvSpPr/>
          <p:nvPr/>
        </p:nvSpPr>
        <p:spPr>
          <a:xfrm>
            <a:off x="0" y="0"/>
            <a:ext cx="7629525" cy="5715000"/>
          </a:xfrm>
          <a:prstGeom prst="rect">
            <a:avLst/>
          </a:prstGeom>
          <a:effectLst/>
        </p:spPr>
        <p:txBody>
          <a:bodyPr wrap="square" rtlCol="0" anchor="ctr">
            <a:spAutoFit/>
          </a:bodyPr>
          <a:lstStyle/>
          <a:p>
            <a:pPr algn="ctr"/>
            <a:endParaRPr/>
          </a:p>
        </p:txBody>
      </p:sp>
      <p:pic>
        <p:nvPicPr>
          <p:cNvPr id="326" name="3_graphic.png 1"/>
          <p:cNvPicPr>
            <a:picLocks noChangeAspect="1"/>
          </p:cNvPicPr>
          <p:nvPr/>
        </p:nvPicPr>
        <p:blipFill>
          <a:blip r:embed="rId2"/>
          <a:stretch>
            <a:fillRect/>
          </a:stretch>
        </p:blipFill>
        <p:spPr>
          <a:xfrm>
            <a:off x="0" y="0"/>
            <a:ext cx="7620000" cy="5715000"/>
          </a:xfrm>
          <a:prstGeom prst="rect">
            <a:avLst/>
          </a:prstGeom>
          <a:effectLst/>
        </p:spPr>
      </p:pic>
      <p:sp>
        <p:nvSpPr>
          <p:cNvPr id="327" name="TextBox 1"/>
          <p:cNvSpPr txBox="1"/>
          <p:nvPr/>
        </p:nvSpPr>
        <p:spPr>
          <a:xfrm>
            <a:off x="-161925" y="200025"/>
            <a:ext cx="7620000" cy="647700"/>
          </a:xfrm>
          <a:prstGeom prst="rect">
            <a:avLst/>
          </a:prstGeom>
          <a:effectLst/>
        </p:spPr>
        <p:txBody>
          <a:bodyPr wrap="square" rtlCol="0" anchor="t">
            <a:spAutoFit/>
          </a:bodyPr>
          <a:lstStyle/>
          <a:p>
            <a:pPr algn="ctr"/>
            <a:r>
              <a:rPr lang="en-US" sz="4650" b="0" i="0" u="none" spc="0" dirty="0">
                <a:solidFill>
                  <a:srgbClr val="F39E52"/>
                </a:solidFill>
                <a:latin typeface="Impact"/>
              </a:rPr>
              <a:t>JAPANESE HOSTILITY</a:t>
            </a:r>
          </a:p>
        </p:txBody>
      </p:sp>
      <p:sp>
        <p:nvSpPr>
          <p:cNvPr id="328" name="TextBox 2"/>
          <p:cNvSpPr txBox="1"/>
          <p:nvPr/>
        </p:nvSpPr>
        <p:spPr>
          <a:xfrm>
            <a:off x="790575" y="1123950"/>
            <a:ext cx="6934200" cy="4766689"/>
          </a:xfrm>
          <a:prstGeom prst="rect">
            <a:avLst/>
          </a:prstGeom>
          <a:effectLst/>
        </p:spPr>
        <p:txBody>
          <a:bodyPr wrap="square" rtlCol="0" anchor="t">
            <a:spAutoFit/>
          </a:bodyPr>
          <a:lstStyle/>
          <a:p>
            <a:pPr marL="342900" indent="-342900" algn="l">
              <a:buFont typeface="Arial"/>
              <a:buChar char="•"/>
            </a:pPr>
            <a:r>
              <a:rPr lang="en-US" sz="2025" b="1" i="0" u="none" spc="0" dirty="0">
                <a:solidFill>
                  <a:srgbClr val="FFFFFF"/>
                </a:solidFill>
                <a:latin typeface="Impact"/>
              </a:rPr>
              <a:t>Recessions hit</a:t>
            </a:r>
          </a:p>
          <a:p>
            <a:pPr marL="342900" indent="-342900" algn="l">
              <a:buFont typeface="Arial"/>
              <a:buChar char="•"/>
            </a:pPr>
            <a:r>
              <a:rPr lang="en-US" sz="2025" b="1" i="0" u="none" spc="0" dirty="0">
                <a:solidFill>
                  <a:srgbClr val="FFFFFF"/>
                </a:solidFill>
                <a:latin typeface="Impact"/>
              </a:rPr>
              <a:t>Great Depression makes worse (high tariffs)</a:t>
            </a:r>
          </a:p>
          <a:p>
            <a:pPr marL="342900" indent="-342900" algn="l">
              <a:buFont typeface="Arial"/>
              <a:buChar char="•"/>
            </a:pPr>
            <a:r>
              <a:rPr lang="en-US" sz="2025" b="1" i="0" u="none" spc="0" dirty="0">
                <a:solidFill>
                  <a:srgbClr val="FFFFFF"/>
                </a:solidFill>
                <a:latin typeface="Impact"/>
              </a:rPr>
              <a:t>People blamed democratic style govt.</a:t>
            </a:r>
          </a:p>
          <a:p>
            <a:pPr marL="342900" indent="-342900" algn="l">
              <a:buFont typeface="Arial"/>
              <a:buChar char="•"/>
            </a:pPr>
            <a:r>
              <a:rPr lang="en-US" sz="2025" b="1" i="0" u="none" spc="0" dirty="0">
                <a:solidFill>
                  <a:srgbClr val="FFFFFF"/>
                </a:solidFill>
                <a:latin typeface="Impact"/>
              </a:rPr>
              <a:t>Nationalists and radicals demand a return to traditional ways</a:t>
            </a:r>
          </a:p>
          <a:p>
            <a:pPr marL="342900" indent="-342900" algn="l">
              <a:buFont typeface="Arial"/>
              <a:buChar char="•"/>
            </a:pPr>
            <a:r>
              <a:rPr lang="en-US" sz="2025" b="1" i="0" u="none" spc="0" dirty="0">
                <a:solidFill>
                  <a:srgbClr val="FFFFFF"/>
                </a:solidFill>
                <a:latin typeface="Impact"/>
              </a:rPr>
              <a:t>Ideas of racial superiority</a:t>
            </a:r>
          </a:p>
          <a:p>
            <a:pPr marL="342900" indent="-342900" algn="l">
              <a:buFont typeface="Arial"/>
              <a:buChar char="•"/>
            </a:pPr>
            <a:r>
              <a:rPr lang="en-US" sz="2025" b="1" i="0" u="none" spc="0" dirty="0">
                <a:solidFill>
                  <a:srgbClr val="FFFFFF"/>
                </a:solidFill>
                <a:latin typeface="Impact"/>
              </a:rPr>
              <a:t>Military leaders UNOFFICIALLY steal control</a:t>
            </a:r>
          </a:p>
          <a:p>
            <a:pPr marL="342900" indent="-342900" algn="l">
              <a:buFont typeface="Arial"/>
              <a:buChar char="•"/>
            </a:pPr>
            <a:r>
              <a:rPr lang="en-US" sz="2025" b="1" i="0" u="none" spc="0" dirty="0">
                <a:solidFill>
                  <a:srgbClr val="FFFFFF"/>
                </a:solidFill>
                <a:latin typeface="Impact"/>
              </a:rPr>
              <a:t>Bitter towards US:</a:t>
            </a:r>
          </a:p>
          <a:p>
            <a:pPr marL="342900" indent="-342900" algn="l">
              <a:buFont typeface="Arial"/>
              <a:buChar char="•"/>
            </a:pPr>
            <a:r>
              <a:rPr lang="en-US" sz="2025" b="1" i="0" u="none" spc="0" dirty="0">
                <a:solidFill>
                  <a:srgbClr val="FFFFFF"/>
                </a:solidFill>
                <a:latin typeface="Impact"/>
              </a:rPr>
              <a:t>1924:  immigration restrictions</a:t>
            </a:r>
          </a:p>
          <a:p>
            <a:pPr marL="342900" indent="-342900" algn="l">
              <a:buFont typeface="Arial"/>
              <a:buChar char="•"/>
            </a:pPr>
            <a:r>
              <a:rPr lang="en-US" sz="2025" b="1" i="0" u="none" spc="0" dirty="0">
                <a:solidFill>
                  <a:srgbClr val="FFFFFF"/>
                </a:solidFill>
                <a:latin typeface="Impact"/>
              </a:rPr>
              <a:t>tariffs </a:t>
            </a:r>
          </a:p>
          <a:p>
            <a:pPr marL="342900" indent="-342900" algn="l">
              <a:buFont typeface="Arial"/>
              <a:buChar char="•"/>
            </a:pPr>
            <a:r>
              <a:rPr lang="en-US" sz="2025" b="1" i="0" u="none" spc="0" dirty="0">
                <a:solidFill>
                  <a:srgbClr val="FFFFFF"/>
                </a:solidFill>
                <a:latin typeface="Impact"/>
              </a:rPr>
              <a:t>materialism &amp; international trade</a:t>
            </a: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0"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331" name="smiling+eyes.png"/>
          <p:cNvPicPr>
            <a:picLocks noChangeAspect="1"/>
          </p:cNvPicPr>
          <p:nvPr/>
        </p:nvPicPr>
        <p:blipFill>
          <a:blip r:embed="rId2"/>
          <a:stretch>
            <a:fillRect/>
          </a:stretch>
        </p:blipFill>
        <p:spPr>
          <a:xfrm>
            <a:off x="0" y="0"/>
            <a:ext cx="5829300" cy="6448425"/>
          </a:xfrm>
          <a:prstGeom prst="rect">
            <a:avLst/>
          </a:prstGeom>
          <a:effectLst/>
        </p:spPr>
      </p:pic>
      <p:sp>
        <p:nvSpPr>
          <p:cNvPr id="332" name="TextBox 2"/>
          <p:cNvSpPr txBox="1"/>
          <p:nvPr/>
        </p:nvSpPr>
        <p:spPr>
          <a:xfrm>
            <a:off x="1314450" y="781050"/>
            <a:ext cx="6305550" cy="5038725"/>
          </a:xfrm>
          <a:prstGeom prst="rect">
            <a:avLst/>
          </a:prstGeom>
          <a:effectLst/>
        </p:spPr>
        <p:txBody>
          <a:bodyPr wrap="square" rtlCol="0" anchor="t">
            <a:spAutoFit/>
          </a:bodyPr>
          <a:lstStyle/>
          <a:p>
            <a:pPr algn="r"/>
            <a:r>
              <a:rPr lang="en-US" sz="10050" b="0" i="0" u="none" spc="0" dirty="0">
                <a:solidFill>
                  <a:srgbClr val="FFFAE9"/>
                </a:solidFill>
                <a:latin typeface="Impact"/>
              </a:rPr>
              <a:t>THE </a:t>
            </a:r>
          </a:p>
          <a:p>
            <a:pPr algn="r"/>
            <a:r>
              <a:rPr lang="en-US" sz="10050" b="0" i="0" u="none" spc="0" dirty="0">
                <a:solidFill>
                  <a:srgbClr val="FFFAE9"/>
                </a:solidFill>
                <a:latin typeface="Impact"/>
              </a:rPr>
              <a:t>FIRST </a:t>
            </a:r>
          </a:p>
          <a:p>
            <a:pPr algn="r"/>
            <a:r>
              <a:rPr lang="en-US" sz="10050" b="0" i="0" u="none" spc="0" dirty="0">
                <a:solidFill>
                  <a:srgbClr val="FFFAE9"/>
                </a:solidFill>
                <a:latin typeface="Impact"/>
              </a:rPr>
              <a:t>OF FASCISM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 name="Rectangle2 2"/>
          <p:cNvSpPr/>
          <p:nvPr/>
        </p:nvSpPr>
        <p:spPr>
          <a:xfrm>
            <a:off x="0" y="0"/>
            <a:ext cx="7629525" cy="5715000"/>
          </a:xfrm>
          <a:prstGeom prst="rect">
            <a:avLst/>
          </a:prstGeom>
          <a:solidFill>
            <a:srgbClr val="F3702B"/>
          </a:solidFill>
          <a:effectLst/>
        </p:spPr>
        <p:txBody>
          <a:bodyPr wrap="square" rtlCol="0" anchor="ctr">
            <a:spAutoFit/>
          </a:bodyPr>
          <a:lstStyle/>
          <a:p>
            <a:pPr algn="ctr"/>
            <a:endParaRPr/>
          </a:p>
        </p:txBody>
      </p:sp>
      <p:pic>
        <p:nvPicPr>
          <p:cNvPr id="335" name="2_bottom+graphic.png"/>
          <p:cNvPicPr>
            <a:picLocks noChangeAspect="1"/>
          </p:cNvPicPr>
          <p:nvPr/>
        </p:nvPicPr>
        <p:blipFill>
          <a:blip r:embed="rId2"/>
          <a:srcRect l="555" t="-10514" r="1043" b="-7389"/>
          <a:stretch>
            <a:fillRect/>
          </a:stretch>
        </p:blipFill>
        <p:spPr>
          <a:xfrm>
            <a:off x="0" y="3143250"/>
            <a:ext cx="7620000" cy="2571750"/>
          </a:xfrm>
          <a:prstGeom prst="rect">
            <a:avLst/>
          </a:prstGeom>
          <a:effectLst/>
        </p:spPr>
      </p:pic>
      <p:sp>
        <p:nvSpPr>
          <p:cNvPr id="336" name="TextBox 2"/>
          <p:cNvSpPr txBox="1"/>
          <p:nvPr/>
        </p:nvSpPr>
        <p:spPr>
          <a:xfrm>
            <a:off x="12083" y="-1603"/>
            <a:ext cx="7400925" cy="1495425"/>
          </a:xfrm>
          <a:prstGeom prst="rect">
            <a:avLst/>
          </a:prstGeom>
          <a:effectLst/>
        </p:spPr>
        <p:txBody>
          <a:bodyPr wrap="square" rtlCol="0" anchor="t">
            <a:spAutoFit/>
          </a:bodyPr>
          <a:lstStyle/>
          <a:p>
            <a:pPr algn="ctr"/>
            <a:r>
              <a:rPr lang="en-US" sz="5325" b="0" i="0" u="none" spc="0" dirty="0">
                <a:solidFill>
                  <a:srgbClr val="FFFFFF"/>
                </a:solidFill>
                <a:latin typeface="Impact"/>
              </a:rPr>
              <a:t>MUSSOLINI'S ALWAYS RIGHT</a:t>
            </a:r>
          </a:p>
        </p:txBody>
      </p:sp>
      <p:sp>
        <p:nvSpPr>
          <p:cNvPr id="337" name="TextBox 1"/>
          <p:cNvSpPr txBox="1"/>
          <p:nvPr/>
        </p:nvSpPr>
        <p:spPr>
          <a:xfrm>
            <a:off x="57150" y="1647825"/>
            <a:ext cx="7334250" cy="2377574"/>
          </a:xfrm>
          <a:prstGeom prst="rect">
            <a:avLst/>
          </a:prstGeom>
          <a:effectLst/>
        </p:spPr>
        <p:txBody>
          <a:bodyPr wrap="square" rtlCol="0" anchor="t">
            <a:spAutoFit/>
          </a:bodyPr>
          <a:lstStyle/>
          <a:p>
            <a:pPr marL="342900" indent="-342900" algn="l">
              <a:buFont typeface="Arial"/>
              <a:buChar char="•"/>
            </a:pPr>
            <a:r>
              <a:rPr lang="en-US" b="1" i="0" u="none" spc="0" dirty="0">
                <a:solidFill>
                  <a:srgbClr val="FFFFFF"/>
                </a:solidFill>
                <a:latin typeface="Impact"/>
              </a:rPr>
              <a:t>mad about territory after WWI</a:t>
            </a:r>
          </a:p>
          <a:p>
            <a:pPr marL="342900" indent="-342900" algn="l">
              <a:buFont typeface="Arial"/>
              <a:buChar char="•"/>
            </a:pPr>
            <a:r>
              <a:rPr lang="en-US" b="1" i="0" u="none" spc="0" dirty="0">
                <a:solidFill>
                  <a:srgbClr val="FFFFFF"/>
                </a:solidFill>
                <a:latin typeface="Impact"/>
              </a:rPr>
              <a:t>forms a gang of thugs, ex-servicemen, radicals, anarchists, etc.</a:t>
            </a:r>
          </a:p>
          <a:p>
            <a:pPr marL="342900" indent="-342900" algn="l">
              <a:buFont typeface="Arial"/>
              <a:buChar char="•"/>
            </a:pPr>
            <a:r>
              <a:rPr lang="en-US" b="1" i="0" u="none" spc="0" dirty="0">
                <a:solidFill>
                  <a:srgbClr val="FFFFFF"/>
                </a:solidFill>
                <a:latin typeface="Impact"/>
              </a:rPr>
              <a:t>terrorized his way into power</a:t>
            </a:r>
          </a:p>
          <a:p>
            <a:pPr marL="342900" indent="-342900" algn="l">
              <a:buFont typeface="Arial"/>
              <a:buChar char="•"/>
            </a:pPr>
            <a:r>
              <a:rPr lang="en-US" b="1" i="0" u="none" spc="0" dirty="0">
                <a:solidFill>
                  <a:srgbClr val="FFFFFF"/>
                </a:solidFill>
                <a:latin typeface="Impact"/>
              </a:rPr>
              <a:t>established dictatorship</a:t>
            </a:r>
          </a:p>
          <a:p>
            <a:pPr marL="342900" indent="-342900" algn="l">
              <a:buFont typeface="Arial"/>
              <a:buChar char="•"/>
            </a:pPr>
            <a:r>
              <a:rPr lang="en-US" b="1" i="0" u="none" spc="0" dirty="0">
                <a:solidFill>
                  <a:srgbClr val="FFFFFF"/>
                </a:solidFill>
                <a:latin typeface="Impact"/>
              </a:rPr>
              <a:t>promised to end Italy's economic problems through conquest</a:t>
            </a:r>
          </a:p>
          <a:p>
            <a:pPr marL="800100" lvl="1" indent="-342900">
              <a:buFont typeface="Arial"/>
              <a:buChar char="•"/>
            </a:pPr>
            <a:r>
              <a:rPr lang="en-US" b="1" i="0" u="none" spc="0" dirty="0">
                <a:solidFill>
                  <a:srgbClr val="FFFFFF"/>
                </a:solidFill>
                <a:latin typeface="Impact"/>
              </a:rPr>
              <a:t>will conquer Abyssinia in 1936</a:t>
            </a: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9" name="Rectangle2 2"/>
          <p:cNvSpPr/>
          <p:nvPr/>
        </p:nvSpPr>
        <p:spPr>
          <a:xfrm>
            <a:off x="0" y="0"/>
            <a:ext cx="7629525" cy="5715000"/>
          </a:xfrm>
          <a:prstGeom prst="rect">
            <a:avLst/>
          </a:prstGeom>
          <a:effectLst/>
        </p:spPr>
        <p:txBody>
          <a:bodyPr wrap="square" rtlCol="0" anchor="ctr">
            <a:spAutoFit/>
          </a:bodyPr>
          <a:lstStyle/>
          <a:p>
            <a:pPr algn="ctr"/>
            <a:endParaRPr/>
          </a:p>
        </p:txBody>
      </p:sp>
      <p:sp>
        <p:nvSpPr>
          <p:cNvPr id="340" name="TextBox 3"/>
          <p:cNvSpPr txBox="1"/>
          <p:nvPr/>
        </p:nvSpPr>
        <p:spPr>
          <a:xfrm>
            <a:off x="-257175" y="676275"/>
            <a:ext cx="7620000" cy="1076325"/>
          </a:xfrm>
          <a:prstGeom prst="rect">
            <a:avLst/>
          </a:prstGeom>
          <a:effectLst/>
        </p:spPr>
        <p:txBody>
          <a:bodyPr wrap="square" rtlCol="0" anchor="t">
            <a:spAutoFit/>
          </a:bodyPr>
          <a:lstStyle/>
          <a:p>
            <a:pPr algn="ctr"/>
            <a:r>
              <a:rPr lang="en-US" sz="8025" b="0" i="0" u="none" spc="0" dirty="0">
                <a:solidFill>
                  <a:srgbClr val="265E71"/>
                </a:solidFill>
                <a:latin typeface="Impact"/>
              </a:rPr>
              <a:t>IS NOTHING</a:t>
            </a:r>
          </a:p>
        </p:txBody>
      </p:sp>
      <p:sp>
        <p:nvSpPr>
          <p:cNvPr id="341" name="TextBox 4"/>
          <p:cNvSpPr txBox="1"/>
          <p:nvPr/>
        </p:nvSpPr>
        <p:spPr>
          <a:xfrm>
            <a:off x="2619375" y="1733550"/>
            <a:ext cx="2228850" cy="553998"/>
          </a:xfrm>
          <a:prstGeom prst="rect">
            <a:avLst/>
          </a:prstGeom>
          <a:effectLst/>
        </p:spPr>
        <p:txBody>
          <a:bodyPr wrap="square" rtlCol="0" anchor="t">
            <a:spAutoFit/>
          </a:bodyPr>
          <a:lstStyle/>
          <a:p>
            <a:pPr algn="l"/>
            <a:r>
              <a:rPr lang="en-US" sz="3000" b="1" i="0" u="none" spc="0" dirty="0">
                <a:solidFill>
                  <a:schemeClr val="tx2"/>
                </a:solidFill>
                <a:latin typeface="Amasis"/>
              </a:rPr>
              <a:t>WITHOUT</a:t>
            </a:r>
          </a:p>
        </p:txBody>
      </p:sp>
      <p:pic>
        <p:nvPicPr>
          <p:cNvPr id="342" name="bottom+halftone.png"/>
          <p:cNvPicPr>
            <a:picLocks noChangeAspect="1"/>
          </p:cNvPicPr>
          <p:nvPr/>
        </p:nvPicPr>
        <p:blipFill>
          <a:blip r:embed="rId2"/>
          <a:srcRect l="557" t="-2312" r="1285" b="-1485"/>
          <a:stretch>
            <a:fillRect/>
          </a:stretch>
        </p:blipFill>
        <p:spPr>
          <a:xfrm>
            <a:off x="0" y="4152900"/>
            <a:ext cx="7620000" cy="1562100"/>
          </a:xfrm>
          <a:prstGeom prst="rect">
            <a:avLst/>
          </a:prstGeom>
          <a:effectLst/>
        </p:spPr>
      </p:pic>
      <p:sp>
        <p:nvSpPr>
          <p:cNvPr id="343" name="TextBox 5"/>
          <p:cNvSpPr txBox="1"/>
          <p:nvPr/>
        </p:nvSpPr>
        <p:spPr>
          <a:xfrm>
            <a:off x="409575" y="209550"/>
            <a:ext cx="6019800" cy="553998"/>
          </a:xfrm>
          <a:prstGeom prst="rect">
            <a:avLst/>
          </a:prstGeom>
          <a:effectLst/>
        </p:spPr>
        <p:txBody>
          <a:bodyPr wrap="square" rtlCol="0" anchor="t">
            <a:spAutoFit/>
          </a:bodyPr>
          <a:lstStyle/>
          <a:p>
            <a:pPr algn="ctr"/>
            <a:r>
              <a:rPr lang="en-US" sz="3000" b="1" i="0" u="none" spc="0" dirty="0">
                <a:solidFill>
                  <a:srgbClr val="FF0000"/>
                </a:solidFill>
                <a:latin typeface="Amasis"/>
              </a:rPr>
              <a:t>THE COUNTRY</a:t>
            </a:r>
          </a:p>
        </p:txBody>
      </p:sp>
      <p:sp>
        <p:nvSpPr>
          <p:cNvPr id="344" name="TextBox 6"/>
          <p:cNvSpPr txBox="1"/>
          <p:nvPr/>
        </p:nvSpPr>
        <p:spPr>
          <a:xfrm>
            <a:off x="-123825" y="2295525"/>
            <a:ext cx="7620000" cy="1628775"/>
          </a:xfrm>
          <a:prstGeom prst="rect">
            <a:avLst/>
          </a:prstGeom>
          <a:effectLst/>
        </p:spPr>
        <p:txBody>
          <a:bodyPr wrap="square" rtlCol="0" anchor="t">
            <a:spAutoFit/>
          </a:bodyPr>
          <a:lstStyle/>
          <a:p>
            <a:pPr algn="ctr"/>
            <a:r>
              <a:rPr lang="en-US" sz="12375" b="0" i="0" u="none" spc="0" dirty="0">
                <a:solidFill>
                  <a:srgbClr val="32253B"/>
                </a:solidFill>
                <a:latin typeface="Impact"/>
              </a:rPr>
              <a:t>CONQUEST</a:t>
            </a:r>
          </a:p>
        </p:txBody>
      </p:sp>
      <p:sp>
        <p:nvSpPr>
          <p:cNvPr id="345" name="TextBox 7"/>
          <p:cNvSpPr txBox="1"/>
          <p:nvPr/>
        </p:nvSpPr>
        <p:spPr>
          <a:xfrm>
            <a:off x="5543550" y="3962400"/>
            <a:ext cx="1981200" cy="507831"/>
          </a:xfrm>
          <a:prstGeom prst="rect">
            <a:avLst/>
          </a:prstGeom>
          <a:effectLst/>
        </p:spPr>
        <p:txBody>
          <a:bodyPr wrap="square" rtlCol="0" anchor="t">
            <a:spAutoFit/>
          </a:bodyPr>
          <a:lstStyle/>
          <a:p>
            <a:pPr algn="l"/>
            <a:r>
              <a:rPr lang="en-US" sz="2700" b="0" i="0" u="none" spc="0" dirty="0">
                <a:solidFill>
                  <a:srgbClr val="1F497D"/>
                </a:solidFill>
                <a:latin typeface="Impact"/>
              </a:rPr>
              <a:t>- MUSSOLINI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348" name="smiling+eyes.png"/>
          <p:cNvPicPr>
            <a:picLocks noChangeAspect="1"/>
          </p:cNvPicPr>
          <p:nvPr/>
        </p:nvPicPr>
        <p:blipFill>
          <a:blip r:embed="rId2"/>
          <a:stretch>
            <a:fillRect/>
          </a:stretch>
        </p:blipFill>
        <p:spPr>
          <a:xfrm>
            <a:off x="0" y="114300"/>
            <a:ext cx="7610475" cy="5486400"/>
          </a:xfrm>
          <a:prstGeom prst="rect">
            <a:avLst/>
          </a:prstGeom>
          <a:effectLst/>
        </p:spPr>
      </p:pic>
      <p:sp>
        <p:nvSpPr>
          <p:cNvPr id="349" name="TextBox 2"/>
          <p:cNvSpPr txBox="1"/>
          <p:nvPr/>
        </p:nvSpPr>
        <p:spPr>
          <a:xfrm>
            <a:off x="0" y="95250"/>
            <a:ext cx="5448300" cy="2505075"/>
          </a:xfrm>
          <a:prstGeom prst="rect">
            <a:avLst/>
          </a:prstGeom>
          <a:effectLst/>
        </p:spPr>
        <p:txBody>
          <a:bodyPr wrap="square" rtlCol="0" anchor="t">
            <a:spAutoFit/>
          </a:bodyPr>
          <a:lstStyle/>
          <a:p>
            <a:pPr algn="l"/>
            <a:r>
              <a:rPr lang="en-US" sz="10050" b="0" i="0" u="none" spc="0" dirty="0">
                <a:solidFill>
                  <a:srgbClr val="FFFAE9"/>
                </a:solidFill>
                <a:latin typeface="Impact"/>
              </a:rPr>
              <a:t>THE RISE OF EVIL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 name="Rectangle2 2"/>
          <p:cNvSpPr/>
          <p:nvPr/>
        </p:nvSpPr>
        <p:spPr>
          <a:xfrm>
            <a:off x="0" y="0"/>
            <a:ext cx="7629525" cy="5715000"/>
          </a:xfrm>
          <a:prstGeom prst="rect">
            <a:avLst/>
          </a:prstGeom>
          <a:solidFill>
            <a:srgbClr val="ED1A38"/>
          </a:solidFill>
          <a:effectLst/>
        </p:spPr>
        <p:txBody>
          <a:bodyPr wrap="square" rtlCol="0" anchor="ctr">
            <a:spAutoFit/>
          </a:bodyPr>
          <a:lstStyle/>
          <a:p>
            <a:pPr algn="ctr"/>
            <a:endParaRPr/>
          </a:p>
        </p:txBody>
      </p:sp>
      <p:sp>
        <p:nvSpPr>
          <p:cNvPr id="352" name="TextBox 1"/>
          <p:cNvSpPr txBox="1"/>
          <p:nvPr/>
        </p:nvSpPr>
        <p:spPr>
          <a:xfrm>
            <a:off x="66675" y="161925"/>
            <a:ext cx="6324600" cy="2352675"/>
          </a:xfrm>
          <a:prstGeom prst="rect">
            <a:avLst/>
          </a:prstGeom>
          <a:effectLst/>
        </p:spPr>
        <p:txBody>
          <a:bodyPr wrap="square" rtlCol="0" anchor="t">
            <a:spAutoFit/>
          </a:bodyPr>
          <a:lstStyle/>
          <a:p>
            <a:pPr algn="l"/>
            <a:r>
              <a:rPr lang="en-US" sz="9375" b="0" i="0" u="none" spc="0" dirty="0">
                <a:solidFill>
                  <a:srgbClr val="FFFAE9"/>
                </a:solidFill>
                <a:latin typeface="Impact"/>
              </a:rPr>
              <a:t>THE NAZI PARTY</a:t>
            </a:r>
          </a:p>
        </p:txBody>
      </p:sp>
      <p:pic>
        <p:nvPicPr>
          <p:cNvPr id="353" name="Picture 4"/>
          <p:cNvPicPr>
            <a:picLocks noChangeAspect="1"/>
          </p:cNvPicPr>
          <p:nvPr/>
        </p:nvPicPr>
        <p:blipFill>
          <a:blip r:embed="rId2"/>
          <a:stretch>
            <a:fillRect/>
          </a:stretch>
        </p:blipFill>
        <p:spPr>
          <a:xfrm>
            <a:off x="4610100" y="0"/>
            <a:ext cx="3009900" cy="4010025"/>
          </a:xfrm>
          <a:prstGeom prst="rect">
            <a:avLst/>
          </a:prstGeom>
          <a:effectLst/>
        </p:spPr>
      </p:pic>
      <p:sp>
        <p:nvSpPr>
          <p:cNvPr id="354" name="TextBox 2"/>
          <p:cNvSpPr txBox="1"/>
          <p:nvPr/>
        </p:nvSpPr>
        <p:spPr>
          <a:xfrm>
            <a:off x="0" y="2914650"/>
            <a:ext cx="5362575" cy="3277821"/>
          </a:xfrm>
          <a:prstGeom prst="rect">
            <a:avLst/>
          </a:prstGeom>
          <a:effectLst/>
        </p:spPr>
        <p:txBody>
          <a:bodyPr wrap="square" rtlCol="0" anchor="t">
            <a:spAutoFit/>
          </a:bodyPr>
          <a:lstStyle/>
          <a:p>
            <a:pPr algn="l"/>
            <a:r>
              <a:rPr lang="en-US" sz="2025" b="1" i="0" u="none" spc="0" dirty="0">
                <a:solidFill>
                  <a:srgbClr val="FFFFFF"/>
                </a:solidFill>
                <a:latin typeface="Impact"/>
              </a:rPr>
              <a:t>National Socialist German Worker's Party</a:t>
            </a:r>
          </a:p>
          <a:p>
            <a:pPr algn="l"/>
            <a:r>
              <a:rPr lang="en-US" sz="2025" b="1" i="0" u="none" spc="0" dirty="0">
                <a:solidFill>
                  <a:srgbClr val="FFFFFF"/>
                </a:solidFill>
                <a:latin typeface="Impact"/>
              </a:rPr>
              <a:t>Key Ideas:</a:t>
            </a:r>
          </a:p>
          <a:p>
            <a:pPr marL="342900" indent="-342900" algn="l">
              <a:buFont typeface="Arial"/>
              <a:buChar char="•"/>
            </a:pPr>
            <a:r>
              <a:rPr lang="en-US" b="1" i="0" u="none" spc="0" dirty="0">
                <a:solidFill>
                  <a:srgbClr val="FFFFFF"/>
                </a:solidFill>
                <a:latin typeface="Impact"/>
              </a:rPr>
              <a:t>German Nationalism</a:t>
            </a:r>
          </a:p>
          <a:p>
            <a:pPr marL="342900" indent="-342900" algn="l">
              <a:buFont typeface="Arial"/>
              <a:buChar char="•"/>
            </a:pPr>
            <a:r>
              <a:rPr lang="en-US" b="1" i="0" u="none" spc="0" dirty="0">
                <a:solidFill>
                  <a:srgbClr val="FFFFFF"/>
                </a:solidFill>
                <a:latin typeface="Impact"/>
              </a:rPr>
              <a:t>Racial Superiority</a:t>
            </a:r>
          </a:p>
          <a:p>
            <a:pPr marL="342900" indent="-342900" algn="l">
              <a:buFont typeface="Arial"/>
              <a:buChar char="•"/>
            </a:pPr>
            <a:r>
              <a:rPr lang="en-US" b="1" i="0" u="none" spc="0" dirty="0">
                <a:solidFill>
                  <a:srgbClr val="FFFFFF"/>
                </a:solidFill>
                <a:latin typeface="Impact"/>
              </a:rPr>
              <a:t>Destroying the Treaty of Versailles</a:t>
            </a:r>
          </a:p>
          <a:p>
            <a:pPr marL="342900" indent="-342900" algn="l">
              <a:buFont typeface="Arial"/>
              <a:buChar char="•"/>
            </a:pPr>
            <a:r>
              <a:rPr lang="en-US" b="1" i="0" u="none" spc="0" dirty="0">
                <a:solidFill>
                  <a:srgbClr val="FFFFFF"/>
                </a:solidFill>
                <a:latin typeface="Impact"/>
              </a:rPr>
              <a:t>Nazi party becomes popular when Great Depression strikes</a:t>
            </a:r>
          </a:p>
          <a:p>
            <a:pPr marL="342900" indent="-342900" algn="l">
              <a:buFont typeface="Arial"/>
              <a:buChar char="•"/>
            </a:pPr>
            <a:r>
              <a:rPr lang="en-US" b="1" i="0" u="none" spc="0" dirty="0">
                <a:solidFill>
                  <a:srgbClr val="FFFFFF"/>
                </a:solidFill>
                <a:latin typeface="Impact"/>
              </a:rPr>
              <a:t>After failed attempts, Hitler finally becomes Chancellor in 1932</a:t>
            </a: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6" name="Rectangle2 2"/>
          <p:cNvSpPr/>
          <p:nvPr/>
        </p:nvSpPr>
        <p:spPr>
          <a:xfrm>
            <a:off x="0" y="0"/>
            <a:ext cx="7629525" cy="5715000"/>
          </a:xfrm>
          <a:prstGeom prst="rect">
            <a:avLst/>
          </a:prstGeom>
          <a:solidFill>
            <a:srgbClr val="ED1A38"/>
          </a:solidFill>
          <a:effectLst/>
        </p:spPr>
        <p:txBody>
          <a:bodyPr wrap="square" rtlCol="0" anchor="ctr">
            <a:spAutoFit/>
          </a:bodyPr>
          <a:lstStyle/>
          <a:p>
            <a:pPr algn="ctr"/>
            <a:endParaRPr/>
          </a:p>
        </p:txBody>
      </p:sp>
      <p:pic>
        <p:nvPicPr>
          <p:cNvPr id="357" name=" 3"/>
          <p:cNvPicPr>
            <a:picLocks noChangeAspect="1"/>
          </p:cNvPicPr>
          <p:nvPr/>
        </p:nvPicPr>
        <p:blipFill>
          <a:blip r:embed="rId2"/>
          <a:srcRect l="2227" r="1827" b="-5"/>
          <a:stretch>
            <a:fillRect/>
          </a:stretch>
        </p:blipFill>
        <p:spPr>
          <a:xfrm>
            <a:off x="533400" y="-190500"/>
            <a:ext cx="6553200" cy="6115050"/>
          </a:xfrm>
          <a:prstGeom prst="rect">
            <a:avLst/>
          </a:prstGeom>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 name="Rectangle2 3"/>
          <p:cNvSpPr/>
          <p:nvPr/>
        </p:nvSpPr>
        <p:spPr>
          <a:xfrm>
            <a:off x="0" y="0"/>
            <a:ext cx="7629525" cy="5715000"/>
          </a:xfrm>
          <a:prstGeom prst="rect">
            <a:avLst/>
          </a:prstGeom>
          <a:solidFill>
            <a:srgbClr val="81CAA1"/>
          </a:solidFill>
          <a:effectLst/>
        </p:spPr>
        <p:txBody>
          <a:bodyPr wrap="square" rtlCol="0" anchor="ctr">
            <a:spAutoFit/>
          </a:bodyPr>
          <a:lstStyle/>
          <a:p>
            <a:pPr algn="ctr"/>
            <a:endParaRPr/>
          </a:p>
        </p:txBody>
      </p:sp>
      <p:pic>
        <p:nvPicPr>
          <p:cNvPr id="360" name="green+slide+graphics.png"/>
          <p:cNvPicPr>
            <a:picLocks noChangeAspect="1"/>
          </p:cNvPicPr>
          <p:nvPr/>
        </p:nvPicPr>
        <p:blipFill>
          <a:blip r:embed="rId2"/>
          <a:srcRect t="170419" b="-97252"/>
          <a:stretch>
            <a:fillRect/>
          </a:stretch>
        </p:blipFill>
        <p:spPr>
          <a:xfrm>
            <a:off x="0" y="4181475"/>
            <a:ext cx="7620000" cy="1533525"/>
          </a:xfrm>
          <a:prstGeom prst="rect">
            <a:avLst/>
          </a:prstGeom>
          <a:effectLst/>
        </p:spPr>
      </p:pic>
      <p:pic>
        <p:nvPicPr>
          <p:cNvPr id="361" name="green+slide+graphics.png 1"/>
          <p:cNvPicPr>
            <a:picLocks noChangeAspect="1"/>
          </p:cNvPicPr>
          <p:nvPr/>
        </p:nvPicPr>
        <p:blipFill>
          <a:blip r:embed="rId2"/>
          <a:srcRect l="21004" t="-30940" r="3120" b="114107"/>
          <a:stretch>
            <a:fillRect/>
          </a:stretch>
        </p:blipFill>
        <p:spPr>
          <a:xfrm>
            <a:off x="1962150" y="-476250"/>
            <a:ext cx="5781675" cy="962025"/>
          </a:xfrm>
          <a:prstGeom prst="rect">
            <a:avLst/>
          </a:prstGeom>
          <a:effectLst/>
        </p:spPr>
      </p:pic>
      <p:pic>
        <p:nvPicPr>
          <p:cNvPr id="362" name=" 9"/>
          <p:cNvPicPr>
            <a:picLocks noChangeAspect="1"/>
          </p:cNvPicPr>
          <p:nvPr/>
        </p:nvPicPr>
        <p:blipFill>
          <a:blip r:embed="rId3"/>
          <a:srcRect r="94" b="-7"/>
          <a:stretch>
            <a:fillRect/>
          </a:stretch>
        </p:blipFill>
        <p:spPr>
          <a:xfrm>
            <a:off x="4191000" y="3086100"/>
            <a:ext cx="2695575" cy="2390775"/>
          </a:xfrm>
          <a:prstGeom prst="rect">
            <a:avLst/>
          </a:prstGeom>
          <a:effectLst/>
        </p:spPr>
      </p:pic>
      <p:sp>
        <p:nvSpPr>
          <p:cNvPr id="363" name="TextBox 7"/>
          <p:cNvSpPr txBox="1"/>
          <p:nvPr/>
        </p:nvSpPr>
        <p:spPr>
          <a:xfrm>
            <a:off x="-114300" y="1295400"/>
            <a:ext cx="6819900" cy="2585323"/>
          </a:xfrm>
          <a:prstGeom prst="rect">
            <a:avLst/>
          </a:prstGeom>
          <a:effectLst/>
        </p:spPr>
        <p:txBody>
          <a:bodyPr wrap="square" rtlCol="0" anchor="t">
            <a:spAutoFit/>
          </a:bodyPr>
          <a:lstStyle/>
          <a:p>
            <a:pPr marL="342900" indent="-342900" algn="l">
              <a:buFont typeface="Arial"/>
              <a:buChar char="•"/>
            </a:pPr>
            <a:r>
              <a:rPr lang="en-US" sz="2025" b="1" i="0" u="none" spc="0" dirty="0">
                <a:solidFill>
                  <a:srgbClr val="FFFFFF"/>
                </a:solidFill>
                <a:latin typeface="Impact"/>
              </a:rPr>
              <a:t>Begins rearming</a:t>
            </a:r>
          </a:p>
          <a:p>
            <a:pPr marL="342900" indent="-342900" algn="l">
              <a:buFont typeface="Arial"/>
              <a:buChar char="•"/>
            </a:pPr>
            <a:r>
              <a:rPr lang="en-US" sz="2025" b="1" i="0" u="none" spc="0" dirty="0">
                <a:solidFill>
                  <a:srgbClr val="FFFFFF"/>
                </a:solidFill>
                <a:latin typeface="Impact"/>
              </a:rPr>
              <a:t>Leaves the League of Nations</a:t>
            </a:r>
          </a:p>
          <a:p>
            <a:pPr marL="342900" indent="-342900" algn="l">
              <a:buFont typeface="Arial"/>
              <a:buChar char="•"/>
            </a:pPr>
            <a:r>
              <a:rPr lang="en-US" sz="2025" b="1" i="0" u="none" spc="0" dirty="0">
                <a:solidFill>
                  <a:srgbClr val="FFFFFF"/>
                </a:solidFill>
                <a:latin typeface="Impact"/>
              </a:rPr>
              <a:t>Remilitarizes the Rhineland</a:t>
            </a:r>
          </a:p>
          <a:p>
            <a:pPr marL="342900" indent="-342900" algn="l">
              <a:buFont typeface="Arial"/>
              <a:buChar char="•"/>
            </a:pPr>
            <a:r>
              <a:rPr lang="en-US" sz="2025" b="1" i="0" u="none" spc="0" dirty="0">
                <a:solidFill>
                  <a:srgbClr val="FFFFFF"/>
                </a:solidFill>
                <a:latin typeface="Impact"/>
              </a:rPr>
              <a:t>Gains territory (joins with Austria)</a:t>
            </a:r>
          </a:p>
          <a:p>
            <a:pPr marL="342900" indent="-342900" algn="l">
              <a:buFont typeface="Arial"/>
              <a:buChar char="•"/>
            </a:pPr>
            <a:r>
              <a:rPr lang="en-US" sz="2025" b="1" i="0" u="none" spc="0" dirty="0">
                <a:solidFill>
                  <a:srgbClr val="FFFFFF"/>
                </a:solidFill>
                <a:latin typeface="Impact"/>
              </a:rPr>
              <a:t>Demanded the Sudetenland (land in Czechoslovakia)</a:t>
            </a: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p:txBody>
      </p:sp>
      <p:sp>
        <p:nvSpPr>
          <p:cNvPr id="364" name="TextBox 6"/>
          <p:cNvSpPr txBox="1"/>
          <p:nvPr/>
        </p:nvSpPr>
        <p:spPr>
          <a:xfrm>
            <a:off x="1209675" y="209550"/>
            <a:ext cx="6324600" cy="1076325"/>
          </a:xfrm>
          <a:prstGeom prst="rect">
            <a:avLst/>
          </a:prstGeom>
          <a:effectLst/>
        </p:spPr>
        <p:txBody>
          <a:bodyPr wrap="square" rtlCol="0" anchor="t">
            <a:spAutoFit/>
          </a:bodyPr>
          <a:lstStyle/>
          <a:p>
            <a:pPr algn="r"/>
            <a:r>
              <a:rPr lang="en-US" sz="8025" b="0" i="0" u="none" spc="0" dirty="0">
                <a:solidFill>
                  <a:srgbClr val="FFFAE9"/>
                </a:solidFill>
                <a:latin typeface="Impact"/>
              </a:rPr>
              <a:t>PATH TO WAR</a:t>
            </a:r>
          </a:p>
        </p:txBody>
      </p:sp>
      <p:pic>
        <p:nvPicPr>
          <p:cNvPr id="365" name="czech+woman.jpg"/>
          <p:cNvPicPr>
            <a:picLocks noChangeAspect="1"/>
          </p:cNvPicPr>
          <p:nvPr/>
        </p:nvPicPr>
        <p:blipFill>
          <a:blip r:embed="rId4"/>
          <a:stretch>
            <a:fillRect/>
          </a:stretch>
        </p:blipFill>
        <p:spPr>
          <a:xfrm>
            <a:off x="762000" y="3009900"/>
            <a:ext cx="2466975" cy="3105150"/>
          </a:xfrm>
          <a:prstGeom prst="rect">
            <a:avLst/>
          </a:prstGeom>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 name="Rectangle2 1"/>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269" name="WOW+ams+crotching.jpg"/>
          <p:cNvPicPr>
            <a:picLocks noChangeAspect="1"/>
          </p:cNvPicPr>
          <p:nvPr/>
        </p:nvPicPr>
        <p:blipFill>
          <a:blip r:embed="rId2">
            <a:alphaModFix amt="60000"/>
          </a:blip>
          <a:stretch>
            <a:fillRect/>
          </a:stretch>
        </p:blipFill>
        <p:spPr>
          <a:xfrm>
            <a:off x="0" y="19050"/>
            <a:ext cx="7743825" cy="5667375"/>
          </a:xfrm>
          <a:prstGeom prst="rect">
            <a:avLst/>
          </a:prstGeom>
          <a:effectLst/>
        </p:spPr>
      </p:pic>
      <p:sp>
        <p:nvSpPr>
          <p:cNvPr id="270" name="TextBox 1"/>
          <p:cNvSpPr txBox="1"/>
          <p:nvPr/>
        </p:nvSpPr>
        <p:spPr>
          <a:xfrm>
            <a:off x="914400" y="219075"/>
            <a:ext cx="6162675" cy="3429000"/>
          </a:xfrm>
          <a:prstGeom prst="rect">
            <a:avLst/>
          </a:prstGeom>
          <a:effectLst/>
        </p:spPr>
        <p:txBody>
          <a:bodyPr wrap="square" rtlCol="0" anchor="t">
            <a:spAutoFit/>
          </a:bodyPr>
          <a:lstStyle/>
          <a:p>
            <a:pPr algn="ctr"/>
            <a:r>
              <a:rPr lang="en-US" sz="3000" b="1" i="0" u="sng" spc="0" dirty="0">
                <a:solidFill>
                  <a:srgbClr val="000000"/>
                </a:solidFill>
                <a:latin typeface="Impact"/>
              </a:rPr>
              <a:t>OBJECTIVES</a:t>
            </a:r>
          </a:p>
          <a:p>
            <a:pPr algn="ctr"/>
            <a:endParaRPr lang="en-US" sz="3000" b="1" i="0" u="sng" spc="0" dirty="0">
              <a:solidFill>
                <a:srgbClr val="000000"/>
              </a:solidFill>
              <a:latin typeface="Impact"/>
            </a:endParaRPr>
          </a:p>
          <a:p>
            <a:pPr algn="ctr"/>
            <a:r>
              <a:rPr lang="en-US" sz="3000" b="1" i="0" u="none" spc="0" dirty="0">
                <a:solidFill>
                  <a:srgbClr val="000000"/>
                </a:solidFill>
                <a:latin typeface="Impact"/>
              </a:rPr>
              <a:t>DISCUSS THE RISE OF DICTATORS AND THE COLLAPSE OF PEACE IN EUROPE IN 1939</a:t>
            </a:r>
          </a:p>
          <a:p>
            <a:pPr algn="ctr"/>
            <a:endParaRPr lang="en-US" sz="3000" b="1" i="0" u="none" spc="0" dirty="0">
              <a:solidFill>
                <a:srgbClr val="000000"/>
              </a:solidFill>
              <a:latin typeface="Impact"/>
            </a:endParaRPr>
          </a:p>
          <a:p>
            <a:pPr algn="ctr"/>
            <a:r>
              <a:rPr lang="en-US" sz="3000" b="1" i="0" u="none" spc="0" dirty="0">
                <a:solidFill>
                  <a:srgbClr val="000000"/>
                </a:solidFill>
                <a:latin typeface="Impact"/>
              </a:rPr>
              <a:t>ANALYZE AMERICA'S REACTION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 name="Rectangle2 2"/>
          <p:cNvSpPr/>
          <p:nvPr/>
        </p:nvSpPr>
        <p:spPr>
          <a:xfrm>
            <a:off x="0" y="0"/>
            <a:ext cx="7629525" cy="5715000"/>
          </a:xfrm>
          <a:prstGeom prst="rect">
            <a:avLst/>
          </a:prstGeom>
          <a:solidFill>
            <a:srgbClr val="ED1A38"/>
          </a:solidFill>
          <a:effectLst/>
        </p:spPr>
        <p:txBody>
          <a:bodyPr wrap="square" rtlCol="0" anchor="ctr">
            <a:spAutoFit/>
          </a:bodyPr>
          <a:lstStyle/>
          <a:p>
            <a:pPr algn="ctr"/>
            <a:endParaRPr/>
          </a:p>
        </p:txBody>
      </p:sp>
      <p:pic>
        <p:nvPicPr>
          <p:cNvPr id="375" name="crazy+man.png"/>
          <p:cNvPicPr>
            <a:picLocks noChangeAspect="1"/>
          </p:cNvPicPr>
          <p:nvPr/>
        </p:nvPicPr>
        <p:blipFill>
          <a:blip r:embed="rId2"/>
          <a:stretch>
            <a:fillRect/>
          </a:stretch>
        </p:blipFill>
        <p:spPr>
          <a:xfrm>
            <a:off x="3343275" y="2619375"/>
            <a:ext cx="4276725" cy="3143250"/>
          </a:xfrm>
          <a:prstGeom prst="rect">
            <a:avLst/>
          </a:prstGeom>
          <a:effectLst/>
        </p:spPr>
      </p:pic>
      <p:sp>
        <p:nvSpPr>
          <p:cNvPr id="376" name="TextBox 1"/>
          <p:cNvSpPr txBox="1"/>
          <p:nvPr/>
        </p:nvSpPr>
        <p:spPr>
          <a:xfrm>
            <a:off x="190500" y="76200"/>
            <a:ext cx="7105650" cy="2609850"/>
          </a:xfrm>
          <a:prstGeom prst="rect">
            <a:avLst/>
          </a:prstGeom>
          <a:effectLst/>
        </p:spPr>
        <p:txBody>
          <a:bodyPr wrap="square" rtlCol="0" anchor="t">
            <a:spAutoFit/>
          </a:bodyPr>
          <a:lstStyle/>
          <a:p>
            <a:pPr algn="l"/>
            <a:r>
              <a:rPr lang="en-US" sz="10050" b="0" i="0" u="none" spc="0" dirty="0">
                <a:solidFill>
                  <a:srgbClr val="FFFAE9"/>
                </a:solidFill>
                <a:latin typeface="Impact"/>
              </a:rPr>
              <a:t>A CLUB FOR</a:t>
            </a:r>
          </a:p>
          <a:p>
            <a:pPr algn="l"/>
            <a:r>
              <a:rPr lang="en-US" sz="10050" b="0" i="0" u="none" spc="0" dirty="0">
                <a:solidFill>
                  <a:srgbClr val="FFFAE9"/>
                </a:solidFill>
                <a:latin typeface="Impact"/>
              </a:rPr>
              <a:t>SOCIOPATHS</a:t>
            </a:r>
          </a:p>
        </p:txBody>
      </p:sp>
      <p:sp>
        <p:nvSpPr>
          <p:cNvPr id="377" name="TextBox 2"/>
          <p:cNvSpPr txBox="1"/>
          <p:nvPr/>
        </p:nvSpPr>
        <p:spPr>
          <a:xfrm>
            <a:off x="0" y="3086100"/>
            <a:ext cx="5362575" cy="3219450"/>
          </a:xfrm>
          <a:prstGeom prst="rect">
            <a:avLst/>
          </a:prstGeom>
          <a:effectLst/>
        </p:spPr>
        <p:txBody>
          <a:bodyPr wrap="square" rtlCol="0" anchor="t">
            <a:spAutoFit/>
          </a:bodyPr>
          <a:lstStyle/>
          <a:p>
            <a:pPr algn="l"/>
            <a:r>
              <a:rPr lang="en-US" sz="2025" b="1" i="0" u="none" spc="0" dirty="0">
                <a:solidFill>
                  <a:srgbClr val="FFFFFF"/>
                </a:solidFill>
                <a:latin typeface="Impact"/>
              </a:rPr>
              <a:t>In 1936, Hitler signs the Anti-Comintern (anti-communist) pact with Italy</a:t>
            </a:r>
          </a:p>
          <a:p>
            <a:pPr algn="l"/>
            <a:r>
              <a:rPr lang="en-US" sz="2025" b="1" i="0" u="none" spc="0" dirty="0">
                <a:solidFill>
                  <a:srgbClr val="FFFFFF"/>
                </a:solidFill>
                <a:latin typeface="Impact"/>
              </a:rPr>
              <a:t>Created the Rome-Berlin Axis</a:t>
            </a:r>
          </a:p>
          <a:p>
            <a:pPr algn="l"/>
            <a:r>
              <a:rPr lang="en-US" sz="2025" b="1" i="0" u="none" spc="0" dirty="0">
                <a:solidFill>
                  <a:srgbClr val="FFFFFF"/>
                </a:solidFill>
                <a:latin typeface="Impact"/>
              </a:rPr>
              <a:t>Eventually, Japan would join this alliance</a:t>
            </a:r>
          </a:p>
          <a:p>
            <a:pPr algn="l"/>
            <a:endParaRPr lang="en-US" sz="2025" b="1" i="0" u="none" spc="0" dirty="0">
              <a:solidFill>
                <a:srgbClr val="FFFFFF"/>
              </a:solidFill>
              <a:latin typeface="Impact"/>
            </a:endParaRPr>
          </a:p>
          <a:p>
            <a:pPr algn="l"/>
            <a:r>
              <a:rPr lang="en-US" sz="2025" b="1" i="0" u="none" spc="0" dirty="0">
                <a:solidFill>
                  <a:srgbClr val="FFFFFF"/>
                </a:solidFill>
                <a:latin typeface="Impact"/>
              </a:rPr>
              <a:t>Hitler also had a temporary non-aggression pact with Stalin to divide Poland </a:t>
            </a: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 name="Rectangle2 3"/>
          <p:cNvSpPr/>
          <p:nvPr/>
        </p:nvSpPr>
        <p:spPr>
          <a:xfrm>
            <a:off x="0" y="0"/>
            <a:ext cx="7629525" cy="5715000"/>
          </a:xfrm>
          <a:prstGeom prst="rect">
            <a:avLst/>
          </a:prstGeom>
          <a:solidFill>
            <a:srgbClr val="4BABC2"/>
          </a:solidFill>
          <a:effectLst/>
        </p:spPr>
        <p:txBody>
          <a:bodyPr wrap="square" rtlCol="0" anchor="ctr">
            <a:spAutoFit/>
          </a:bodyPr>
          <a:lstStyle/>
          <a:p>
            <a:pPr algn="ctr"/>
            <a:endParaRPr/>
          </a:p>
        </p:txBody>
      </p:sp>
      <p:pic>
        <p:nvPicPr>
          <p:cNvPr id="368" name="green+slide+graphics.png"/>
          <p:cNvPicPr>
            <a:picLocks noChangeAspect="1"/>
          </p:cNvPicPr>
          <p:nvPr/>
        </p:nvPicPr>
        <p:blipFill>
          <a:blip r:embed="rId2"/>
          <a:srcRect t="170419" b="-97252"/>
          <a:stretch>
            <a:fillRect/>
          </a:stretch>
        </p:blipFill>
        <p:spPr>
          <a:xfrm>
            <a:off x="0" y="4257675"/>
            <a:ext cx="7620000" cy="1533525"/>
          </a:xfrm>
          <a:prstGeom prst="rect">
            <a:avLst/>
          </a:prstGeom>
          <a:effectLst/>
        </p:spPr>
      </p:pic>
      <p:pic>
        <p:nvPicPr>
          <p:cNvPr id="369" name="green+slide+graphics.png 1"/>
          <p:cNvPicPr>
            <a:picLocks noChangeAspect="1"/>
          </p:cNvPicPr>
          <p:nvPr/>
        </p:nvPicPr>
        <p:blipFill>
          <a:blip r:embed="rId2"/>
          <a:srcRect l="21004" t="-30940" r="3120" b="114107"/>
          <a:stretch>
            <a:fillRect/>
          </a:stretch>
        </p:blipFill>
        <p:spPr>
          <a:xfrm>
            <a:off x="1962150" y="-476250"/>
            <a:ext cx="5781675" cy="962025"/>
          </a:xfrm>
          <a:prstGeom prst="rect">
            <a:avLst/>
          </a:prstGeom>
          <a:effectLst/>
        </p:spPr>
      </p:pic>
      <p:sp>
        <p:nvSpPr>
          <p:cNvPr id="370" name="TextBox 6"/>
          <p:cNvSpPr txBox="1"/>
          <p:nvPr/>
        </p:nvSpPr>
        <p:spPr>
          <a:xfrm>
            <a:off x="1295400" y="219075"/>
            <a:ext cx="6324600" cy="1076325"/>
          </a:xfrm>
          <a:prstGeom prst="rect">
            <a:avLst/>
          </a:prstGeom>
          <a:effectLst/>
        </p:spPr>
        <p:txBody>
          <a:bodyPr wrap="square" rtlCol="0" anchor="t">
            <a:spAutoFit/>
          </a:bodyPr>
          <a:lstStyle/>
          <a:p>
            <a:pPr algn="r"/>
            <a:r>
              <a:rPr lang="en-US" sz="8025" b="0" i="0" u="none" spc="0" dirty="0">
                <a:solidFill>
                  <a:srgbClr val="FFFAE9"/>
                </a:solidFill>
                <a:latin typeface="Impact"/>
              </a:rPr>
              <a:t>PATH TO WAR</a:t>
            </a:r>
          </a:p>
        </p:txBody>
      </p:sp>
      <p:sp>
        <p:nvSpPr>
          <p:cNvPr id="371" name="TextBox 8"/>
          <p:cNvSpPr txBox="1"/>
          <p:nvPr/>
        </p:nvSpPr>
        <p:spPr>
          <a:xfrm>
            <a:off x="2914650" y="3086100"/>
            <a:ext cx="4495800" cy="2009775"/>
          </a:xfrm>
          <a:prstGeom prst="rect">
            <a:avLst/>
          </a:prstGeom>
          <a:effectLst/>
        </p:spPr>
        <p:txBody>
          <a:bodyPr wrap="square" rtlCol="0" anchor="t">
            <a:spAutoFit/>
          </a:bodyPr>
          <a:lstStyle/>
          <a:p>
            <a:pPr algn="r"/>
            <a:r>
              <a:rPr lang="en-US" sz="4650" b="1" i="0" u="none" spc="0" dirty="0">
                <a:solidFill>
                  <a:srgbClr val="000000"/>
                </a:solidFill>
                <a:latin typeface="Impact"/>
              </a:rPr>
              <a:t>HOW DID THE OTHER POWERS REACT?</a:t>
            </a:r>
          </a:p>
        </p:txBody>
      </p:sp>
      <p:pic>
        <p:nvPicPr>
          <p:cNvPr id="372" name=" 9"/>
          <p:cNvPicPr>
            <a:picLocks noChangeAspect="1"/>
          </p:cNvPicPr>
          <p:nvPr/>
        </p:nvPicPr>
        <p:blipFill>
          <a:blip r:embed="rId3"/>
          <a:srcRect l="12522" t="1075" r="7621" b="809"/>
          <a:stretch>
            <a:fillRect/>
          </a:stretch>
        </p:blipFill>
        <p:spPr>
          <a:xfrm>
            <a:off x="314325" y="1762125"/>
            <a:ext cx="2390775" cy="2943225"/>
          </a:xfrm>
          <a:prstGeom prst="rect">
            <a:avLst/>
          </a:prstGeom>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380" name="smiling+eyes.png"/>
          <p:cNvPicPr>
            <a:picLocks noChangeAspect="1"/>
          </p:cNvPicPr>
          <p:nvPr/>
        </p:nvPicPr>
        <p:blipFill>
          <a:blip r:embed="rId2"/>
          <a:stretch>
            <a:fillRect/>
          </a:stretch>
        </p:blipFill>
        <p:spPr>
          <a:xfrm>
            <a:off x="-857250" y="-57150"/>
            <a:ext cx="9134475" cy="5724525"/>
          </a:xfrm>
          <a:prstGeom prst="rect">
            <a:avLst/>
          </a:prstGeom>
          <a:effectLst/>
        </p:spPr>
      </p:pic>
      <p:sp>
        <p:nvSpPr>
          <p:cNvPr id="381" name="TextBox 2"/>
          <p:cNvSpPr txBox="1"/>
          <p:nvPr/>
        </p:nvSpPr>
        <p:spPr>
          <a:xfrm>
            <a:off x="0" y="4581525"/>
            <a:ext cx="7829550" cy="1247775"/>
          </a:xfrm>
          <a:prstGeom prst="rect">
            <a:avLst/>
          </a:prstGeom>
          <a:effectLst/>
        </p:spPr>
        <p:txBody>
          <a:bodyPr wrap="square" rtlCol="0" anchor="t">
            <a:spAutoFit/>
          </a:bodyPr>
          <a:lstStyle/>
          <a:p>
            <a:pPr algn="l"/>
            <a:r>
              <a:rPr lang="en-US" sz="9375" b="0" i="0" u="none" spc="0" dirty="0">
                <a:solidFill>
                  <a:srgbClr val="FFFAE9"/>
                </a:solidFill>
                <a:latin typeface="Impact"/>
              </a:rPr>
              <a:t>APPEASEMENT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3" name="Rectangle2 3"/>
          <p:cNvSpPr/>
          <p:nvPr/>
        </p:nvSpPr>
        <p:spPr>
          <a:xfrm>
            <a:off x="0" y="0"/>
            <a:ext cx="7629525" cy="5715000"/>
          </a:xfrm>
          <a:prstGeom prst="rect">
            <a:avLst/>
          </a:prstGeom>
          <a:solidFill>
            <a:srgbClr val="819EB5"/>
          </a:solidFill>
          <a:effectLst/>
        </p:spPr>
        <p:txBody>
          <a:bodyPr wrap="square" rtlCol="0" anchor="ctr">
            <a:spAutoFit/>
          </a:bodyPr>
          <a:lstStyle/>
          <a:p>
            <a:pPr algn="ctr"/>
            <a:endParaRPr/>
          </a:p>
        </p:txBody>
      </p:sp>
      <p:sp>
        <p:nvSpPr>
          <p:cNvPr id="384" name="TextBox 3"/>
          <p:cNvSpPr txBox="1"/>
          <p:nvPr/>
        </p:nvSpPr>
        <p:spPr>
          <a:xfrm>
            <a:off x="200025" y="304800"/>
            <a:ext cx="2762250" cy="647700"/>
          </a:xfrm>
          <a:prstGeom prst="rect">
            <a:avLst/>
          </a:prstGeom>
          <a:effectLst/>
        </p:spPr>
        <p:txBody>
          <a:bodyPr wrap="square" rtlCol="0" anchor="t">
            <a:spAutoFit/>
          </a:bodyPr>
          <a:lstStyle/>
          <a:p>
            <a:pPr algn="ctr"/>
            <a:r>
              <a:rPr lang="en-US" sz="4650" b="0" i="0" u="none" spc="0" dirty="0">
                <a:solidFill>
                  <a:srgbClr val="F39E52"/>
                </a:solidFill>
                <a:latin typeface="Impact"/>
              </a:rPr>
              <a:t>WHY?</a:t>
            </a:r>
          </a:p>
        </p:txBody>
      </p:sp>
      <p:pic>
        <p:nvPicPr>
          <p:cNvPr id="385" name=" 9"/>
          <p:cNvPicPr>
            <a:picLocks noChangeAspect="1"/>
          </p:cNvPicPr>
          <p:nvPr/>
        </p:nvPicPr>
        <p:blipFill>
          <a:blip r:embed="rId2"/>
          <a:srcRect r="94" b="-7"/>
          <a:stretch>
            <a:fillRect/>
          </a:stretch>
        </p:blipFill>
        <p:spPr>
          <a:xfrm>
            <a:off x="3981450" y="923925"/>
            <a:ext cx="3638550" cy="4791075"/>
          </a:xfrm>
          <a:prstGeom prst="rect">
            <a:avLst/>
          </a:prstGeom>
          <a:effectLst/>
        </p:spPr>
      </p:pic>
      <p:pic>
        <p:nvPicPr>
          <p:cNvPr id="386" name="3_graphic.png"/>
          <p:cNvPicPr>
            <a:picLocks noChangeAspect="1"/>
          </p:cNvPicPr>
          <p:nvPr/>
        </p:nvPicPr>
        <p:blipFill>
          <a:blip r:embed="rId3"/>
          <a:stretch>
            <a:fillRect/>
          </a:stretch>
        </p:blipFill>
        <p:spPr>
          <a:xfrm>
            <a:off x="0" y="57150"/>
            <a:ext cx="7620000" cy="5715000"/>
          </a:xfrm>
          <a:prstGeom prst="rect">
            <a:avLst/>
          </a:prstGeom>
          <a:effectLst/>
        </p:spPr>
      </p:pic>
      <p:sp>
        <p:nvSpPr>
          <p:cNvPr id="387" name="TextBox 8"/>
          <p:cNvSpPr txBox="1"/>
          <p:nvPr/>
        </p:nvSpPr>
        <p:spPr>
          <a:xfrm>
            <a:off x="352425" y="1533525"/>
            <a:ext cx="3857625" cy="4701286"/>
          </a:xfrm>
          <a:prstGeom prst="rect">
            <a:avLst/>
          </a:prstGeom>
          <a:effectLst/>
        </p:spPr>
        <p:txBody>
          <a:bodyPr wrap="square" rtlCol="0" anchor="t">
            <a:spAutoFit/>
          </a:bodyPr>
          <a:lstStyle/>
          <a:p>
            <a:pPr marL="342900" indent="-342900" algn="l">
              <a:buFont typeface="Arial"/>
              <a:buChar char="•"/>
            </a:pPr>
            <a:r>
              <a:rPr lang="en-US" sz="2000" b="1" i="0" u="none" spc="0" dirty="0">
                <a:solidFill>
                  <a:srgbClr val="FFFFFF"/>
                </a:solidFill>
                <a:latin typeface="Impact"/>
              </a:rPr>
              <a:t>horrors of WWI</a:t>
            </a:r>
          </a:p>
          <a:p>
            <a:pPr marL="342900" indent="-342900" algn="l">
              <a:buFont typeface="Arial"/>
              <a:buChar char="•"/>
            </a:pPr>
            <a:r>
              <a:rPr lang="en-US" sz="2000" b="1" i="0" u="none" spc="0" dirty="0">
                <a:solidFill>
                  <a:srgbClr val="FFFFFF"/>
                </a:solidFill>
                <a:latin typeface="Impact"/>
              </a:rPr>
              <a:t>depression</a:t>
            </a:r>
          </a:p>
          <a:p>
            <a:pPr marL="342900" indent="-342900" algn="l">
              <a:buFont typeface="Arial"/>
              <a:buChar char="•"/>
            </a:pPr>
            <a:r>
              <a:rPr lang="en-US" sz="2000" b="1" i="0" u="none" spc="0" dirty="0">
                <a:solidFill>
                  <a:srgbClr val="FFFFFF"/>
                </a:solidFill>
                <a:latin typeface="Impact"/>
              </a:rPr>
              <a:t>sympathetic towards Germany</a:t>
            </a:r>
          </a:p>
          <a:p>
            <a:pPr marL="342900" indent="-342900" algn="l">
              <a:buFont typeface="Arial"/>
              <a:buChar char="•"/>
            </a:pPr>
            <a:r>
              <a:rPr lang="en-US" sz="2000" b="1" i="0" u="none" spc="0" dirty="0">
                <a:solidFill>
                  <a:srgbClr val="FFFFFF"/>
                </a:solidFill>
                <a:latin typeface="Impact"/>
              </a:rPr>
              <a:t>no assistance of USA</a:t>
            </a:r>
          </a:p>
          <a:p>
            <a:pPr marL="342900" indent="-342900" algn="l">
              <a:buFont typeface="Arial"/>
              <a:buChar char="•"/>
            </a:pPr>
            <a:r>
              <a:rPr lang="en-US" sz="2000" b="1" i="0" u="none" spc="0" dirty="0">
                <a:solidFill>
                  <a:srgbClr val="FFFFFF"/>
                </a:solidFill>
                <a:latin typeface="Impact"/>
              </a:rPr>
              <a:t>limited funding on armaments</a:t>
            </a:r>
          </a:p>
          <a:p>
            <a:pPr marL="342900" indent="-342900" algn="l">
              <a:buFont typeface="Arial"/>
              <a:buChar char="•"/>
            </a:pPr>
            <a:r>
              <a:rPr lang="en-US" sz="2000" b="1" i="0" u="none" spc="0" dirty="0">
                <a:solidFill>
                  <a:srgbClr val="FFFFFF"/>
                </a:solidFill>
                <a:latin typeface="Impact"/>
              </a:rPr>
              <a:t>British Prime Minister Neville Chamberlain claimed </a:t>
            </a:r>
            <a:r>
              <a:rPr lang="en-US" sz="2000" b="1" i="0" u="none" spc="0" dirty="0">
                <a:solidFill>
                  <a:srgbClr val="1F497D"/>
                </a:solidFill>
                <a:latin typeface="Impact"/>
              </a:rPr>
              <a:t>"PEACE FOR OUR TIME"</a:t>
            </a:r>
          </a:p>
          <a:p>
            <a:pPr algn="l"/>
            <a:endParaRPr lang="en-US" sz="2325" b="1" i="0" u="none" spc="0" dirty="0">
              <a:solidFill>
                <a:srgbClr val="FFFFFF"/>
              </a:solidFill>
              <a:latin typeface="Impact"/>
            </a:endParaRPr>
          </a:p>
          <a:p>
            <a:pPr algn="l"/>
            <a:endParaRPr lang="en-US" sz="2325" b="1" i="0" u="none" spc="0" dirty="0">
              <a:solidFill>
                <a:srgbClr val="FFFFFF"/>
              </a:solidFill>
              <a:latin typeface="Impact"/>
            </a:endParaRPr>
          </a:p>
          <a:p>
            <a:pPr algn="l"/>
            <a:endParaRPr lang="en-US" sz="2325" b="1" i="0" u="none" spc="0" dirty="0">
              <a:solidFill>
                <a:srgbClr val="FFFFFF"/>
              </a:solidFill>
              <a:latin typeface="Impact"/>
            </a:endParaRPr>
          </a:p>
          <a:p>
            <a:pPr algn="l"/>
            <a:endParaRPr lang="en-US" sz="2325" b="1" i="0" u="none" spc="0" dirty="0">
              <a:solidFill>
                <a:srgbClr val="FFFFFF"/>
              </a:solidFill>
              <a:latin typeface="Impact"/>
            </a:endParaRPr>
          </a:p>
          <a:p>
            <a:pPr algn="l"/>
            <a:endParaRPr lang="en-US" sz="2325" b="1" i="0" u="none" spc="0" dirty="0">
              <a:solidFill>
                <a:srgbClr val="FFFFFF"/>
              </a:solidFill>
              <a:latin typeface="Impact"/>
            </a:endParaRPr>
          </a:p>
          <a:p>
            <a:pPr algn="l"/>
            <a:endParaRPr lang="en-US" sz="2325" b="1" i="0" u="none" spc="0" dirty="0">
              <a:solidFill>
                <a:srgbClr val="FFFFFF"/>
              </a:solidFill>
              <a:latin typeface="Impac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 name="Rectangle2 3"/>
          <p:cNvSpPr/>
          <p:nvPr/>
        </p:nvSpPr>
        <p:spPr>
          <a:xfrm>
            <a:off x="0" y="0"/>
            <a:ext cx="7629525" cy="5715000"/>
          </a:xfrm>
          <a:prstGeom prst="rect">
            <a:avLst/>
          </a:prstGeom>
          <a:solidFill>
            <a:srgbClr val="81CAA1"/>
          </a:solidFill>
          <a:effectLst/>
        </p:spPr>
        <p:txBody>
          <a:bodyPr wrap="square" rtlCol="0" anchor="ctr">
            <a:spAutoFit/>
          </a:bodyPr>
          <a:lstStyle/>
          <a:p>
            <a:pPr algn="ctr"/>
            <a:endParaRPr/>
          </a:p>
        </p:txBody>
      </p:sp>
      <p:pic>
        <p:nvPicPr>
          <p:cNvPr id="390" name="green+slide+graphics.png 1"/>
          <p:cNvPicPr>
            <a:picLocks noChangeAspect="1"/>
          </p:cNvPicPr>
          <p:nvPr/>
        </p:nvPicPr>
        <p:blipFill>
          <a:blip r:embed="rId2"/>
          <a:srcRect l="21004" t="-30940" r="3120" b="114107"/>
          <a:stretch>
            <a:fillRect/>
          </a:stretch>
        </p:blipFill>
        <p:spPr>
          <a:xfrm>
            <a:off x="1962150" y="-476250"/>
            <a:ext cx="5781675" cy="962025"/>
          </a:xfrm>
          <a:prstGeom prst="rect">
            <a:avLst/>
          </a:prstGeom>
          <a:effectLst/>
        </p:spPr>
      </p:pic>
      <p:sp>
        <p:nvSpPr>
          <p:cNvPr id="391" name="TextBox 6"/>
          <p:cNvSpPr txBox="1"/>
          <p:nvPr/>
        </p:nvSpPr>
        <p:spPr>
          <a:xfrm>
            <a:off x="200025" y="304800"/>
            <a:ext cx="2762250" cy="647700"/>
          </a:xfrm>
          <a:prstGeom prst="rect">
            <a:avLst/>
          </a:prstGeom>
          <a:effectLst/>
        </p:spPr>
        <p:txBody>
          <a:bodyPr wrap="square" rtlCol="0" anchor="t">
            <a:spAutoFit/>
          </a:bodyPr>
          <a:lstStyle/>
          <a:p>
            <a:pPr algn="ctr"/>
            <a:r>
              <a:rPr lang="en-US" sz="4650" b="0" i="0" u="none" spc="0" dirty="0">
                <a:solidFill>
                  <a:srgbClr val="07364D"/>
                </a:solidFill>
                <a:latin typeface="Impact"/>
              </a:rPr>
              <a:t>IMPACT?</a:t>
            </a:r>
          </a:p>
        </p:txBody>
      </p:sp>
      <p:sp>
        <p:nvSpPr>
          <p:cNvPr id="392" name="TextBox 9"/>
          <p:cNvSpPr txBox="1"/>
          <p:nvPr/>
        </p:nvSpPr>
        <p:spPr>
          <a:xfrm>
            <a:off x="304800" y="1314450"/>
            <a:ext cx="2914650" cy="5816976"/>
          </a:xfrm>
          <a:prstGeom prst="rect">
            <a:avLst/>
          </a:prstGeom>
          <a:effectLst/>
        </p:spPr>
        <p:txBody>
          <a:bodyPr wrap="square" rtlCol="0" anchor="t">
            <a:spAutoFit/>
          </a:bodyPr>
          <a:lstStyle/>
          <a:p>
            <a:pPr marL="342900" indent="-342900" algn="l">
              <a:buFont typeface="Arial"/>
              <a:buChar char="•"/>
            </a:pPr>
            <a:r>
              <a:rPr lang="en-US" sz="2325" b="1" i="0" u="none" spc="0" dirty="0">
                <a:solidFill>
                  <a:srgbClr val="FFFFFF"/>
                </a:solidFill>
                <a:latin typeface="Impact"/>
              </a:rPr>
              <a:t>Encouraged to take more risks. </a:t>
            </a:r>
          </a:p>
          <a:p>
            <a:pPr algn="l"/>
            <a:endParaRPr lang="en-US" sz="2325" b="1" i="0" u="none" spc="0" dirty="0">
              <a:solidFill>
                <a:srgbClr val="FFFFFF"/>
              </a:solidFill>
              <a:latin typeface="Impact"/>
            </a:endParaRPr>
          </a:p>
          <a:p>
            <a:pPr marL="342900" indent="-342900" algn="l">
              <a:buFont typeface="Arial"/>
              <a:buChar char="•"/>
            </a:pPr>
            <a:r>
              <a:rPr lang="en-US" sz="2325" b="1" i="0" u="none" spc="0" dirty="0">
                <a:solidFill>
                  <a:srgbClr val="FFFFFF"/>
                </a:solidFill>
                <a:latin typeface="Impact"/>
              </a:rPr>
              <a:t>Joins fight against communists in the Spanish Civil War.</a:t>
            </a:r>
          </a:p>
          <a:p>
            <a:pPr algn="l"/>
            <a:endParaRPr lang="en-US" sz="2325" b="1" i="0" u="none" spc="0" dirty="0">
              <a:solidFill>
                <a:srgbClr val="FFFFFF"/>
              </a:solidFill>
              <a:latin typeface="Impact"/>
            </a:endParaRPr>
          </a:p>
          <a:p>
            <a:pPr marL="342900" indent="-342900" algn="l">
              <a:buFont typeface="Arial"/>
              <a:buChar char="•"/>
            </a:pPr>
            <a:r>
              <a:rPr lang="en-US" sz="2325" b="1" i="0" u="none" spc="0" dirty="0">
                <a:solidFill>
                  <a:srgbClr val="FFFFFF"/>
                </a:solidFill>
                <a:latin typeface="Impact"/>
              </a:rPr>
              <a:t>Conquers and forces civilians to comply or die.</a:t>
            </a:r>
          </a:p>
          <a:p>
            <a:pPr algn="l"/>
            <a:endParaRPr lang="en-US" sz="2325" b="1" i="0" u="none" spc="0" dirty="0">
              <a:solidFill>
                <a:srgbClr val="FFFFFF"/>
              </a:solidFill>
              <a:latin typeface="Impact"/>
            </a:endParaRPr>
          </a:p>
          <a:p>
            <a:pPr algn="l"/>
            <a:endParaRPr lang="en-US" sz="2325" b="1" i="0" u="none" spc="0" dirty="0">
              <a:solidFill>
                <a:srgbClr val="FFFFFF"/>
              </a:solidFill>
              <a:latin typeface="Impact"/>
            </a:endParaRPr>
          </a:p>
          <a:p>
            <a:pPr algn="l"/>
            <a:endParaRPr lang="en-US" sz="2325" b="1" i="0" u="none" spc="0" dirty="0">
              <a:solidFill>
                <a:srgbClr val="FFFFFF"/>
              </a:solidFill>
              <a:latin typeface="Impact"/>
            </a:endParaRPr>
          </a:p>
          <a:p>
            <a:pPr algn="l"/>
            <a:endParaRPr lang="en-US" sz="2325" b="1" i="0" u="none" spc="0" dirty="0">
              <a:solidFill>
                <a:srgbClr val="FFFFFF"/>
              </a:solidFill>
              <a:latin typeface="Impact"/>
            </a:endParaRPr>
          </a:p>
          <a:p>
            <a:pPr algn="l"/>
            <a:endParaRPr lang="en-US" sz="2325" b="1" i="0" u="none" spc="0" dirty="0">
              <a:solidFill>
                <a:srgbClr val="FFFFFF"/>
              </a:solidFill>
              <a:latin typeface="Impact"/>
            </a:endParaRPr>
          </a:p>
          <a:p>
            <a:pPr algn="l"/>
            <a:endParaRPr lang="en-US" sz="2325" b="1" i="0" u="none" spc="0" dirty="0">
              <a:solidFill>
                <a:srgbClr val="FFFFFF"/>
              </a:solidFill>
              <a:latin typeface="Impact"/>
            </a:endParaRPr>
          </a:p>
        </p:txBody>
      </p:sp>
      <p:pic>
        <p:nvPicPr>
          <p:cNvPr id="393" name="czech+woman.jpg 1"/>
          <p:cNvPicPr>
            <a:picLocks noChangeAspect="1"/>
          </p:cNvPicPr>
          <p:nvPr/>
        </p:nvPicPr>
        <p:blipFill>
          <a:blip r:embed="rId3"/>
          <a:stretch>
            <a:fillRect/>
          </a:stretch>
        </p:blipFill>
        <p:spPr>
          <a:xfrm>
            <a:off x="3505200" y="247650"/>
            <a:ext cx="4114800" cy="5210175"/>
          </a:xfrm>
          <a:prstGeom prst="rect">
            <a:avLst/>
          </a:prstGeom>
          <a:effectLst/>
        </p:spPr>
      </p:pic>
      <p:pic>
        <p:nvPicPr>
          <p:cNvPr id="394" name="green+slide+graphics.png"/>
          <p:cNvPicPr>
            <a:picLocks noChangeAspect="1"/>
          </p:cNvPicPr>
          <p:nvPr/>
        </p:nvPicPr>
        <p:blipFill>
          <a:blip r:embed="rId2"/>
          <a:srcRect t="170419" b="-97252"/>
          <a:stretch>
            <a:fillRect/>
          </a:stretch>
        </p:blipFill>
        <p:spPr>
          <a:xfrm>
            <a:off x="0" y="4181475"/>
            <a:ext cx="7620000" cy="1533525"/>
          </a:xfrm>
          <a:prstGeom prst="rect">
            <a:avLst/>
          </a:prstGeom>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2"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423" name="smiling+eyes.png"/>
          <p:cNvPicPr>
            <a:picLocks noChangeAspect="1"/>
          </p:cNvPicPr>
          <p:nvPr/>
        </p:nvPicPr>
        <p:blipFill>
          <a:blip r:embed="rId2"/>
          <a:stretch>
            <a:fillRect/>
          </a:stretch>
        </p:blipFill>
        <p:spPr>
          <a:xfrm>
            <a:off x="-600075" y="0"/>
            <a:ext cx="8477250" cy="5705475"/>
          </a:xfrm>
          <a:prstGeom prst="rect">
            <a:avLst/>
          </a:prstGeom>
          <a:effectLst/>
        </p:spPr>
      </p:pic>
      <p:sp>
        <p:nvSpPr>
          <p:cNvPr id="424" name="TextBox 2"/>
          <p:cNvSpPr txBox="1"/>
          <p:nvPr/>
        </p:nvSpPr>
        <p:spPr>
          <a:xfrm>
            <a:off x="-114300" y="561975"/>
            <a:ext cx="7677150" cy="5276850"/>
          </a:xfrm>
          <a:prstGeom prst="rect">
            <a:avLst/>
          </a:prstGeom>
          <a:effectLst/>
        </p:spPr>
        <p:txBody>
          <a:bodyPr wrap="square" rtlCol="0" anchor="t">
            <a:spAutoFit/>
          </a:bodyPr>
          <a:lstStyle/>
          <a:p>
            <a:pPr algn="r"/>
            <a:r>
              <a:rPr lang="en-US" sz="9375" b="0" i="0" u="none" spc="0" dirty="0">
                <a:solidFill>
                  <a:srgbClr val="FFFAE9"/>
                </a:solidFill>
                <a:latin typeface="Impact"/>
              </a:rPr>
              <a:t>POLAND INVADED</a:t>
            </a:r>
          </a:p>
          <a:p>
            <a:pPr algn="r"/>
            <a:r>
              <a:rPr lang="en-US" sz="9375" b="0" i="0" u="none" spc="0" dirty="0">
                <a:solidFill>
                  <a:srgbClr val="FFFAE9"/>
                </a:solidFill>
                <a:latin typeface="Impact"/>
              </a:rPr>
              <a:t>&amp; WAR BEGINS</a:t>
            </a:r>
          </a:p>
          <a:p>
            <a:pPr algn="l"/>
            <a:endParaRPr lang="en-US" sz="9375" b="0" i="0" u="none" spc="0" dirty="0">
              <a:solidFill>
                <a:srgbClr val="FFFAE9"/>
              </a:solidFill>
              <a:latin typeface="Impac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6" name="Rectangle2 2"/>
          <p:cNvSpPr/>
          <p:nvPr/>
        </p:nvSpPr>
        <p:spPr>
          <a:xfrm>
            <a:off x="0" y="0"/>
            <a:ext cx="7629525" cy="5715000"/>
          </a:xfrm>
          <a:prstGeom prst="rect">
            <a:avLst/>
          </a:prstGeom>
          <a:solidFill>
            <a:srgbClr val="F3702B"/>
          </a:solidFill>
          <a:effectLst/>
        </p:spPr>
        <p:txBody>
          <a:bodyPr wrap="square" rtlCol="0" anchor="ctr">
            <a:spAutoFit/>
          </a:bodyPr>
          <a:lstStyle/>
          <a:p>
            <a:pPr algn="ctr"/>
            <a:endParaRPr/>
          </a:p>
        </p:txBody>
      </p:sp>
      <p:pic>
        <p:nvPicPr>
          <p:cNvPr id="427" name="2_bottom+graphic.png"/>
          <p:cNvPicPr>
            <a:picLocks noChangeAspect="1"/>
          </p:cNvPicPr>
          <p:nvPr/>
        </p:nvPicPr>
        <p:blipFill>
          <a:blip r:embed="rId2"/>
          <a:srcRect l="555" t="-10514" r="1043" b="-7389"/>
          <a:stretch>
            <a:fillRect/>
          </a:stretch>
        </p:blipFill>
        <p:spPr>
          <a:xfrm>
            <a:off x="0" y="3143250"/>
            <a:ext cx="7620000" cy="2571750"/>
          </a:xfrm>
          <a:prstGeom prst="rect">
            <a:avLst/>
          </a:prstGeom>
          <a:effectLst/>
        </p:spPr>
      </p:pic>
      <p:sp>
        <p:nvSpPr>
          <p:cNvPr id="428" name="TextBox 2"/>
          <p:cNvSpPr txBox="1"/>
          <p:nvPr/>
        </p:nvSpPr>
        <p:spPr>
          <a:xfrm>
            <a:off x="123825" y="114300"/>
            <a:ext cx="7886700" cy="904875"/>
          </a:xfrm>
          <a:prstGeom prst="rect">
            <a:avLst/>
          </a:prstGeom>
          <a:effectLst/>
        </p:spPr>
        <p:txBody>
          <a:bodyPr wrap="square" rtlCol="0" anchor="t">
            <a:spAutoFit/>
          </a:bodyPr>
          <a:lstStyle/>
          <a:p>
            <a:pPr algn="l"/>
            <a:r>
              <a:rPr lang="en-US" sz="6675" b="0" i="0" u="none" spc="0" dirty="0">
                <a:solidFill>
                  <a:srgbClr val="FFFFFF"/>
                </a:solidFill>
                <a:latin typeface="Impact"/>
              </a:rPr>
              <a:t>START OF WAR</a:t>
            </a:r>
          </a:p>
        </p:txBody>
      </p:sp>
      <p:pic>
        <p:nvPicPr>
          <p:cNvPr id="429" name="Picture 4"/>
          <p:cNvPicPr>
            <a:picLocks noChangeAspect="1"/>
          </p:cNvPicPr>
          <p:nvPr/>
        </p:nvPicPr>
        <p:blipFill>
          <a:blip r:embed="rId3"/>
          <a:srcRect l="7636" t="11500" r="9282" b="8500"/>
          <a:stretch>
            <a:fillRect/>
          </a:stretch>
        </p:blipFill>
        <p:spPr>
          <a:xfrm>
            <a:off x="3810000" y="3724275"/>
            <a:ext cx="2619375" cy="1905000"/>
          </a:xfrm>
          <a:prstGeom prst="rect">
            <a:avLst/>
          </a:prstGeom>
          <a:effectLst/>
        </p:spPr>
      </p:pic>
      <p:sp>
        <p:nvSpPr>
          <p:cNvPr id="430" name="TextBox 1"/>
          <p:cNvSpPr txBox="1"/>
          <p:nvPr/>
        </p:nvSpPr>
        <p:spPr>
          <a:xfrm>
            <a:off x="323850" y="1181100"/>
            <a:ext cx="6877050" cy="2885406"/>
          </a:xfrm>
          <a:prstGeom prst="rect">
            <a:avLst/>
          </a:prstGeom>
          <a:effectLst/>
        </p:spPr>
        <p:txBody>
          <a:bodyPr wrap="square" rtlCol="0" anchor="t">
            <a:spAutoFit/>
          </a:bodyPr>
          <a:lstStyle/>
          <a:p>
            <a:pPr marL="285750" indent="-285750" algn="l">
              <a:buFont typeface="Arial"/>
              <a:buChar char="•"/>
            </a:pPr>
            <a:r>
              <a:rPr lang="en-US" sz="1650" b="1" i="0" u="none" spc="0" dirty="0">
                <a:solidFill>
                  <a:srgbClr val="FFFFFF"/>
                </a:solidFill>
                <a:latin typeface="Amasis"/>
              </a:rPr>
              <a:t>Ending appeasement after Czechoslovakia, Britain and France declared war after he marched into Poland on Sep 1, 1939</a:t>
            </a:r>
          </a:p>
          <a:p>
            <a:pPr algn="l"/>
            <a:endParaRPr lang="en-US" sz="1650" b="1" i="0" u="none" spc="0" dirty="0">
              <a:solidFill>
                <a:srgbClr val="FFFFFF"/>
              </a:solidFill>
              <a:latin typeface="Amasis"/>
            </a:endParaRPr>
          </a:p>
          <a:p>
            <a:pPr marL="285750" indent="-285750" algn="l">
              <a:buFont typeface="Arial"/>
              <a:buChar char="•"/>
            </a:pPr>
            <a:r>
              <a:rPr lang="en-US" sz="1650" b="1" i="0" u="none" spc="0" dirty="0">
                <a:solidFill>
                  <a:srgbClr val="FFFFFF"/>
                </a:solidFill>
                <a:latin typeface="Amasis"/>
              </a:rPr>
              <a:t>Uses blitzkrieg "lightning war" to take Poland in less than a month</a:t>
            </a:r>
          </a:p>
          <a:p>
            <a:pPr algn="l"/>
            <a:endParaRPr lang="en-US" sz="1650" b="1" i="0" u="none" spc="0" dirty="0">
              <a:solidFill>
                <a:srgbClr val="FFFFFF"/>
              </a:solidFill>
              <a:latin typeface="Amasis"/>
            </a:endParaRPr>
          </a:p>
          <a:p>
            <a:pPr marL="285750" indent="-285750" algn="l">
              <a:buFont typeface="Arial"/>
              <a:buChar char="•"/>
            </a:pPr>
            <a:r>
              <a:rPr lang="en-US" sz="1650" b="1" i="0" u="none" spc="0" dirty="0">
                <a:solidFill>
                  <a:srgbClr val="FFFFFF"/>
                </a:solidFill>
                <a:latin typeface="Amasis"/>
              </a:rPr>
              <a:t>Then, Germany attacked the western front:</a:t>
            </a:r>
          </a:p>
          <a:p>
            <a:pPr marL="742950" lvl="1" indent="-285750">
              <a:buFont typeface="Arial"/>
              <a:buChar char="•"/>
            </a:pPr>
            <a:r>
              <a:rPr lang="en-US" sz="1650" b="1" i="0" u="none" spc="0" dirty="0">
                <a:solidFill>
                  <a:srgbClr val="FFFFFF"/>
                </a:solidFill>
                <a:latin typeface="Amasis"/>
              </a:rPr>
              <a:t>took Denmark, Norway, Netherlands, Belgium, Luxemborg</a:t>
            </a:r>
          </a:p>
          <a:p>
            <a:pPr algn="l"/>
            <a:endParaRPr lang="en-US" sz="1650" b="1" i="0" u="none" spc="0" dirty="0">
              <a:solidFill>
                <a:srgbClr val="FFFFFF"/>
              </a:solidFill>
              <a:latin typeface="Amasis"/>
            </a:endParaRPr>
          </a:p>
          <a:p>
            <a:pPr algn="l"/>
            <a:endParaRPr lang="en-US" sz="1650" b="1" i="0" u="none" spc="0" dirty="0">
              <a:solidFill>
                <a:srgbClr val="FFFFFF"/>
              </a:solidFill>
              <a:latin typeface="Amasis"/>
            </a:endParaRPr>
          </a:p>
          <a:p>
            <a:pPr algn="l"/>
            <a:endParaRPr lang="en-US" sz="1650" b="1" i="0" u="none" spc="0" dirty="0">
              <a:solidFill>
                <a:srgbClr val="FFFFFF"/>
              </a:solidFill>
              <a:latin typeface="Amasi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2"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433" name="smiling+eyes.png"/>
          <p:cNvPicPr>
            <a:picLocks noChangeAspect="1"/>
          </p:cNvPicPr>
          <p:nvPr/>
        </p:nvPicPr>
        <p:blipFill>
          <a:blip r:embed="rId2"/>
          <a:stretch>
            <a:fillRect/>
          </a:stretch>
        </p:blipFill>
        <p:spPr>
          <a:xfrm>
            <a:off x="-204459" y="419100"/>
            <a:ext cx="7824459" cy="5133974"/>
          </a:xfrm>
          <a:prstGeom prst="rect">
            <a:avLst/>
          </a:prstGeom>
          <a:effectLst/>
        </p:spPr>
      </p:pic>
      <p:sp>
        <p:nvSpPr>
          <p:cNvPr id="434" name="TextBox 2"/>
          <p:cNvSpPr txBox="1"/>
          <p:nvPr/>
        </p:nvSpPr>
        <p:spPr>
          <a:xfrm>
            <a:off x="0" y="2705100"/>
            <a:ext cx="6305550" cy="2505075"/>
          </a:xfrm>
          <a:prstGeom prst="rect">
            <a:avLst/>
          </a:prstGeom>
          <a:effectLst/>
        </p:spPr>
        <p:txBody>
          <a:bodyPr wrap="square" rtlCol="0" anchor="t">
            <a:spAutoFit/>
          </a:bodyPr>
          <a:lstStyle/>
          <a:p>
            <a:pPr algn="l"/>
            <a:r>
              <a:rPr lang="en-US" sz="10050" b="0" i="0" u="none" spc="0" dirty="0">
                <a:solidFill>
                  <a:srgbClr val="FFFAE9"/>
                </a:solidFill>
                <a:latin typeface="Impact"/>
              </a:rPr>
              <a:t>THE FALL OF FRANCE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5DE50"/>
        </a:solidFill>
        <a:effectLst/>
      </p:bgPr>
    </p:bg>
    <p:spTree>
      <p:nvGrpSpPr>
        <p:cNvPr id="1" name=""/>
        <p:cNvGrpSpPr/>
        <p:nvPr/>
      </p:nvGrpSpPr>
      <p:grpSpPr>
        <a:xfrm>
          <a:off x="0" y="0"/>
          <a:ext cx="0" cy="0"/>
          <a:chOff x="0" y="0"/>
          <a:chExt cx="0" cy="0"/>
        </a:xfrm>
      </p:grpSpPr>
      <p:sp>
        <p:nvSpPr>
          <p:cNvPr id="436" name="Rectangle2 3"/>
          <p:cNvSpPr/>
          <p:nvPr/>
        </p:nvSpPr>
        <p:spPr>
          <a:xfrm>
            <a:off x="0" y="0"/>
            <a:ext cx="7629525" cy="5715000"/>
          </a:xfrm>
          <a:prstGeom prst="rect">
            <a:avLst/>
          </a:prstGeom>
          <a:solidFill>
            <a:srgbClr val="935E6C"/>
          </a:solidFill>
          <a:effectLst/>
        </p:spPr>
        <p:txBody>
          <a:bodyPr wrap="square" rtlCol="0" anchor="ctr">
            <a:spAutoFit/>
          </a:bodyPr>
          <a:lstStyle/>
          <a:p>
            <a:pPr algn="ctr"/>
            <a:endParaRPr/>
          </a:p>
        </p:txBody>
      </p:sp>
      <p:pic>
        <p:nvPicPr>
          <p:cNvPr id="437" name="3_graphic.png"/>
          <p:cNvPicPr>
            <a:picLocks noChangeAspect="1"/>
          </p:cNvPicPr>
          <p:nvPr/>
        </p:nvPicPr>
        <p:blipFill>
          <a:blip r:embed="rId2"/>
          <a:stretch>
            <a:fillRect/>
          </a:stretch>
        </p:blipFill>
        <p:spPr>
          <a:xfrm>
            <a:off x="0" y="0"/>
            <a:ext cx="7620000" cy="5715000"/>
          </a:xfrm>
          <a:prstGeom prst="rect">
            <a:avLst/>
          </a:prstGeom>
          <a:effectLst/>
        </p:spPr>
      </p:pic>
      <p:pic>
        <p:nvPicPr>
          <p:cNvPr id="438" name="hitler+eifle+tower.png"/>
          <p:cNvPicPr>
            <a:picLocks noChangeAspect="1"/>
          </p:cNvPicPr>
          <p:nvPr/>
        </p:nvPicPr>
        <p:blipFill>
          <a:blip r:embed="rId3"/>
          <a:stretch>
            <a:fillRect/>
          </a:stretch>
        </p:blipFill>
        <p:spPr>
          <a:xfrm>
            <a:off x="3333750" y="485775"/>
            <a:ext cx="4076700" cy="5057775"/>
          </a:xfrm>
          <a:prstGeom prst="rect">
            <a:avLst/>
          </a:prstGeom>
          <a:effectLst/>
        </p:spPr>
      </p:pic>
      <p:sp>
        <p:nvSpPr>
          <p:cNvPr id="439" name="TextBox 2"/>
          <p:cNvSpPr txBox="1"/>
          <p:nvPr/>
        </p:nvSpPr>
        <p:spPr>
          <a:xfrm>
            <a:off x="257175" y="809625"/>
            <a:ext cx="2876550" cy="3647153"/>
          </a:xfrm>
          <a:prstGeom prst="rect">
            <a:avLst/>
          </a:prstGeom>
          <a:effectLst/>
        </p:spPr>
        <p:txBody>
          <a:bodyPr wrap="square" rtlCol="0" anchor="t">
            <a:spAutoFit/>
          </a:bodyPr>
          <a:lstStyle/>
          <a:p>
            <a:pPr marL="285750" indent="-285750" algn="l">
              <a:buFont typeface="Arial"/>
              <a:buChar char="•"/>
            </a:pPr>
            <a:r>
              <a:rPr lang="en-US" sz="1650" b="1" i="0" u="none" spc="0" dirty="0">
                <a:solidFill>
                  <a:srgbClr val="FFFFFF"/>
                </a:solidFill>
                <a:latin typeface="Amasis"/>
              </a:rPr>
              <a:t>June 10, 1940 French govt abandoned Paris</a:t>
            </a:r>
          </a:p>
          <a:p>
            <a:pPr marL="285750" indent="-285750" algn="l">
              <a:buFont typeface="Arial"/>
              <a:buChar char="•"/>
            </a:pPr>
            <a:endParaRPr lang="en-US" sz="1650" b="1" i="0" u="none" spc="0" dirty="0">
              <a:solidFill>
                <a:srgbClr val="FFFFFF"/>
              </a:solidFill>
              <a:latin typeface="Amasis"/>
            </a:endParaRPr>
          </a:p>
          <a:p>
            <a:pPr marL="285750" indent="-285750" algn="l">
              <a:buFont typeface="Arial"/>
              <a:buChar char="•"/>
            </a:pPr>
            <a:r>
              <a:rPr lang="en-US" sz="1650" b="1" i="0" u="none" spc="0" dirty="0">
                <a:solidFill>
                  <a:srgbClr val="FFFFFF"/>
                </a:solidFill>
                <a:latin typeface="Amasis"/>
              </a:rPr>
              <a:t>1.5 million soldiers surrendered to the German army</a:t>
            </a:r>
          </a:p>
          <a:p>
            <a:pPr marL="285750" indent="-285750" algn="l">
              <a:buFont typeface="Arial"/>
              <a:buChar char="•"/>
            </a:pPr>
            <a:endParaRPr lang="en-US" sz="1650" b="1" i="0" u="none" spc="0" dirty="0">
              <a:solidFill>
                <a:srgbClr val="FFFFFF"/>
              </a:solidFill>
              <a:latin typeface="Amasis"/>
            </a:endParaRPr>
          </a:p>
          <a:p>
            <a:pPr marL="285750" indent="-285750" algn="l">
              <a:buFont typeface="Arial"/>
              <a:buChar char="•"/>
            </a:pPr>
            <a:r>
              <a:rPr lang="en-US" sz="1650" b="1" i="0" u="none" spc="0" dirty="0">
                <a:solidFill>
                  <a:srgbClr val="FFFFFF"/>
                </a:solidFill>
                <a:latin typeface="Amasis"/>
              </a:rPr>
              <a:t>At this point, Great Britain stands alone against the Axis Powers</a:t>
            </a:r>
          </a:p>
          <a:p>
            <a:pPr algn="l"/>
            <a:endParaRPr lang="en-US" sz="1650" b="1" i="0" u="none" spc="0" dirty="0">
              <a:solidFill>
                <a:srgbClr val="FFFFFF"/>
              </a:solidFill>
              <a:latin typeface="Amasis"/>
            </a:endParaRPr>
          </a:p>
          <a:p>
            <a:pPr algn="l"/>
            <a:endParaRPr lang="en-US" sz="1650" b="1" i="0" u="none" spc="0" dirty="0">
              <a:solidFill>
                <a:srgbClr val="FFFFFF"/>
              </a:solidFill>
              <a:latin typeface="Amasis"/>
            </a:endParaRPr>
          </a:p>
          <a:p>
            <a:pPr algn="l"/>
            <a:endParaRPr lang="en-US" sz="1650" b="1" i="0" u="none" spc="0" dirty="0">
              <a:solidFill>
                <a:srgbClr val="FFFFFF"/>
              </a:solidFill>
              <a:latin typeface="Amasis"/>
            </a:endParaRPr>
          </a:p>
          <a:p>
            <a:pPr algn="l"/>
            <a:endParaRPr lang="en-US" sz="1650" b="1" i="0" u="none" spc="0" dirty="0">
              <a:solidFill>
                <a:srgbClr val="FFFFFF"/>
              </a:solidFill>
              <a:latin typeface="Amasi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1"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442" name="smiling+eyes.png"/>
          <p:cNvPicPr>
            <a:picLocks noChangeAspect="1"/>
          </p:cNvPicPr>
          <p:nvPr/>
        </p:nvPicPr>
        <p:blipFill>
          <a:blip r:embed="rId2"/>
          <a:stretch>
            <a:fillRect/>
          </a:stretch>
        </p:blipFill>
        <p:spPr>
          <a:xfrm>
            <a:off x="66675" y="0"/>
            <a:ext cx="4010025" cy="5715000"/>
          </a:xfrm>
          <a:prstGeom prst="rect">
            <a:avLst/>
          </a:prstGeom>
          <a:effectLst/>
        </p:spPr>
      </p:pic>
      <p:sp>
        <p:nvSpPr>
          <p:cNvPr id="443" name="TextBox 2"/>
          <p:cNvSpPr txBox="1"/>
          <p:nvPr/>
        </p:nvSpPr>
        <p:spPr>
          <a:xfrm>
            <a:off x="2057400" y="0"/>
            <a:ext cx="5448300" cy="5667375"/>
          </a:xfrm>
          <a:prstGeom prst="rect">
            <a:avLst/>
          </a:prstGeom>
          <a:effectLst/>
        </p:spPr>
        <p:txBody>
          <a:bodyPr wrap="square" rtlCol="0" anchor="t">
            <a:spAutoFit/>
          </a:bodyPr>
          <a:lstStyle/>
          <a:p>
            <a:pPr algn="r"/>
            <a:r>
              <a:rPr lang="en-US" sz="9675" b="0" i="0" u="none" spc="0" dirty="0">
                <a:solidFill>
                  <a:srgbClr val="FFFAE9"/>
                </a:solidFill>
                <a:latin typeface="Impact"/>
              </a:rPr>
              <a:t>THE</a:t>
            </a:r>
          </a:p>
          <a:p>
            <a:pPr algn="r"/>
            <a:r>
              <a:rPr lang="en-US" sz="9675" b="0" i="0" u="none" spc="0" dirty="0">
                <a:solidFill>
                  <a:srgbClr val="FFFAE9"/>
                </a:solidFill>
                <a:latin typeface="Impact"/>
              </a:rPr>
              <a:t>BATTLE /</a:t>
            </a:r>
          </a:p>
          <a:p>
            <a:pPr algn="r"/>
            <a:r>
              <a:rPr lang="en-US" sz="9675" b="0" i="0" u="none" spc="0" dirty="0">
                <a:solidFill>
                  <a:srgbClr val="FFFAE9"/>
                </a:solidFill>
                <a:latin typeface="Impact"/>
              </a:rPr>
              <a:t>BLITZ OF BRITAIN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 name="Rectangle2 1"/>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273" name="WOW+ams+crotching.jpg"/>
          <p:cNvPicPr>
            <a:picLocks noChangeAspect="1"/>
          </p:cNvPicPr>
          <p:nvPr/>
        </p:nvPicPr>
        <p:blipFill>
          <a:blip r:embed="rId2"/>
          <a:stretch>
            <a:fillRect/>
          </a:stretch>
        </p:blipFill>
        <p:spPr>
          <a:xfrm>
            <a:off x="381000" y="1343025"/>
            <a:ext cx="6677025" cy="4371975"/>
          </a:xfrm>
          <a:prstGeom prst="rect">
            <a:avLst/>
          </a:prstGeom>
          <a:effectLst/>
        </p:spPr>
      </p:pic>
      <p:sp>
        <p:nvSpPr>
          <p:cNvPr id="274" name="TextBox 1"/>
          <p:cNvSpPr txBox="1"/>
          <p:nvPr/>
        </p:nvSpPr>
        <p:spPr>
          <a:xfrm>
            <a:off x="800100" y="180975"/>
            <a:ext cx="6162675" cy="1685925"/>
          </a:xfrm>
          <a:prstGeom prst="rect">
            <a:avLst/>
          </a:prstGeom>
          <a:effectLst/>
        </p:spPr>
        <p:txBody>
          <a:bodyPr wrap="square" rtlCol="0" anchor="t">
            <a:spAutoFit/>
          </a:bodyPr>
          <a:lstStyle/>
          <a:p>
            <a:pPr algn="ctr"/>
            <a:r>
              <a:rPr lang="en-US" sz="2325" b="1" i="0" u="sng" spc="0" dirty="0">
                <a:solidFill>
                  <a:srgbClr val="000000"/>
                </a:solidFill>
                <a:latin typeface="Impact"/>
              </a:rPr>
              <a:t>ESSENTIAL QUESTION</a:t>
            </a:r>
          </a:p>
          <a:p>
            <a:pPr algn="ctr"/>
            <a:r>
              <a:rPr lang="en-US" sz="2325" b="1" i="0" u="none" spc="0" dirty="0">
                <a:solidFill>
                  <a:srgbClr val="000000"/>
                </a:solidFill>
                <a:latin typeface="Impact"/>
              </a:rPr>
              <a:t>WHEN SHOULD AMERICA INTERVENE IN INTERNATIONAL AFFAIRS?</a:t>
            </a:r>
          </a:p>
          <a:p>
            <a:pPr algn="ctr"/>
            <a:r>
              <a:rPr lang="en-US" sz="3000" b="1" i="0" u="none" spc="0" dirty="0">
                <a:solidFill>
                  <a:srgbClr val="000000"/>
                </a:solidFill>
                <a:latin typeface="Impact"/>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5" name="Rectangle2 2"/>
          <p:cNvSpPr/>
          <p:nvPr/>
        </p:nvSpPr>
        <p:spPr>
          <a:xfrm>
            <a:off x="0" y="0"/>
            <a:ext cx="7629525" cy="5715000"/>
          </a:xfrm>
          <a:prstGeom prst="rect">
            <a:avLst/>
          </a:prstGeom>
          <a:solidFill>
            <a:srgbClr val="ED1A38"/>
          </a:solidFill>
          <a:effectLst/>
        </p:spPr>
        <p:txBody>
          <a:bodyPr wrap="square" rtlCol="0" anchor="ctr">
            <a:spAutoFit/>
          </a:bodyPr>
          <a:lstStyle/>
          <a:p>
            <a:pPr algn="ctr"/>
            <a:endParaRPr/>
          </a:p>
        </p:txBody>
      </p:sp>
      <p:pic>
        <p:nvPicPr>
          <p:cNvPr id="446" name="An-abandoned-boy-holding-a-stuffed-toy-animal-amid"/>
          <p:cNvPicPr>
            <a:picLocks noChangeAspect="1"/>
          </p:cNvPicPr>
          <p:nvPr/>
        </p:nvPicPr>
        <p:blipFill>
          <a:blip r:embed="rId2"/>
          <a:stretch>
            <a:fillRect/>
          </a:stretch>
        </p:blipFill>
        <p:spPr>
          <a:xfrm>
            <a:off x="3705225" y="76200"/>
            <a:ext cx="3914775" cy="2695575"/>
          </a:xfrm>
          <a:prstGeom prst="rect">
            <a:avLst/>
          </a:prstGeom>
          <a:effectLst/>
        </p:spPr>
      </p:pic>
      <p:sp>
        <p:nvSpPr>
          <p:cNvPr id="447" name="TextBox 1"/>
          <p:cNvSpPr txBox="1"/>
          <p:nvPr/>
        </p:nvSpPr>
        <p:spPr>
          <a:xfrm>
            <a:off x="161925" y="95250"/>
            <a:ext cx="3390900" cy="1362075"/>
          </a:xfrm>
          <a:prstGeom prst="rect">
            <a:avLst/>
          </a:prstGeom>
          <a:effectLst/>
        </p:spPr>
        <p:txBody>
          <a:bodyPr wrap="square" rtlCol="0" anchor="t">
            <a:spAutoFit/>
          </a:bodyPr>
          <a:lstStyle/>
          <a:p>
            <a:pPr algn="l"/>
            <a:r>
              <a:rPr lang="en-US" sz="5325" b="0" i="0" u="none" spc="0" dirty="0">
                <a:solidFill>
                  <a:srgbClr val="FFFAE9"/>
                </a:solidFill>
                <a:latin typeface="Impact"/>
              </a:rPr>
              <a:t>LUFTWAFFE ATTACKS</a:t>
            </a:r>
          </a:p>
        </p:txBody>
      </p:sp>
      <p:sp>
        <p:nvSpPr>
          <p:cNvPr id="448" name="TextBox 2"/>
          <p:cNvSpPr txBox="1"/>
          <p:nvPr/>
        </p:nvSpPr>
        <p:spPr>
          <a:xfrm>
            <a:off x="0" y="2838450"/>
            <a:ext cx="7467600" cy="3208571"/>
          </a:xfrm>
          <a:prstGeom prst="rect">
            <a:avLst/>
          </a:prstGeom>
          <a:effectLst/>
        </p:spPr>
        <p:txBody>
          <a:bodyPr wrap="square" rtlCol="0" anchor="t">
            <a:spAutoFit/>
          </a:bodyPr>
          <a:lstStyle/>
          <a:p>
            <a:pPr algn="l"/>
            <a:r>
              <a:rPr lang="en-US" sz="2025" b="1" i="0" u="none" spc="0" dirty="0">
                <a:solidFill>
                  <a:srgbClr val="FFFFFF"/>
                </a:solidFill>
                <a:latin typeface="Impact"/>
              </a:rPr>
              <a:t>Not possible to beat British Navy - he would have to win in the air</a:t>
            </a:r>
          </a:p>
          <a:p>
            <a:pPr algn="l"/>
            <a:endParaRPr lang="en-US" sz="2025" b="1" i="0" u="none" spc="0" dirty="0">
              <a:solidFill>
                <a:srgbClr val="FFFFFF"/>
              </a:solidFill>
              <a:latin typeface="Impact"/>
            </a:endParaRPr>
          </a:p>
          <a:p>
            <a:pPr algn="l"/>
            <a:r>
              <a:rPr lang="en-US" sz="2025" b="1" i="0" u="none" spc="0" dirty="0">
                <a:solidFill>
                  <a:srgbClr val="FFFFFF"/>
                </a:solidFill>
                <a:latin typeface="Impact"/>
              </a:rPr>
              <a:t>Aug-Sep 1940: greatest air assault ever seen</a:t>
            </a:r>
          </a:p>
          <a:p>
            <a:pPr algn="l"/>
            <a:r>
              <a:rPr lang="en-US" sz="2025" b="1" i="0" u="none" spc="0" dirty="0">
                <a:solidFill>
                  <a:srgbClr val="FFFFFF"/>
                </a:solidFill>
                <a:latin typeface="Impact"/>
              </a:rPr>
              <a:t>industrial and civilian areas attacked</a:t>
            </a:r>
          </a:p>
          <a:p>
            <a:pPr algn="l"/>
            <a:r>
              <a:rPr lang="en-US" sz="2025" b="1" i="0" u="none" spc="0" dirty="0">
                <a:solidFill>
                  <a:srgbClr val="FFFFFF"/>
                </a:solidFill>
                <a:latin typeface="Impact"/>
              </a:rPr>
              <a:t>goal = break the will of the British people to resist</a:t>
            </a:r>
          </a:p>
          <a:p>
            <a:pPr algn="l"/>
            <a:endParaRPr lang="en-US" sz="2025" b="1" i="0" u="none" spc="0" dirty="0">
              <a:solidFill>
                <a:srgbClr val="FFFFFF"/>
              </a:solidFill>
              <a:latin typeface="Impact"/>
            </a:endParaRPr>
          </a:p>
          <a:p>
            <a:pPr algn="l"/>
            <a:r>
              <a:rPr lang="en-US" sz="2025" b="1" i="0" u="none" spc="0" dirty="0">
                <a:solidFill>
                  <a:srgbClr val="FFFFFF"/>
                </a:solidFill>
                <a:latin typeface="Impact"/>
              </a:rPr>
              <a:t>20,000 Londoners alone had been killed with 70,000 injured</a:t>
            </a: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50" name="Right Triangle 10"/>
          <p:cNvSpPr/>
          <p:nvPr/>
        </p:nvSpPr>
        <p:spPr>
          <a:xfrm>
            <a:off x="9525" y="9525"/>
            <a:ext cx="7610475" cy="5695950"/>
          </a:xfrm>
          <a:prstGeom prst="rtTriangle">
            <a:avLst/>
          </a:prstGeom>
          <a:effectLst/>
        </p:spPr>
        <p:txBody>
          <a:bodyPr wrap="square" rtlCol="0" anchor="ctr">
            <a:spAutoFit/>
          </a:bodyPr>
          <a:lstStyle/>
          <a:p>
            <a:pPr algn="ctr"/>
            <a:endParaRPr/>
          </a:p>
        </p:txBody>
      </p:sp>
      <p:sp>
        <p:nvSpPr>
          <p:cNvPr id="451" name="Straight Connector 7"/>
          <p:cNvSpPr/>
          <p:nvPr/>
        </p:nvSpPr>
        <p:spPr>
          <a:xfrm>
            <a:off x="0" y="0"/>
            <a:ext cx="7610475" cy="5695950"/>
          </a:xfrm>
          <a:prstGeom prst="rect">
            <a:avLst/>
          </a:prstGeom>
          <a:ln w="0">
            <a:solidFill>
              <a:srgbClr val="AAA9A9">
                <a:alpha val="34901"/>
              </a:srgbClr>
            </a:solidFill>
          </a:ln>
          <a:effectLst/>
        </p:spPr>
      </p:sp>
      <p:sp>
        <p:nvSpPr>
          <p:cNvPr id="452" name="Straight Connector 8"/>
          <p:cNvSpPr/>
          <p:nvPr/>
        </p:nvSpPr>
        <p:spPr>
          <a:xfrm>
            <a:off x="5381625" y="4114800"/>
            <a:ext cx="2219325" cy="1581150"/>
          </a:xfrm>
          <a:prstGeom prst="rect">
            <a:avLst/>
          </a:prstGeom>
          <a:ln w="0">
            <a:solidFill>
              <a:srgbClr val="B2B1B1">
                <a:alpha val="44705"/>
              </a:srgbClr>
            </a:solidFill>
          </a:ln>
          <a:effectLst/>
        </p:spPr>
      </p:sp>
      <p:sp>
        <p:nvSpPr>
          <p:cNvPr id="453" name="Title"/>
          <p:cNvSpPr txBox="1"/>
          <p:nvPr/>
        </p:nvSpPr>
        <p:spPr>
          <a:xfrm>
            <a:off x="381000" y="219075"/>
            <a:ext cx="6858000" cy="1162050"/>
          </a:xfrm>
          <a:prstGeom prst="rect">
            <a:avLst/>
          </a:prstGeom>
          <a:effectLst/>
        </p:spPr>
        <p:txBody>
          <a:bodyPr wrap="square" rtlCol="0" anchor="ctr">
            <a:spAutoFit/>
          </a:bodyPr>
          <a:lstStyle/>
          <a:p>
            <a:pPr algn="l"/>
            <a:r>
              <a:rPr lang="en-US" sz="3075" b="0" i="0" u="none" spc="0" dirty="0">
                <a:solidFill>
                  <a:srgbClr val="FF599F"/>
                </a:solidFill>
                <a:latin typeface="Nina Compressed"/>
              </a:rPr>
              <a:t>Click to edit Master title style</a:t>
            </a:r>
          </a:p>
        </p:txBody>
      </p:sp>
      <p:sp>
        <p:nvSpPr>
          <p:cNvPr id="454" name="Body"/>
          <p:cNvSpPr txBox="1"/>
          <p:nvPr/>
        </p:nvSpPr>
        <p:spPr>
          <a:xfrm>
            <a:off x="381000" y="1571625"/>
            <a:ext cx="6858000" cy="3810000"/>
          </a:xfrm>
          <a:prstGeom prst="rect">
            <a:avLst/>
          </a:prstGeom>
          <a:effectLst/>
        </p:spPr>
        <p:txBody>
          <a:bodyPr wrap="square" rtlCol="0" anchor="t">
            <a:spAutoFit/>
          </a:bodyPr>
          <a:lstStyle/>
          <a:p>
            <a:pPr algn="l"/>
            <a:r>
              <a:rPr lang="en-US" sz="2175" b="0" i="0" u="none" spc="0" dirty="0">
                <a:solidFill>
                  <a:srgbClr val="FFFFFF"/>
                </a:solidFill>
                <a:latin typeface="Nina Compressed"/>
              </a:rPr>
              <a:t>Click to edit Master text styles</a:t>
            </a:r>
          </a:p>
          <a:p>
            <a:pPr algn="l"/>
            <a:r>
              <a:rPr lang="en-US" sz="1875" b="0" i="0" u="none" spc="0" dirty="0">
                <a:solidFill>
                  <a:srgbClr val="FFFFFF"/>
                </a:solidFill>
                <a:latin typeface="Nina Compressed"/>
              </a:rPr>
              <a:t>Second level</a:t>
            </a:r>
          </a:p>
          <a:p>
            <a:pPr algn="l"/>
            <a:r>
              <a:rPr lang="en-US" sz="1725" b="0" i="0" u="none" spc="0" dirty="0">
                <a:solidFill>
                  <a:srgbClr val="FFFFFF"/>
                </a:solidFill>
                <a:latin typeface="Nina Compressed"/>
              </a:rPr>
              <a:t>Third level</a:t>
            </a:r>
          </a:p>
          <a:p>
            <a:pPr algn="l"/>
            <a:r>
              <a:rPr lang="en-US" sz="1500" b="0" i="0" u="none" spc="0" dirty="0">
                <a:solidFill>
                  <a:srgbClr val="FFFFFF"/>
                </a:solidFill>
                <a:latin typeface="Nina Compressed"/>
              </a:rPr>
              <a:t>Fourth level</a:t>
            </a:r>
          </a:p>
          <a:p>
            <a:pPr algn="l"/>
            <a:r>
              <a:rPr lang="en-US" sz="1350" b="0" i="0" u="none" spc="0" dirty="0">
                <a:solidFill>
                  <a:srgbClr val="FFFFFF"/>
                </a:solidFill>
                <a:latin typeface="Nina Compressed"/>
              </a:rPr>
              <a:t>Fifth level</a:t>
            </a:r>
          </a:p>
        </p:txBody>
      </p:sp>
      <p:sp>
        <p:nvSpPr>
          <p:cNvPr id="455" name="Date"/>
          <p:cNvSpPr txBox="1"/>
          <p:nvPr/>
        </p:nvSpPr>
        <p:spPr>
          <a:xfrm>
            <a:off x="3990975" y="5400675"/>
            <a:ext cx="1781175" cy="247650"/>
          </a:xfrm>
          <a:prstGeom prst="rect">
            <a:avLst/>
          </a:prstGeom>
          <a:effectLst/>
        </p:spPr>
        <p:txBody>
          <a:bodyPr wrap="square" rtlCol="0" anchor="b">
            <a:spAutoFit/>
          </a:bodyPr>
          <a:lstStyle/>
          <a:p>
            <a:pPr algn="l"/>
            <a:endParaRPr/>
          </a:p>
        </p:txBody>
      </p:sp>
      <p:sp>
        <p:nvSpPr>
          <p:cNvPr id="456" name="Footer"/>
          <p:cNvSpPr txBox="1"/>
          <p:nvPr/>
        </p:nvSpPr>
        <p:spPr>
          <a:xfrm>
            <a:off x="381000" y="5400675"/>
            <a:ext cx="3552825" cy="247650"/>
          </a:xfrm>
          <a:prstGeom prst="rect">
            <a:avLst/>
          </a:prstGeom>
          <a:effectLst/>
        </p:spPr>
        <p:txBody>
          <a:bodyPr wrap="square" rtlCol="0" anchor="b">
            <a:spAutoFit/>
          </a:bodyPr>
          <a:lstStyle/>
          <a:p>
            <a:pPr algn="r"/>
            <a:endParaRPr/>
          </a:p>
        </p:txBody>
      </p:sp>
      <p:sp>
        <p:nvSpPr>
          <p:cNvPr id="457" name="SlideNum"/>
          <p:cNvSpPr txBox="1"/>
          <p:nvPr/>
        </p:nvSpPr>
        <p:spPr>
          <a:xfrm>
            <a:off x="6324600" y="5400675"/>
            <a:ext cx="419100" cy="247650"/>
          </a:xfrm>
          <a:prstGeom prst="rect">
            <a:avLst/>
          </a:prstGeom>
          <a:effectLst/>
        </p:spPr>
        <p:txBody>
          <a:bodyPr wrap="square" rtlCol="0" anchor="b">
            <a:spAutoFit/>
          </a:bodyPr>
          <a:lstStyle/>
          <a:p>
            <a:pPr algn="ctr"/>
            <a:r>
              <a:rPr lang="en-US" sz="900" b="0" i="0" u="none" spc="0" dirty="0">
                <a:solidFill>
                  <a:srgbClr val="FFFFFF"/>
                </a:solidFill>
                <a:latin typeface="Nina Compressed"/>
              </a:rPr>
              <a:t>33</a:t>
            </a:r>
          </a:p>
        </p:txBody>
      </p:sp>
      <p:pic>
        <p:nvPicPr>
          <p:cNvPr id="458" name="Screen shot 2012-02-12 at 11.04.19 PM.png"/>
          <p:cNvPicPr>
            <a:picLocks noChangeAspect="1"/>
          </p:cNvPicPr>
          <p:nvPr/>
        </p:nvPicPr>
        <p:blipFill>
          <a:blip r:embed="rId3"/>
          <a:stretch>
            <a:fillRect/>
          </a:stretch>
        </p:blipFill>
        <p:spPr>
          <a:xfrm>
            <a:off x="-133350" y="0"/>
            <a:ext cx="8039100" cy="5410200"/>
          </a:xfrm>
          <a:prstGeom prst="rect">
            <a:avLst/>
          </a:prstGeom>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60" name="Right Triangle 10"/>
          <p:cNvSpPr/>
          <p:nvPr/>
        </p:nvSpPr>
        <p:spPr>
          <a:xfrm>
            <a:off x="9525" y="9525"/>
            <a:ext cx="7610475" cy="5695950"/>
          </a:xfrm>
          <a:prstGeom prst="rtTriangle">
            <a:avLst/>
          </a:prstGeom>
          <a:effectLst/>
        </p:spPr>
        <p:txBody>
          <a:bodyPr wrap="square" rtlCol="0" anchor="ctr">
            <a:spAutoFit/>
          </a:bodyPr>
          <a:lstStyle/>
          <a:p>
            <a:pPr algn="ctr"/>
            <a:endParaRPr/>
          </a:p>
        </p:txBody>
      </p:sp>
      <p:sp>
        <p:nvSpPr>
          <p:cNvPr id="461" name="Straight Connector 7"/>
          <p:cNvSpPr/>
          <p:nvPr/>
        </p:nvSpPr>
        <p:spPr>
          <a:xfrm>
            <a:off x="0" y="0"/>
            <a:ext cx="7610475" cy="5695950"/>
          </a:xfrm>
          <a:prstGeom prst="rect">
            <a:avLst/>
          </a:prstGeom>
          <a:ln w="0">
            <a:solidFill>
              <a:srgbClr val="AAA9A9">
                <a:alpha val="34901"/>
              </a:srgbClr>
            </a:solidFill>
          </a:ln>
          <a:effectLst/>
        </p:spPr>
      </p:sp>
      <p:sp>
        <p:nvSpPr>
          <p:cNvPr id="462" name="Straight Connector 8"/>
          <p:cNvSpPr/>
          <p:nvPr/>
        </p:nvSpPr>
        <p:spPr>
          <a:xfrm>
            <a:off x="5381625" y="4114800"/>
            <a:ext cx="2219325" cy="1581150"/>
          </a:xfrm>
          <a:prstGeom prst="rect">
            <a:avLst/>
          </a:prstGeom>
          <a:ln w="0">
            <a:solidFill>
              <a:srgbClr val="B2B1B1">
                <a:alpha val="44705"/>
              </a:srgbClr>
            </a:solidFill>
          </a:ln>
          <a:effectLst/>
        </p:spPr>
      </p:sp>
      <p:sp>
        <p:nvSpPr>
          <p:cNvPr id="463" name="Title"/>
          <p:cNvSpPr txBox="1"/>
          <p:nvPr/>
        </p:nvSpPr>
        <p:spPr>
          <a:xfrm>
            <a:off x="381000" y="219075"/>
            <a:ext cx="6858000" cy="1162050"/>
          </a:xfrm>
          <a:prstGeom prst="rect">
            <a:avLst/>
          </a:prstGeom>
          <a:effectLst/>
        </p:spPr>
        <p:txBody>
          <a:bodyPr wrap="square" rtlCol="0" anchor="ctr">
            <a:spAutoFit/>
          </a:bodyPr>
          <a:lstStyle/>
          <a:p>
            <a:pPr algn="l"/>
            <a:r>
              <a:rPr lang="en-US" sz="3075" b="0" i="0" u="none" spc="0" dirty="0">
                <a:solidFill>
                  <a:srgbClr val="FF599F"/>
                </a:solidFill>
                <a:latin typeface="Nina Compressed"/>
              </a:rPr>
              <a:t>Click to edit Master title style</a:t>
            </a:r>
          </a:p>
        </p:txBody>
      </p:sp>
      <p:sp>
        <p:nvSpPr>
          <p:cNvPr id="464" name="Body"/>
          <p:cNvSpPr txBox="1"/>
          <p:nvPr/>
        </p:nvSpPr>
        <p:spPr>
          <a:xfrm>
            <a:off x="381000" y="1571625"/>
            <a:ext cx="6858000" cy="3810000"/>
          </a:xfrm>
          <a:prstGeom prst="rect">
            <a:avLst/>
          </a:prstGeom>
          <a:effectLst/>
        </p:spPr>
        <p:txBody>
          <a:bodyPr wrap="square" rtlCol="0" anchor="t">
            <a:spAutoFit/>
          </a:bodyPr>
          <a:lstStyle/>
          <a:p>
            <a:pPr algn="l"/>
            <a:r>
              <a:rPr lang="en-US" sz="2175" b="0" i="0" u="none" spc="0" dirty="0">
                <a:solidFill>
                  <a:srgbClr val="FFFFFF"/>
                </a:solidFill>
                <a:latin typeface="Nina Compressed"/>
              </a:rPr>
              <a:t>Click to edit Master text styles</a:t>
            </a:r>
          </a:p>
          <a:p>
            <a:pPr algn="l"/>
            <a:r>
              <a:rPr lang="en-US" sz="1875" b="0" i="0" u="none" spc="0" dirty="0">
                <a:solidFill>
                  <a:srgbClr val="FFFFFF"/>
                </a:solidFill>
                <a:latin typeface="Nina Compressed"/>
              </a:rPr>
              <a:t>Second level</a:t>
            </a:r>
          </a:p>
          <a:p>
            <a:pPr algn="l"/>
            <a:r>
              <a:rPr lang="en-US" sz="1725" b="0" i="0" u="none" spc="0" dirty="0">
                <a:solidFill>
                  <a:srgbClr val="FFFFFF"/>
                </a:solidFill>
                <a:latin typeface="Nina Compressed"/>
              </a:rPr>
              <a:t>Third level</a:t>
            </a:r>
          </a:p>
          <a:p>
            <a:pPr algn="l"/>
            <a:r>
              <a:rPr lang="en-US" sz="1500" b="0" i="0" u="none" spc="0" dirty="0">
                <a:solidFill>
                  <a:srgbClr val="FFFFFF"/>
                </a:solidFill>
                <a:latin typeface="Nina Compressed"/>
              </a:rPr>
              <a:t>Fourth level</a:t>
            </a:r>
          </a:p>
          <a:p>
            <a:pPr algn="l"/>
            <a:r>
              <a:rPr lang="en-US" sz="1350" b="0" i="0" u="none" spc="0" dirty="0">
                <a:solidFill>
                  <a:srgbClr val="FFFFFF"/>
                </a:solidFill>
                <a:latin typeface="Nina Compressed"/>
              </a:rPr>
              <a:t>Fifth level</a:t>
            </a:r>
          </a:p>
        </p:txBody>
      </p:sp>
      <p:sp>
        <p:nvSpPr>
          <p:cNvPr id="465" name="Date"/>
          <p:cNvSpPr txBox="1"/>
          <p:nvPr/>
        </p:nvSpPr>
        <p:spPr>
          <a:xfrm>
            <a:off x="3990975" y="5400675"/>
            <a:ext cx="1781175" cy="247650"/>
          </a:xfrm>
          <a:prstGeom prst="rect">
            <a:avLst/>
          </a:prstGeom>
          <a:effectLst/>
        </p:spPr>
        <p:txBody>
          <a:bodyPr wrap="square" rtlCol="0" anchor="b">
            <a:spAutoFit/>
          </a:bodyPr>
          <a:lstStyle/>
          <a:p>
            <a:pPr algn="l"/>
            <a:endParaRPr/>
          </a:p>
        </p:txBody>
      </p:sp>
      <p:sp>
        <p:nvSpPr>
          <p:cNvPr id="466" name="Footer"/>
          <p:cNvSpPr txBox="1"/>
          <p:nvPr/>
        </p:nvSpPr>
        <p:spPr>
          <a:xfrm>
            <a:off x="381000" y="5400675"/>
            <a:ext cx="3552825" cy="247650"/>
          </a:xfrm>
          <a:prstGeom prst="rect">
            <a:avLst/>
          </a:prstGeom>
          <a:effectLst/>
        </p:spPr>
        <p:txBody>
          <a:bodyPr wrap="square" rtlCol="0" anchor="b">
            <a:spAutoFit/>
          </a:bodyPr>
          <a:lstStyle/>
          <a:p>
            <a:pPr algn="r"/>
            <a:endParaRPr/>
          </a:p>
        </p:txBody>
      </p:sp>
      <p:sp>
        <p:nvSpPr>
          <p:cNvPr id="467" name="SlideNum"/>
          <p:cNvSpPr txBox="1"/>
          <p:nvPr/>
        </p:nvSpPr>
        <p:spPr>
          <a:xfrm>
            <a:off x="6324600" y="5400675"/>
            <a:ext cx="419100" cy="247650"/>
          </a:xfrm>
          <a:prstGeom prst="rect">
            <a:avLst/>
          </a:prstGeom>
          <a:effectLst/>
        </p:spPr>
        <p:txBody>
          <a:bodyPr wrap="square" rtlCol="0" anchor="b">
            <a:spAutoFit/>
          </a:bodyPr>
          <a:lstStyle/>
          <a:p>
            <a:pPr algn="ctr"/>
            <a:r>
              <a:rPr lang="en-US" sz="900" b="0" i="0" u="none" spc="0" dirty="0">
                <a:solidFill>
                  <a:srgbClr val="FFFFFF"/>
                </a:solidFill>
                <a:latin typeface="Nina Compressed"/>
              </a:rPr>
              <a:t>34</a:t>
            </a:r>
          </a:p>
        </p:txBody>
      </p:sp>
      <p:pic>
        <p:nvPicPr>
          <p:cNvPr id="468" name="Picture 5"/>
          <p:cNvPicPr>
            <a:picLocks noChangeAspect="1"/>
          </p:cNvPicPr>
          <p:nvPr/>
        </p:nvPicPr>
        <p:blipFill>
          <a:blip r:embed="rId3"/>
          <a:stretch>
            <a:fillRect/>
          </a:stretch>
        </p:blipFill>
        <p:spPr>
          <a:xfrm>
            <a:off x="0" y="-114300"/>
            <a:ext cx="7677150" cy="5991225"/>
          </a:xfrm>
          <a:prstGeom prst="rect">
            <a:avLst/>
          </a:prstGeom>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0" name="Rectangle2 2"/>
          <p:cNvSpPr/>
          <p:nvPr/>
        </p:nvSpPr>
        <p:spPr>
          <a:xfrm>
            <a:off x="0" y="0"/>
            <a:ext cx="7629525" cy="5715000"/>
          </a:xfrm>
          <a:prstGeom prst="rect">
            <a:avLst/>
          </a:prstGeom>
          <a:effectLst/>
        </p:spPr>
        <p:txBody>
          <a:bodyPr wrap="square" rtlCol="0" anchor="ctr">
            <a:spAutoFit/>
          </a:bodyPr>
          <a:lstStyle/>
          <a:p>
            <a:pPr algn="ctr"/>
            <a:endParaRPr/>
          </a:p>
        </p:txBody>
      </p:sp>
      <p:sp>
        <p:nvSpPr>
          <p:cNvPr id="471" name="TextBox 3"/>
          <p:cNvSpPr txBox="1"/>
          <p:nvPr/>
        </p:nvSpPr>
        <p:spPr>
          <a:xfrm>
            <a:off x="-1628775" y="714375"/>
            <a:ext cx="7620000" cy="1076325"/>
          </a:xfrm>
          <a:prstGeom prst="rect">
            <a:avLst/>
          </a:prstGeom>
          <a:effectLst/>
        </p:spPr>
        <p:txBody>
          <a:bodyPr wrap="square" rtlCol="0" anchor="t">
            <a:spAutoFit/>
          </a:bodyPr>
          <a:lstStyle/>
          <a:p>
            <a:pPr algn="ctr"/>
            <a:r>
              <a:rPr lang="en-US" sz="8025" b="0" i="0" u="none" spc="0" dirty="0">
                <a:solidFill>
                  <a:srgbClr val="265E71"/>
                </a:solidFill>
                <a:latin typeface="Impact"/>
              </a:rPr>
              <a:t>OF THE </a:t>
            </a:r>
          </a:p>
        </p:txBody>
      </p:sp>
      <p:sp>
        <p:nvSpPr>
          <p:cNvPr id="472" name="TextBox 5"/>
          <p:cNvSpPr txBox="1"/>
          <p:nvPr/>
        </p:nvSpPr>
        <p:spPr>
          <a:xfrm>
            <a:off x="-1466850" y="161925"/>
            <a:ext cx="6019800" cy="553998"/>
          </a:xfrm>
          <a:prstGeom prst="rect">
            <a:avLst/>
          </a:prstGeom>
          <a:effectLst/>
        </p:spPr>
        <p:txBody>
          <a:bodyPr wrap="square" rtlCol="0" anchor="t">
            <a:spAutoFit/>
          </a:bodyPr>
          <a:lstStyle/>
          <a:p>
            <a:pPr algn="ctr"/>
            <a:r>
              <a:rPr lang="en-US" sz="3000" b="1" i="0" u="none" spc="0" dirty="0">
                <a:solidFill>
                  <a:srgbClr val="1F497D"/>
                </a:solidFill>
                <a:latin typeface="Amasis"/>
              </a:rPr>
              <a:t>REACTION</a:t>
            </a:r>
          </a:p>
        </p:txBody>
      </p:sp>
      <p:sp>
        <p:nvSpPr>
          <p:cNvPr id="473" name="TextBox 6"/>
          <p:cNvSpPr txBox="1"/>
          <p:nvPr/>
        </p:nvSpPr>
        <p:spPr>
          <a:xfrm>
            <a:off x="-171450" y="1828800"/>
            <a:ext cx="7620000" cy="3829050"/>
          </a:xfrm>
          <a:prstGeom prst="rect">
            <a:avLst/>
          </a:prstGeom>
          <a:effectLst/>
        </p:spPr>
        <p:txBody>
          <a:bodyPr wrap="square" rtlCol="0" anchor="t">
            <a:spAutoFit/>
          </a:bodyPr>
          <a:lstStyle/>
          <a:p>
            <a:pPr algn="ctr"/>
            <a:r>
              <a:rPr lang="en-US" sz="8700" b="0" i="0" u="none" spc="0" dirty="0">
                <a:solidFill>
                  <a:srgbClr val="32253B"/>
                </a:solidFill>
                <a:latin typeface="Impact"/>
              </a:rPr>
              <a:t>BRITISH</a:t>
            </a:r>
          </a:p>
          <a:p>
            <a:pPr algn="ctr"/>
            <a:r>
              <a:rPr lang="en-US" sz="8700" b="0" i="0" u="none" spc="0" dirty="0">
                <a:solidFill>
                  <a:srgbClr val="32253B"/>
                </a:solidFill>
                <a:latin typeface="Impact"/>
              </a:rPr>
              <a:t>ROYAL</a:t>
            </a:r>
          </a:p>
          <a:p>
            <a:pPr algn="ctr"/>
            <a:r>
              <a:rPr lang="en-US" sz="8700" b="0" i="0" u="none" spc="0" dirty="0">
                <a:solidFill>
                  <a:srgbClr val="32253B"/>
                </a:solidFill>
                <a:latin typeface="Impact"/>
              </a:rPr>
              <a:t>AIR FORCE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5" name="Rectangle2 2"/>
          <p:cNvSpPr/>
          <p:nvPr/>
        </p:nvSpPr>
        <p:spPr>
          <a:xfrm>
            <a:off x="0" y="0"/>
            <a:ext cx="7629525" cy="5715000"/>
          </a:xfrm>
          <a:prstGeom prst="rect">
            <a:avLst/>
          </a:prstGeom>
          <a:solidFill>
            <a:srgbClr val="0D668F"/>
          </a:solidFill>
          <a:effectLst/>
        </p:spPr>
        <p:txBody>
          <a:bodyPr wrap="square" rtlCol="0" anchor="ctr">
            <a:spAutoFit/>
          </a:bodyPr>
          <a:lstStyle/>
          <a:p>
            <a:pPr algn="ctr"/>
            <a:endParaRPr/>
          </a:p>
        </p:txBody>
      </p:sp>
      <p:pic>
        <p:nvPicPr>
          <p:cNvPr id="476" name="2_bottom+graphic.png"/>
          <p:cNvPicPr>
            <a:picLocks noChangeAspect="1"/>
          </p:cNvPicPr>
          <p:nvPr/>
        </p:nvPicPr>
        <p:blipFill>
          <a:blip r:embed="rId2"/>
          <a:srcRect l="555" t="-10514" r="1043" b="-7389"/>
          <a:stretch>
            <a:fillRect/>
          </a:stretch>
        </p:blipFill>
        <p:spPr>
          <a:xfrm>
            <a:off x="0" y="3905250"/>
            <a:ext cx="7620000" cy="2571750"/>
          </a:xfrm>
          <a:prstGeom prst="rect">
            <a:avLst/>
          </a:prstGeom>
          <a:effectLst/>
        </p:spPr>
      </p:pic>
      <p:sp>
        <p:nvSpPr>
          <p:cNvPr id="477" name="TextBox 2"/>
          <p:cNvSpPr txBox="1"/>
          <p:nvPr/>
        </p:nvSpPr>
        <p:spPr>
          <a:xfrm>
            <a:off x="-1447800" y="-25400"/>
            <a:ext cx="5486400" cy="1076325"/>
          </a:xfrm>
          <a:prstGeom prst="rect">
            <a:avLst/>
          </a:prstGeom>
          <a:effectLst/>
        </p:spPr>
        <p:txBody>
          <a:bodyPr wrap="square" rtlCol="0" anchor="t">
            <a:spAutoFit/>
          </a:bodyPr>
          <a:lstStyle/>
          <a:p>
            <a:pPr algn="ctr"/>
            <a:r>
              <a:rPr lang="en-US" sz="8025" b="0" i="0" u="none" spc="0" dirty="0">
                <a:solidFill>
                  <a:srgbClr val="FFFFFF"/>
                </a:solidFill>
                <a:latin typeface="Impact"/>
              </a:rPr>
              <a:t>RAF</a:t>
            </a:r>
          </a:p>
        </p:txBody>
      </p:sp>
      <p:sp>
        <p:nvSpPr>
          <p:cNvPr id="478" name="TextBox 1"/>
          <p:cNvSpPr txBox="1"/>
          <p:nvPr/>
        </p:nvSpPr>
        <p:spPr>
          <a:xfrm>
            <a:off x="3295650" y="295275"/>
            <a:ext cx="4181475" cy="4870564"/>
          </a:xfrm>
          <a:prstGeom prst="rect">
            <a:avLst/>
          </a:prstGeom>
          <a:effectLst/>
        </p:spPr>
        <p:txBody>
          <a:bodyPr wrap="square" rtlCol="0" anchor="t">
            <a:spAutoFit/>
          </a:bodyPr>
          <a:lstStyle/>
          <a:p>
            <a:pPr marL="342900" indent="-342900" algn="l">
              <a:buFont typeface="Arial"/>
              <a:buChar char="•"/>
            </a:pPr>
            <a:r>
              <a:rPr lang="en-US" sz="2025" b="1" i="0" u="none" spc="0" dirty="0">
                <a:solidFill>
                  <a:srgbClr val="FFFFFF"/>
                </a:solidFill>
                <a:latin typeface="Amasis"/>
              </a:rPr>
              <a:t>FRANTIC FIGHT FOR SURVIVAL</a:t>
            </a:r>
          </a:p>
          <a:p>
            <a:pPr marL="342900" indent="-342900" algn="l">
              <a:buFont typeface="Arial"/>
              <a:buChar char="•"/>
            </a:pPr>
            <a:r>
              <a:rPr lang="en-US" sz="2025" b="1" i="0" u="none" spc="0" dirty="0">
                <a:solidFill>
                  <a:srgbClr val="FFFFFF"/>
                </a:solidFill>
                <a:latin typeface="Amasis"/>
              </a:rPr>
              <a:t>outnumbered, flying 6-7 missions a day</a:t>
            </a:r>
          </a:p>
          <a:p>
            <a:pPr marL="342900" indent="-342900" algn="l">
              <a:buFont typeface="Arial"/>
              <a:buChar char="•"/>
            </a:pPr>
            <a:r>
              <a:rPr lang="en-US" sz="2025" b="1" i="0" u="none" spc="0" dirty="0">
                <a:solidFill>
                  <a:srgbClr val="FFFFFF"/>
                </a:solidFill>
                <a:latin typeface="Amasis"/>
              </a:rPr>
              <a:t>hundreds dying but German losses higher</a:t>
            </a:r>
          </a:p>
          <a:p>
            <a:pPr marL="342900" indent="-342900" algn="l">
              <a:buFont typeface="Arial"/>
              <a:buChar char="•"/>
            </a:pPr>
            <a:r>
              <a:rPr lang="en-US" sz="2025" b="1" i="0" u="none" spc="0" dirty="0">
                <a:solidFill>
                  <a:srgbClr val="FFFFFF"/>
                </a:solidFill>
                <a:latin typeface="Amasis"/>
              </a:rPr>
              <a:t>after cracking code, found out that </a:t>
            </a:r>
            <a:r>
              <a:rPr lang="en-US" sz="2700" b="0" i="0" u="none" spc="0" dirty="0">
                <a:solidFill>
                  <a:srgbClr val="FFFFFF"/>
                </a:solidFill>
                <a:latin typeface="Impact"/>
              </a:rPr>
              <a:t>Germany would not invade until they established air superiority</a:t>
            </a:r>
            <a:r>
              <a:rPr lang="en-US" sz="2025" b="1" i="0" u="none" spc="0" dirty="0">
                <a:solidFill>
                  <a:srgbClr val="FFFFFF"/>
                </a:solidFill>
                <a:latin typeface="Amasis"/>
              </a:rPr>
              <a:t> - they never did :)</a:t>
            </a:r>
          </a:p>
          <a:p>
            <a:pPr algn="l"/>
            <a:endParaRPr lang="en-US" sz="2025" b="1" i="0" u="none" spc="0" dirty="0">
              <a:solidFill>
                <a:srgbClr val="FFFFFF"/>
              </a:solidFill>
              <a:latin typeface="Amasis"/>
            </a:endParaRPr>
          </a:p>
          <a:p>
            <a:pPr algn="l"/>
            <a:endParaRPr lang="en-US" sz="2025" b="1" i="0" u="none" spc="0" dirty="0">
              <a:solidFill>
                <a:srgbClr val="FFFFFF"/>
              </a:solidFill>
              <a:latin typeface="Amasis"/>
            </a:endParaRPr>
          </a:p>
        </p:txBody>
      </p:sp>
      <p:pic>
        <p:nvPicPr>
          <p:cNvPr id="479" name="winston+churchill+owed+to+so+few.jpg"/>
          <p:cNvPicPr>
            <a:picLocks noChangeAspect="1"/>
          </p:cNvPicPr>
          <p:nvPr/>
        </p:nvPicPr>
        <p:blipFill>
          <a:blip r:embed="rId3"/>
          <a:stretch>
            <a:fillRect/>
          </a:stretch>
        </p:blipFill>
        <p:spPr>
          <a:xfrm>
            <a:off x="152400" y="1104900"/>
            <a:ext cx="3090488" cy="4972050"/>
          </a:xfrm>
          <a:prstGeom prst="rect">
            <a:avLst/>
          </a:prstGeom>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482" name="smiling+eyes.png"/>
          <p:cNvPicPr>
            <a:picLocks noChangeAspect="1"/>
          </p:cNvPicPr>
          <p:nvPr/>
        </p:nvPicPr>
        <p:blipFill>
          <a:blip r:embed="rId2"/>
          <a:stretch>
            <a:fillRect/>
          </a:stretch>
        </p:blipFill>
        <p:spPr>
          <a:xfrm>
            <a:off x="-876300" y="-66675"/>
            <a:ext cx="8743950" cy="5857875"/>
          </a:xfrm>
          <a:prstGeom prst="rect">
            <a:avLst/>
          </a:prstGeom>
          <a:effectLst/>
        </p:spPr>
      </p:pic>
      <p:sp>
        <p:nvSpPr>
          <p:cNvPr id="483" name="TextBox 2"/>
          <p:cNvSpPr txBox="1"/>
          <p:nvPr/>
        </p:nvSpPr>
        <p:spPr>
          <a:xfrm>
            <a:off x="4343400" y="38100"/>
            <a:ext cx="2895600" cy="5509200"/>
          </a:xfrm>
          <a:prstGeom prst="rect">
            <a:avLst/>
          </a:prstGeom>
          <a:effectLst/>
        </p:spPr>
        <p:txBody>
          <a:bodyPr wrap="square" rtlCol="0" anchor="t">
            <a:spAutoFit/>
          </a:bodyPr>
          <a:lstStyle/>
          <a:p>
            <a:pPr algn="r"/>
            <a:r>
              <a:rPr lang="en-US" sz="8800" b="0" i="0" u="none" spc="0" dirty="0">
                <a:solidFill>
                  <a:srgbClr val="FFFAE9"/>
                </a:solidFill>
                <a:latin typeface="Impact"/>
              </a:rPr>
              <a:t>USA</a:t>
            </a:r>
          </a:p>
          <a:p>
            <a:pPr algn="r"/>
            <a:r>
              <a:rPr lang="en-US" sz="8800" b="0" i="0" u="none" spc="0" dirty="0">
                <a:solidFill>
                  <a:srgbClr val="FFFAE9"/>
                </a:solidFill>
                <a:latin typeface="Impact"/>
              </a:rPr>
              <a:t>SAYS NO WAY</a:t>
            </a:r>
          </a:p>
        </p:txBody>
      </p:sp>
    </p:spTree>
    <p:extLst>
      <p:ext uri="{BB962C8B-B14F-4D97-AF65-F5344CB8AC3E}">
        <p14:creationId xmlns:p14="http://schemas.microsoft.com/office/powerpoint/2010/main" val="3038838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486" name="smiling+eyes.png"/>
          <p:cNvPicPr>
            <a:picLocks noChangeAspect="1"/>
          </p:cNvPicPr>
          <p:nvPr/>
        </p:nvPicPr>
        <p:blipFill>
          <a:blip r:embed="rId2"/>
          <a:stretch>
            <a:fillRect/>
          </a:stretch>
        </p:blipFill>
        <p:spPr>
          <a:xfrm>
            <a:off x="0" y="0"/>
            <a:ext cx="3771900" cy="5715000"/>
          </a:xfrm>
          <a:prstGeom prst="rect">
            <a:avLst/>
          </a:prstGeom>
          <a:effectLst/>
        </p:spPr>
      </p:pic>
      <p:sp>
        <p:nvSpPr>
          <p:cNvPr id="487" name="TextBox 2"/>
          <p:cNvSpPr txBox="1"/>
          <p:nvPr/>
        </p:nvSpPr>
        <p:spPr>
          <a:xfrm>
            <a:off x="714375" y="209550"/>
            <a:ext cx="6743700" cy="476250"/>
          </a:xfrm>
          <a:prstGeom prst="rect">
            <a:avLst/>
          </a:prstGeom>
          <a:effectLst/>
        </p:spPr>
        <p:txBody>
          <a:bodyPr wrap="square" rtlCol="0" anchor="t">
            <a:spAutoFit/>
          </a:bodyPr>
          <a:lstStyle/>
          <a:p>
            <a:pPr algn="r"/>
            <a:r>
              <a:rPr lang="en-US" sz="3300" b="0" i="0" u="none" spc="0" dirty="0">
                <a:solidFill>
                  <a:srgbClr val="000000"/>
                </a:solidFill>
                <a:latin typeface="Impact"/>
              </a:rPr>
              <a:t>FDR to Hitler and Mussolini</a:t>
            </a:r>
          </a:p>
        </p:txBody>
      </p:sp>
      <p:sp>
        <p:nvSpPr>
          <p:cNvPr id="488" name="TextBox 3"/>
          <p:cNvSpPr txBox="1"/>
          <p:nvPr/>
        </p:nvSpPr>
        <p:spPr>
          <a:xfrm>
            <a:off x="3971925" y="1066800"/>
            <a:ext cx="3324225" cy="3208571"/>
          </a:xfrm>
          <a:prstGeom prst="rect">
            <a:avLst/>
          </a:prstGeom>
          <a:effectLst/>
        </p:spPr>
        <p:txBody>
          <a:bodyPr wrap="square" rtlCol="0" anchor="t">
            <a:spAutoFit/>
          </a:bodyPr>
          <a:lstStyle/>
          <a:p>
            <a:pPr marL="342900" indent="-342900" algn="l">
              <a:buFont typeface="Arial"/>
              <a:buChar char="•"/>
            </a:pPr>
            <a:r>
              <a:rPr lang="en-US" sz="2025" b="0" i="0" u="none" spc="0" dirty="0">
                <a:solidFill>
                  <a:srgbClr val="FFFFFF"/>
                </a:solidFill>
                <a:latin typeface="Amasis"/>
              </a:rPr>
              <a:t>FDR sent letters to  Mussolini &amp; Hitler after Hitler took Czechoslovakia in 1938. Asked them not to conquer any more countries.</a:t>
            </a:r>
          </a:p>
          <a:p>
            <a:pPr marL="342900" indent="-342900" algn="l">
              <a:buFont typeface="Arial"/>
              <a:buChar char="•"/>
            </a:pPr>
            <a:r>
              <a:rPr lang="en-US" sz="2025" b="0" i="0" u="none" spc="0" dirty="0">
                <a:solidFill>
                  <a:srgbClr val="FFFFFF"/>
                </a:solidFill>
                <a:latin typeface="Amasis"/>
              </a:rPr>
              <a:t>They laughed at him.</a:t>
            </a:r>
          </a:p>
          <a:p>
            <a:pPr algn="l"/>
            <a:endParaRPr lang="en-US" sz="2025" b="0" i="0" u="none" spc="0" dirty="0">
              <a:solidFill>
                <a:srgbClr val="FFFFFF"/>
              </a:solidFill>
              <a:latin typeface="Amasis"/>
            </a:endParaRPr>
          </a:p>
          <a:p>
            <a:pPr algn="l"/>
            <a:endParaRPr lang="en-US" sz="2025" b="0" i="0" u="none" spc="0" dirty="0">
              <a:solidFill>
                <a:srgbClr val="FFFFFF"/>
              </a:solidFill>
              <a:latin typeface="Amasis"/>
            </a:endParaRPr>
          </a:p>
        </p:txBody>
      </p:sp>
    </p:spTree>
    <p:extLst>
      <p:ext uri="{BB962C8B-B14F-4D97-AF65-F5344CB8AC3E}">
        <p14:creationId xmlns:p14="http://schemas.microsoft.com/office/powerpoint/2010/main" val="3771599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Title"/>
          <p:cNvSpPr txBox="1"/>
          <p:nvPr/>
        </p:nvSpPr>
        <p:spPr>
          <a:xfrm>
            <a:off x="381000" y="209550"/>
            <a:ext cx="6810375" cy="914400"/>
          </a:xfrm>
          <a:prstGeom prst="rect">
            <a:avLst/>
          </a:prstGeom>
          <a:effectLst/>
        </p:spPr>
        <p:txBody>
          <a:bodyPr wrap="square" rtlCol="0" anchor="ctr">
            <a:spAutoFit/>
          </a:bodyPr>
          <a:lstStyle/>
          <a:p>
            <a:pPr algn="ctr"/>
            <a:r>
              <a:rPr lang="en-US" sz="3300" b="1" i="0" u="none" spc="0" dirty="0">
                <a:solidFill>
                  <a:srgbClr val="000000"/>
                </a:solidFill>
                <a:latin typeface="Nina Compressed"/>
              </a:rPr>
              <a:t>Double-click to enter title</a:t>
            </a:r>
          </a:p>
        </p:txBody>
      </p:sp>
      <p:pic>
        <p:nvPicPr>
          <p:cNvPr id="492" name="sticking+head+in+dirt+quarter.jpg"/>
          <p:cNvPicPr>
            <a:picLocks noChangeAspect="1"/>
          </p:cNvPicPr>
          <p:nvPr/>
        </p:nvPicPr>
        <p:blipFill>
          <a:blip r:embed="rId2"/>
          <a:stretch>
            <a:fillRect/>
          </a:stretch>
        </p:blipFill>
        <p:spPr>
          <a:xfrm>
            <a:off x="1190625" y="200025"/>
            <a:ext cx="5238750" cy="5305425"/>
          </a:xfrm>
          <a:prstGeom prst="rect">
            <a:avLst/>
          </a:prstGeom>
          <a:effectLst/>
        </p:spPr>
      </p:pic>
    </p:spTree>
    <p:extLst>
      <p:ext uri="{BB962C8B-B14F-4D97-AF65-F5344CB8AC3E}">
        <p14:creationId xmlns:p14="http://schemas.microsoft.com/office/powerpoint/2010/main" val="2411600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 name="ostrich+head.jpg"/>
          <p:cNvPicPr>
            <a:picLocks noChangeAspect="1"/>
          </p:cNvPicPr>
          <p:nvPr/>
        </p:nvPicPr>
        <p:blipFill>
          <a:blip r:embed="rId2"/>
          <a:stretch>
            <a:fillRect/>
          </a:stretch>
        </p:blipFill>
        <p:spPr>
          <a:xfrm>
            <a:off x="1400175" y="0"/>
            <a:ext cx="4810125" cy="5715000"/>
          </a:xfrm>
          <a:prstGeom prst="rect">
            <a:avLst/>
          </a:prstGeom>
          <a:effectLst/>
        </p:spPr>
      </p:pic>
    </p:spTree>
    <p:extLst>
      <p:ext uri="{BB962C8B-B14F-4D97-AF65-F5344CB8AC3E}">
        <p14:creationId xmlns:p14="http://schemas.microsoft.com/office/powerpoint/2010/main" val="924878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 name="ho+hum+he'll+prob+be+tired.jpg"/>
          <p:cNvPicPr>
            <a:picLocks noChangeAspect="1"/>
          </p:cNvPicPr>
          <p:nvPr/>
        </p:nvPicPr>
        <p:blipFill>
          <a:blip r:embed="rId2"/>
          <a:stretch>
            <a:fillRect/>
          </a:stretch>
        </p:blipFill>
        <p:spPr>
          <a:xfrm>
            <a:off x="1447800" y="0"/>
            <a:ext cx="4705350" cy="5715000"/>
          </a:xfrm>
          <a:prstGeom prst="rect">
            <a:avLst/>
          </a:prstGeom>
          <a:effectLst/>
        </p:spPr>
      </p:pic>
    </p:spTree>
    <p:extLst>
      <p:ext uri="{BB962C8B-B14F-4D97-AF65-F5344CB8AC3E}">
        <p14:creationId xmlns:p14="http://schemas.microsoft.com/office/powerpoint/2010/main" val="212460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 name="Rectangle2 3"/>
          <p:cNvSpPr/>
          <p:nvPr/>
        </p:nvSpPr>
        <p:spPr>
          <a:xfrm>
            <a:off x="0" y="0"/>
            <a:ext cx="7629525" cy="5715000"/>
          </a:xfrm>
          <a:prstGeom prst="rect">
            <a:avLst/>
          </a:prstGeom>
          <a:solidFill>
            <a:srgbClr val="935E6C"/>
          </a:solidFill>
          <a:effectLst/>
        </p:spPr>
        <p:txBody>
          <a:bodyPr wrap="square" rtlCol="0" anchor="ctr">
            <a:spAutoFit/>
          </a:bodyPr>
          <a:lstStyle/>
          <a:p>
            <a:pPr algn="ctr"/>
            <a:endParaRPr/>
          </a:p>
        </p:txBody>
      </p:sp>
      <p:pic>
        <p:nvPicPr>
          <p:cNvPr id="277" name="3_graphic.png"/>
          <p:cNvPicPr>
            <a:picLocks noChangeAspect="1"/>
          </p:cNvPicPr>
          <p:nvPr/>
        </p:nvPicPr>
        <p:blipFill>
          <a:blip r:embed="rId2"/>
          <a:stretch>
            <a:fillRect/>
          </a:stretch>
        </p:blipFill>
        <p:spPr>
          <a:xfrm>
            <a:off x="0" y="0"/>
            <a:ext cx="7620000" cy="5715000"/>
          </a:xfrm>
          <a:prstGeom prst="rect">
            <a:avLst/>
          </a:prstGeom>
          <a:effectLst/>
        </p:spPr>
      </p:pic>
      <p:pic>
        <p:nvPicPr>
          <p:cNvPr id="278" name="3_sad+guy.png"/>
          <p:cNvPicPr>
            <a:picLocks noChangeAspect="1"/>
          </p:cNvPicPr>
          <p:nvPr/>
        </p:nvPicPr>
        <p:blipFill>
          <a:blip r:embed="rId3"/>
          <a:stretch>
            <a:fillRect/>
          </a:stretch>
        </p:blipFill>
        <p:spPr>
          <a:xfrm>
            <a:off x="4391025" y="152400"/>
            <a:ext cx="3400425" cy="2543175"/>
          </a:xfrm>
          <a:prstGeom prst="rect">
            <a:avLst/>
          </a:prstGeom>
          <a:effectLst/>
        </p:spPr>
      </p:pic>
      <p:sp>
        <p:nvSpPr>
          <p:cNvPr id="279" name="TextBox 1"/>
          <p:cNvSpPr txBox="1"/>
          <p:nvPr/>
        </p:nvSpPr>
        <p:spPr>
          <a:xfrm>
            <a:off x="600075" y="1095375"/>
            <a:ext cx="3752850" cy="2400300"/>
          </a:xfrm>
          <a:prstGeom prst="rect">
            <a:avLst/>
          </a:prstGeom>
          <a:effectLst/>
        </p:spPr>
        <p:txBody>
          <a:bodyPr wrap="square" rtlCol="0" anchor="t">
            <a:spAutoFit/>
          </a:bodyPr>
          <a:lstStyle/>
          <a:p>
            <a:pPr algn="l"/>
            <a:r>
              <a:rPr lang="en-US" sz="1650" b="1" i="0" u="none" spc="0" dirty="0">
                <a:solidFill>
                  <a:srgbClr val="000000"/>
                </a:solidFill>
                <a:latin typeface="Delicious"/>
              </a:rPr>
              <a:t>Very few Americans had any use for the dictators of Europe and Asia, but even fewer had any interest in fighting them.  WWI had left a bad taste in the mouths of many, and the lingering effects of the Depression were still being felt.  The United States</a:t>
            </a:r>
            <a:r>
              <a:rPr lang="en-US" sz="1650" b="0" i="0" u="none" spc="0" dirty="0">
                <a:solidFill>
                  <a:srgbClr val="000000"/>
                </a:solidFill>
                <a:latin typeface="Delicious"/>
              </a:rPr>
              <a:t> </a:t>
            </a:r>
            <a:r>
              <a:rPr lang="en-US" sz="2325" b="0" i="0" u="none" spc="0" dirty="0">
                <a:solidFill>
                  <a:srgbClr val="FFF530"/>
                </a:solidFill>
                <a:latin typeface="Unkempt"/>
              </a:rPr>
              <a:t>did not need a foreign headache</a:t>
            </a:r>
            <a:r>
              <a:rPr lang="en-US" sz="1650" b="0" i="0" u="none" spc="0" dirty="0">
                <a:solidFill>
                  <a:srgbClr val="000000"/>
                </a:solidFill>
                <a:latin typeface="Delicious"/>
              </a:rPr>
              <a:t>.</a:t>
            </a:r>
          </a:p>
        </p:txBody>
      </p:sp>
      <p:sp>
        <p:nvSpPr>
          <p:cNvPr id="280" name="TextBox 2"/>
          <p:cNvSpPr txBox="1"/>
          <p:nvPr/>
        </p:nvSpPr>
        <p:spPr>
          <a:xfrm>
            <a:off x="333375" y="333375"/>
            <a:ext cx="3924300" cy="476250"/>
          </a:xfrm>
          <a:prstGeom prst="rect">
            <a:avLst/>
          </a:prstGeom>
          <a:effectLst/>
        </p:spPr>
        <p:txBody>
          <a:bodyPr wrap="square" rtlCol="0" anchor="t">
            <a:spAutoFit/>
          </a:bodyPr>
          <a:lstStyle/>
          <a:p>
            <a:pPr algn="l"/>
            <a:r>
              <a:rPr lang="en-US" sz="3300" b="1" i="0" u="none" spc="0" dirty="0">
                <a:solidFill>
                  <a:srgbClr val="000000"/>
                </a:solidFill>
                <a:latin typeface="Amasis"/>
              </a:rPr>
              <a:t>INTRODUCTION</a:t>
            </a:r>
          </a:p>
        </p:txBody>
      </p:sp>
      <p:sp>
        <p:nvSpPr>
          <p:cNvPr id="281" name="TextBox 3"/>
          <p:cNvSpPr txBox="1"/>
          <p:nvPr/>
        </p:nvSpPr>
        <p:spPr>
          <a:xfrm>
            <a:off x="1752600" y="3609975"/>
            <a:ext cx="5229225" cy="1847850"/>
          </a:xfrm>
          <a:prstGeom prst="rect">
            <a:avLst/>
          </a:prstGeom>
          <a:effectLst/>
        </p:spPr>
        <p:txBody>
          <a:bodyPr wrap="square" rtlCol="0" anchor="t">
            <a:spAutoFit/>
          </a:bodyPr>
          <a:lstStyle/>
          <a:p>
            <a:pPr algn="l"/>
            <a:r>
              <a:rPr lang="en-US" sz="1650" b="1" i="0" u="none" spc="0" dirty="0">
                <a:solidFill>
                  <a:srgbClr val="000000"/>
                </a:solidFill>
                <a:latin typeface="Delicious"/>
              </a:rPr>
              <a:t>But...</a:t>
            </a:r>
            <a:r>
              <a:rPr lang="en-US" sz="1650" b="1" i="0" u="none" spc="0" dirty="0">
                <a:solidFill>
                  <a:srgbClr val="FFFFFF"/>
                </a:solidFill>
                <a:latin typeface="Delicious"/>
              </a:rPr>
              <a:t> </a:t>
            </a:r>
            <a:r>
              <a:rPr lang="en-US" sz="2325" b="0" i="0" u="none" spc="0" dirty="0">
                <a:solidFill>
                  <a:srgbClr val="FFF530"/>
                </a:solidFill>
                <a:latin typeface="Unkempt"/>
              </a:rPr>
              <a:t>sometimes a fight just can't be avoided</a:t>
            </a:r>
            <a:r>
              <a:rPr lang="en-US" sz="1650" b="1" i="0" u="none" spc="0" dirty="0">
                <a:solidFill>
                  <a:srgbClr val="000000"/>
                </a:solidFill>
                <a:latin typeface="Delicious"/>
              </a:rPr>
              <a:t>, particularly when it seems half the world is being run by monsters.  Faced with the most widespread and horrific war in human history, Americans respond magnificently.  They also develop and unleash a weapon that will forever change the future of mankind.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 name="seperate+beds.jpg"/>
          <p:cNvPicPr>
            <a:picLocks noChangeAspect="1"/>
          </p:cNvPicPr>
          <p:nvPr/>
        </p:nvPicPr>
        <p:blipFill>
          <a:blip r:embed="rId2"/>
          <a:stretch>
            <a:fillRect/>
          </a:stretch>
        </p:blipFill>
        <p:spPr>
          <a:xfrm>
            <a:off x="1562100" y="0"/>
            <a:ext cx="4476750" cy="5715000"/>
          </a:xfrm>
          <a:prstGeom prst="rect">
            <a:avLst/>
          </a:prstGeom>
          <a:effectLst/>
        </p:spPr>
      </p:pic>
    </p:spTree>
    <p:extLst>
      <p:ext uri="{BB962C8B-B14F-4D97-AF65-F5344CB8AC3E}">
        <p14:creationId xmlns:p14="http://schemas.microsoft.com/office/powerpoint/2010/main" val="3520206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Rectangle2 3"/>
          <p:cNvSpPr/>
          <p:nvPr/>
        </p:nvSpPr>
        <p:spPr>
          <a:xfrm>
            <a:off x="0" y="0"/>
            <a:ext cx="7629525" cy="5715000"/>
          </a:xfrm>
          <a:prstGeom prst="rect">
            <a:avLst/>
          </a:prstGeom>
          <a:solidFill>
            <a:srgbClr val="819EB5"/>
          </a:solidFill>
          <a:effectLst/>
        </p:spPr>
        <p:txBody>
          <a:bodyPr wrap="square" rtlCol="0" anchor="ctr">
            <a:spAutoFit/>
          </a:bodyPr>
          <a:lstStyle/>
          <a:p>
            <a:pPr algn="ctr"/>
            <a:endParaRPr/>
          </a:p>
        </p:txBody>
      </p:sp>
      <p:pic>
        <p:nvPicPr>
          <p:cNvPr id="507" name="3_graphic.png"/>
          <p:cNvPicPr>
            <a:picLocks noChangeAspect="1"/>
          </p:cNvPicPr>
          <p:nvPr/>
        </p:nvPicPr>
        <p:blipFill>
          <a:blip r:embed="rId2"/>
          <a:stretch>
            <a:fillRect/>
          </a:stretch>
        </p:blipFill>
        <p:spPr>
          <a:xfrm>
            <a:off x="0" y="0"/>
            <a:ext cx="7620000" cy="5715000"/>
          </a:xfrm>
          <a:prstGeom prst="rect">
            <a:avLst/>
          </a:prstGeom>
          <a:effectLst/>
        </p:spPr>
      </p:pic>
      <p:sp>
        <p:nvSpPr>
          <p:cNvPr id="508" name="TextBox 3"/>
          <p:cNvSpPr txBox="1"/>
          <p:nvPr/>
        </p:nvSpPr>
        <p:spPr>
          <a:xfrm>
            <a:off x="123825" y="114300"/>
            <a:ext cx="7886700" cy="733425"/>
          </a:xfrm>
          <a:prstGeom prst="rect">
            <a:avLst/>
          </a:prstGeom>
          <a:effectLst/>
        </p:spPr>
        <p:txBody>
          <a:bodyPr wrap="square" rtlCol="0" anchor="t">
            <a:spAutoFit/>
          </a:bodyPr>
          <a:lstStyle/>
          <a:p>
            <a:pPr algn="l"/>
            <a:r>
              <a:rPr lang="en-US" sz="5325" b="0" i="0" u="none" spc="0" dirty="0">
                <a:solidFill>
                  <a:srgbClr val="FFFFFF"/>
                </a:solidFill>
                <a:latin typeface="Impact"/>
              </a:rPr>
              <a:t>CHOOSING NEUTRALITY</a:t>
            </a:r>
          </a:p>
        </p:txBody>
      </p:sp>
      <p:sp>
        <p:nvSpPr>
          <p:cNvPr id="509" name="TextBox 8"/>
          <p:cNvSpPr txBox="1"/>
          <p:nvPr/>
        </p:nvSpPr>
        <p:spPr>
          <a:xfrm>
            <a:off x="228600" y="1181100"/>
            <a:ext cx="5305425" cy="3831818"/>
          </a:xfrm>
          <a:prstGeom prst="rect">
            <a:avLst/>
          </a:prstGeom>
          <a:effectLst/>
        </p:spPr>
        <p:txBody>
          <a:bodyPr wrap="square" rtlCol="0" anchor="t">
            <a:spAutoFit/>
          </a:bodyPr>
          <a:lstStyle/>
          <a:p>
            <a:pPr marL="342900" indent="-342900" algn="l">
              <a:buFont typeface="Arial"/>
              <a:buChar char="•"/>
            </a:pPr>
            <a:r>
              <a:rPr lang="en-US" sz="2025" b="1" i="0" u="none" spc="0" dirty="0">
                <a:solidFill>
                  <a:srgbClr val="FFFFFF"/>
                </a:solidFill>
                <a:latin typeface="Impact"/>
              </a:rPr>
              <a:t>WHY? Depression and WWI experience</a:t>
            </a:r>
          </a:p>
          <a:p>
            <a:pPr marL="342900" indent="-342900" algn="l">
              <a:buFont typeface="Arial"/>
              <a:buChar char="•"/>
            </a:pPr>
            <a:r>
              <a:rPr lang="en-US" sz="2025" b="1" i="0" u="none" spc="0" dirty="0">
                <a:solidFill>
                  <a:srgbClr val="FFFFFF"/>
                </a:solidFill>
                <a:latin typeface="Impact"/>
              </a:rPr>
              <a:t>sympathized but nothing short of a direct attack would change minds</a:t>
            </a:r>
          </a:p>
          <a:p>
            <a:pPr marL="342900" indent="-342900" algn="l">
              <a:buFont typeface="Arial"/>
              <a:buChar char="•"/>
            </a:pPr>
            <a:r>
              <a:rPr lang="en-US" sz="2025" b="1" i="0" u="none" spc="0" dirty="0">
                <a:solidFill>
                  <a:srgbClr val="FFFFFF"/>
                </a:solidFill>
                <a:latin typeface="Impact"/>
              </a:rPr>
              <a:t>Congressed passed a series of Neutrality Acts</a:t>
            </a:r>
          </a:p>
          <a:p>
            <a:pPr marL="342900" indent="-342900" algn="l">
              <a:buFont typeface="Arial"/>
              <a:buChar char="•"/>
            </a:pPr>
            <a:r>
              <a:rPr lang="en-US" sz="2025" b="1" i="0" u="none" spc="0" dirty="0">
                <a:solidFill>
                  <a:srgbClr val="FFFFFF"/>
                </a:solidFill>
                <a:latin typeface="Impact"/>
              </a:rPr>
              <a:t>1935: banned giving weapons</a:t>
            </a:r>
          </a:p>
          <a:p>
            <a:pPr marL="342900" indent="-342900" algn="l">
              <a:buFont typeface="Arial"/>
              <a:buChar char="•"/>
            </a:pPr>
            <a:r>
              <a:rPr lang="en-US" sz="2025" b="1" i="0" u="none" spc="0" dirty="0">
                <a:solidFill>
                  <a:srgbClr val="FFFFFF"/>
                </a:solidFill>
                <a:latin typeface="Impact"/>
              </a:rPr>
              <a:t>1936: banned loans</a:t>
            </a:r>
          </a:p>
          <a:p>
            <a:pPr marL="342900" indent="-342900" algn="l">
              <a:buFont typeface="Arial"/>
              <a:buChar char="•"/>
            </a:pPr>
            <a:r>
              <a:rPr lang="en-US" sz="2025" b="1" i="0" u="none" spc="0" dirty="0">
                <a:solidFill>
                  <a:srgbClr val="FFFFFF"/>
                </a:solidFill>
                <a:latin typeface="Impact"/>
              </a:rPr>
              <a:t>1937: permitted trade with fighting nations but only NON MILITARY goods and they had to transport them and pay cash. </a:t>
            </a:r>
            <a:r>
              <a:rPr lang="en-US" sz="2025" b="1" i="0" u="none" spc="0" dirty="0">
                <a:solidFill>
                  <a:srgbClr val="330A0A"/>
                </a:solidFill>
                <a:latin typeface="Impact"/>
              </a:rPr>
              <a:t>CALLED CASH AND CARRY.</a:t>
            </a:r>
          </a:p>
          <a:p>
            <a:pPr algn="l"/>
            <a:endParaRPr lang="en-US" sz="2025" b="1" i="0" u="none" spc="0" dirty="0">
              <a:solidFill>
                <a:srgbClr val="330A0A"/>
              </a:solidFill>
              <a:latin typeface="Impact"/>
            </a:endParaRPr>
          </a:p>
        </p:txBody>
      </p:sp>
      <p:pic>
        <p:nvPicPr>
          <p:cNvPr id="510" name="the+yanks+are+not+coming.jpg"/>
          <p:cNvPicPr>
            <a:picLocks noChangeAspect="1"/>
          </p:cNvPicPr>
          <p:nvPr/>
        </p:nvPicPr>
        <p:blipFill>
          <a:blip r:embed="rId3"/>
          <a:stretch>
            <a:fillRect/>
          </a:stretch>
        </p:blipFill>
        <p:spPr>
          <a:xfrm>
            <a:off x="5210175" y="1190625"/>
            <a:ext cx="2409825" cy="3905250"/>
          </a:xfrm>
          <a:prstGeom prst="rect">
            <a:avLst/>
          </a:prstGeom>
          <a:effectLst/>
        </p:spPr>
      </p:pic>
    </p:spTree>
    <p:extLst>
      <p:ext uri="{BB962C8B-B14F-4D97-AF65-F5344CB8AC3E}">
        <p14:creationId xmlns:p14="http://schemas.microsoft.com/office/powerpoint/2010/main" val="2419475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 name="its+all+yours+cartoon.jpg"/>
          <p:cNvPicPr>
            <a:picLocks noChangeAspect="1"/>
          </p:cNvPicPr>
          <p:nvPr/>
        </p:nvPicPr>
        <p:blipFill>
          <a:blip r:embed="rId2"/>
          <a:stretch>
            <a:fillRect/>
          </a:stretch>
        </p:blipFill>
        <p:spPr>
          <a:xfrm>
            <a:off x="1504950" y="0"/>
            <a:ext cx="4602122" cy="5715000"/>
          </a:xfrm>
          <a:prstGeom prst="rect">
            <a:avLst/>
          </a:prstGeom>
          <a:effectLst/>
        </p:spPr>
      </p:pic>
    </p:spTree>
    <p:extLst>
      <p:ext uri="{BB962C8B-B14F-4D97-AF65-F5344CB8AC3E}">
        <p14:creationId xmlns:p14="http://schemas.microsoft.com/office/powerpoint/2010/main" val="1824952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itle"/>
          <p:cNvSpPr txBox="1"/>
          <p:nvPr/>
        </p:nvSpPr>
        <p:spPr>
          <a:xfrm>
            <a:off x="381000" y="209550"/>
            <a:ext cx="6810375" cy="914400"/>
          </a:xfrm>
          <a:prstGeom prst="rect">
            <a:avLst/>
          </a:prstGeom>
          <a:effectLst/>
        </p:spPr>
        <p:txBody>
          <a:bodyPr wrap="square" rtlCol="0" anchor="ctr">
            <a:spAutoFit/>
          </a:bodyPr>
          <a:lstStyle/>
          <a:p>
            <a:pPr algn="ctr"/>
            <a:r>
              <a:rPr lang="en-US" sz="3300" b="1" i="0" u="none" spc="0" dirty="0">
                <a:solidFill>
                  <a:srgbClr val="000000"/>
                </a:solidFill>
                <a:latin typeface="Nina Compressed"/>
              </a:rPr>
              <a:t>Double-click to enter title</a:t>
            </a:r>
          </a:p>
        </p:txBody>
      </p:sp>
      <p:pic>
        <p:nvPicPr>
          <p:cNvPr id="518" name="the+head+eats+the+rest+gets+milked.jpg"/>
          <p:cNvPicPr>
            <a:picLocks noChangeAspect="1"/>
          </p:cNvPicPr>
          <p:nvPr/>
        </p:nvPicPr>
        <p:blipFill>
          <a:blip r:embed="rId2"/>
          <a:stretch>
            <a:fillRect/>
          </a:stretch>
        </p:blipFill>
        <p:spPr>
          <a:xfrm>
            <a:off x="1228725" y="0"/>
            <a:ext cx="5152868" cy="5715000"/>
          </a:xfrm>
          <a:prstGeom prst="rect">
            <a:avLst/>
          </a:prstGeom>
          <a:effectLst/>
        </p:spPr>
      </p:pic>
    </p:spTree>
    <p:extLst>
      <p:ext uri="{BB962C8B-B14F-4D97-AF65-F5344CB8AC3E}">
        <p14:creationId xmlns:p14="http://schemas.microsoft.com/office/powerpoint/2010/main" val="2543558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Rectangle2 3"/>
          <p:cNvSpPr/>
          <p:nvPr/>
        </p:nvSpPr>
        <p:spPr>
          <a:xfrm>
            <a:off x="0" y="0"/>
            <a:ext cx="7629525" cy="5715000"/>
          </a:xfrm>
          <a:prstGeom prst="rect">
            <a:avLst/>
          </a:prstGeom>
          <a:solidFill>
            <a:srgbClr val="81CAA1"/>
          </a:solidFill>
          <a:effectLst/>
        </p:spPr>
        <p:txBody>
          <a:bodyPr wrap="square" rtlCol="0" anchor="ctr">
            <a:spAutoFit/>
          </a:bodyPr>
          <a:lstStyle/>
          <a:p>
            <a:pPr algn="ctr"/>
            <a:endParaRPr/>
          </a:p>
        </p:txBody>
      </p:sp>
      <p:pic>
        <p:nvPicPr>
          <p:cNvPr id="521" name="green+slide+graphics.png"/>
          <p:cNvPicPr>
            <a:picLocks noChangeAspect="1"/>
          </p:cNvPicPr>
          <p:nvPr/>
        </p:nvPicPr>
        <p:blipFill>
          <a:blip r:embed="rId2"/>
          <a:srcRect t="170419" b="-97252"/>
          <a:stretch>
            <a:fillRect/>
          </a:stretch>
        </p:blipFill>
        <p:spPr>
          <a:xfrm>
            <a:off x="0" y="4181475"/>
            <a:ext cx="7620000" cy="1533525"/>
          </a:xfrm>
          <a:prstGeom prst="rect">
            <a:avLst/>
          </a:prstGeom>
          <a:effectLst/>
        </p:spPr>
      </p:pic>
      <p:pic>
        <p:nvPicPr>
          <p:cNvPr id="522" name="green+slide+graphics.png 1"/>
          <p:cNvPicPr>
            <a:picLocks noChangeAspect="1"/>
          </p:cNvPicPr>
          <p:nvPr/>
        </p:nvPicPr>
        <p:blipFill>
          <a:blip r:embed="rId2"/>
          <a:srcRect l="21004" t="-30940" r="3120" b="114107"/>
          <a:stretch>
            <a:fillRect/>
          </a:stretch>
        </p:blipFill>
        <p:spPr>
          <a:xfrm>
            <a:off x="1962150" y="-476250"/>
            <a:ext cx="5781675" cy="962025"/>
          </a:xfrm>
          <a:prstGeom prst="rect">
            <a:avLst/>
          </a:prstGeom>
          <a:effectLst/>
        </p:spPr>
      </p:pic>
      <p:pic>
        <p:nvPicPr>
          <p:cNvPr id="523" name="civilians+flee+danzig.jpg"/>
          <p:cNvPicPr>
            <a:picLocks noChangeAspect="1"/>
          </p:cNvPicPr>
          <p:nvPr/>
        </p:nvPicPr>
        <p:blipFill>
          <a:blip r:embed="rId3"/>
          <a:stretch>
            <a:fillRect/>
          </a:stretch>
        </p:blipFill>
        <p:spPr>
          <a:xfrm>
            <a:off x="3533775" y="0"/>
            <a:ext cx="4076700" cy="5715000"/>
          </a:xfrm>
          <a:prstGeom prst="rect">
            <a:avLst/>
          </a:prstGeom>
          <a:effectLst/>
        </p:spPr>
      </p:pic>
      <p:sp>
        <p:nvSpPr>
          <p:cNvPr id="524" name="TextBox 7"/>
          <p:cNvSpPr txBox="1"/>
          <p:nvPr/>
        </p:nvSpPr>
        <p:spPr>
          <a:xfrm>
            <a:off x="114300" y="171450"/>
            <a:ext cx="3371850" cy="3276600"/>
          </a:xfrm>
          <a:prstGeom prst="rect">
            <a:avLst/>
          </a:prstGeom>
          <a:effectLst/>
        </p:spPr>
        <p:txBody>
          <a:bodyPr wrap="square" rtlCol="0" anchor="t">
            <a:spAutoFit/>
          </a:bodyPr>
          <a:lstStyle/>
          <a:p>
            <a:pPr algn="l"/>
            <a:r>
              <a:rPr lang="en-US" sz="3000" b="1" i="0" u="none" spc="0" dirty="0">
                <a:solidFill>
                  <a:srgbClr val="000000"/>
                </a:solidFill>
                <a:latin typeface="Impact"/>
              </a:rPr>
              <a:t>IMPACT OF NEUTRALITY ACTS</a:t>
            </a:r>
          </a:p>
          <a:p>
            <a:pPr algn="l"/>
            <a:endParaRPr lang="en-US" sz="3000" b="1" i="0" u="none" spc="0" dirty="0">
              <a:solidFill>
                <a:srgbClr val="000000"/>
              </a:solidFill>
              <a:latin typeface="Impact"/>
            </a:endParaRPr>
          </a:p>
          <a:p>
            <a:pPr algn="l"/>
            <a:r>
              <a:rPr lang="en-US" sz="2325" b="1" i="0" u="none" spc="0" dirty="0">
                <a:solidFill>
                  <a:srgbClr val="000000"/>
                </a:solidFill>
                <a:latin typeface="Impact"/>
              </a:rPr>
              <a:t>Actually encouraged aggression because USA not providing for those who wanted to defend themselves.</a:t>
            </a:r>
          </a:p>
          <a:p>
            <a:pPr algn="l"/>
            <a:endParaRPr lang="en-US" sz="2325" b="1" i="0" u="none" spc="0" dirty="0">
              <a:solidFill>
                <a:srgbClr val="000000"/>
              </a:solidFill>
              <a:latin typeface="Impact"/>
            </a:endParaRPr>
          </a:p>
          <a:p>
            <a:pPr algn="l"/>
            <a:endParaRPr lang="en-US" sz="2325" b="1" i="0" u="none" spc="0" dirty="0">
              <a:solidFill>
                <a:srgbClr val="000000"/>
              </a:solidFill>
              <a:latin typeface="Impact"/>
            </a:endParaRPr>
          </a:p>
        </p:txBody>
      </p:sp>
    </p:spTree>
    <p:extLst>
      <p:ext uri="{BB962C8B-B14F-4D97-AF65-F5344CB8AC3E}">
        <p14:creationId xmlns:p14="http://schemas.microsoft.com/office/powerpoint/2010/main" val="3735980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527" name="smiling+eyes.png"/>
          <p:cNvPicPr>
            <a:picLocks noChangeAspect="1"/>
          </p:cNvPicPr>
          <p:nvPr/>
        </p:nvPicPr>
        <p:blipFill>
          <a:blip r:embed="rId2"/>
          <a:stretch>
            <a:fillRect/>
          </a:stretch>
        </p:blipFill>
        <p:spPr>
          <a:xfrm>
            <a:off x="-57150" y="0"/>
            <a:ext cx="4667250" cy="5715000"/>
          </a:xfrm>
          <a:prstGeom prst="rect">
            <a:avLst/>
          </a:prstGeom>
          <a:effectLst/>
        </p:spPr>
      </p:pic>
      <p:sp>
        <p:nvSpPr>
          <p:cNvPr id="528" name="TextBox 2"/>
          <p:cNvSpPr txBox="1"/>
          <p:nvPr/>
        </p:nvSpPr>
        <p:spPr>
          <a:xfrm>
            <a:off x="228600" y="0"/>
            <a:ext cx="7191375" cy="5509200"/>
          </a:xfrm>
          <a:prstGeom prst="rect">
            <a:avLst/>
          </a:prstGeom>
          <a:effectLst/>
        </p:spPr>
        <p:txBody>
          <a:bodyPr wrap="square" rtlCol="0" anchor="t">
            <a:spAutoFit/>
          </a:bodyPr>
          <a:lstStyle/>
          <a:p>
            <a:pPr algn="r"/>
            <a:r>
              <a:rPr lang="en-US" sz="8800" b="0" i="0" u="none" spc="0" dirty="0">
                <a:solidFill>
                  <a:srgbClr val="FFFAE9"/>
                </a:solidFill>
                <a:latin typeface="Impact"/>
              </a:rPr>
              <a:t>A </a:t>
            </a:r>
          </a:p>
          <a:p>
            <a:pPr algn="r"/>
            <a:r>
              <a:rPr lang="en-US" sz="8800" b="0" i="0" u="none" spc="0" dirty="0">
                <a:solidFill>
                  <a:srgbClr val="FFFAE9"/>
                </a:solidFill>
                <a:latin typeface="Impact"/>
              </a:rPr>
              <a:t>FRIEND </a:t>
            </a:r>
          </a:p>
          <a:p>
            <a:pPr algn="r"/>
            <a:r>
              <a:rPr lang="en-US" sz="8800" b="0" i="0" u="none" spc="0" dirty="0">
                <a:solidFill>
                  <a:srgbClr val="FFFAE9"/>
                </a:solidFill>
                <a:latin typeface="Impact"/>
              </a:rPr>
              <a:t>IN </a:t>
            </a:r>
          </a:p>
          <a:p>
            <a:pPr algn="r"/>
            <a:r>
              <a:rPr lang="en-US" sz="8800" b="0" i="0" u="none" spc="0" dirty="0">
                <a:solidFill>
                  <a:srgbClr val="FFFAE9"/>
                </a:solidFill>
                <a:latin typeface="Impact"/>
              </a:rPr>
              <a:t>NEED</a:t>
            </a:r>
          </a:p>
        </p:txBody>
      </p:sp>
    </p:spTree>
    <p:extLst>
      <p:ext uri="{BB962C8B-B14F-4D97-AF65-F5344CB8AC3E}">
        <p14:creationId xmlns:p14="http://schemas.microsoft.com/office/powerpoint/2010/main" val="2173027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531" name="smiling+eyes.png"/>
          <p:cNvPicPr>
            <a:picLocks noChangeAspect="1"/>
          </p:cNvPicPr>
          <p:nvPr/>
        </p:nvPicPr>
        <p:blipFill>
          <a:blip r:embed="rId2"/>
          <a:stretch>
            <a:fillRect/>
          </a:stretch>
        </p:blipFill>
        <p:spPr>
          <a:xfrm>
            <a:off x="-219075" y="104775"/>
            <a:ext cx="7905750" cy="5610225"/>
          </a:xfrm>
          <a:prstGeom prst="rect">
            <a:avLst/>
          </a:prstGeom>
          <a:effectLst/>
        </p:spPr>
      </p:pic>
    </p:spTree>
    <p:extLst>
      <p:ext uri="{BB962C8B-B14F-4D97-AF65-F5344CB8AC3E}">
        <p14:creationId xmlns:p14="http://schemas.microsoft.com/office/powerpoint/2010/main" val="3299830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534" name="smiling+eyes.png"/>
          <p:cNvPicPr>
            <a:picLocks noChangeAspect="1"/>
          </p:cNvPicPr>
          <p:nvPr/>
        </p:nvPicPr>
        <p:blipFill>
          <a:blip r:embed="rId2"/>
          <a:stretch>
            <a:fillRect/>
          </a:stretch>
        </p:blipFill>
        <p:spPr>
          <a:xfrm>
            <a:off x="-381000" y="133350"/>
            <a:ext cx="8201025" cy="5448300"/>
          </a:xfrm>
          <a:prstGeom prst="rect">
            <a:avLst/>
          </a:prstGeom>
          <a:effectLst/>
        </p:spPr>
      </p:pic>
    </p:spTree>
    <p:extLst>
      <p:ext uri="{BB962C8B-B14F-4D97-AF65-F5344CB8AC3E}">
        <p14:creationId xmlns:p14="http://schemas.microsoft.com/office/powerpoint/2010/main" val="1458583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537" name="smiling+eyes.png"/>
          <p:cNvPicPr>
            <a:picLocks noChangeAspect="1"/>
          </p:cNvPicPr>
          <p:nvPr/>
        </p:nvPicPr>
        <p:blipFill>
          <a:blip r:embed="rId2"/>
          <a:stretch>
            <a:fillRect/>
          </a:stretch>
        </p:blipFill>
        <p:spPr>
          <a:xfrm>
            <a:off x="-361950" y="0"/>
            <a:ext cx="8343900" cy="5715000"/>
          </a:xfrm>
          <a:prstGeom prst="rect">
            <a:avLst/>
          </a:prstGeom>
          <a:effectLst/>
        </p:spPr>
      </p:pic>
    </p:spTree>
    <p:extLst>
      <p:ext uri="{BB962C8B-B14F-4D97-AF65-F5344CB8AC3E}">
        <p14:creationId xmlns:p14="http://schemas.microsoft.com/office/powerpoint/2010/main" val="4024460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540" name="smiling+eyes.png"/>
          <p:cNvPicPr>
            <a:picLocks noChangeAspect="1"/>
          </p:cNvPicPr>
          <p:nvPr/>
        </p:nvPicPr>
        <p:blipFill>
          <a:blip r:embed="rId2"/>
          <a:stretch>
            <a:fillRect/>
          </a:stretch>
        </p:blipFill>
        <p:spPr>
          <a:xfrm>
            <a:off x="-514350" y="38100"/>
            <a:ext cx="8420100" cy="5629275"/>
          </a:xfrm>
          <a:prstGeom prst="rect">
            <a:avLst/>
          </a:prstGeom>
          <a:effectLst/>
        </p:spPr>
      </p:pic>
    </p:spTree>
    <p:extLst>
      <p:ext uri="{BB962C8B-B14F-4D97-AF65-F5344CB8AC3E}">
        <p14:creationId xmlns:p14="http://schemas.microsoft.com/office/powerpoint/2010/main" val="389024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3" name="Rectangle2 3"/>
          <p:cNvSpPr/>
          <p:nvPr/>
        </p:nvSpPr>
        <p:spPr>
          <a:xfrm>
            <a:off x="0" y="0"/>
            <a:ext cx="7629525" cy="5715000"/>
          </a:xfrm>
          <a:prstGeom prst="rect">
            <a:avLst/>
          </a:prstGeom>
          <a:solidFill>
            <a:srgbClr val="81CAA1"/>
          </a:solidFill>
          <a:effectLst/>
        </p:spPr>
        <p:txBody>
          <a:bodyPr wrap="square" rtlCol="0" anchor="ctr">
            <a:spAutoFit/>
          </a:bodyPr>
          <a:lstStyle/>
          <a:p>
            <a:pPr algn="ctr"/>
            <a:endParaRPr/>
          </a:p>
        </p:txBody>
      </p:sp>
      <p:sp>
        <p:nvSpPr>
          <p:cNvPr id="284" name="TextBox 3"/>
          <p:cNvSpPr txBox="1"/>
          <p:nvPr/>
        </p:nvSpPr>
        <p:spPr>
          <a:xfrm>
            <a:off x="4495800" y="542925"/>
            <a:ext cx="3790950" cy="609600"/>
          </a:xfrm>
          <a:prstGeom prst="rect">
            <a:avLst/>
          </a:prstGeom>
          <a:effectLst/>
        </p:spPr>
        <p:txBody>
          <a:bodyPr wrap="square" rtlCol="0" anchor="t">
            <a:spAutoFit/>
          </a:bodyPr>
          <a:lstStyle/>
          <a:p>
            <a:pPr algn="l"/>
            <a:r>
              <a:rPr lang="en-US" sz="4350" b="1" i="0" u="none" spc="0" dirty="0">
                <a:solidFill>
                  <a:srgbClr val="E02E26"/>
                </a:solidFill>
                <a:latin typeface="Amasis"/>
              </a:rPr>
              <a:t>American</a:t>
            </a:r>
          </a:p>
        </p:txBody>
      </p:sp>
      <p:sp>
        <p:nvSpPr>
          <p:cNvPr id="285" name="TextBox 4"/>
          <p:cNvSpPr txBox="1"/>
          <p:nvPr/>
        </p:nvSpPr>
        <p:spPr>
          <a:xfrm>
            <a:off x="4581525" y="1095375"/>
            <a:ext cx="3790950" cy="1228725"/>
          </a:xfrm>
          <a:prstGeom prst="rect">
            <a:avLst/>
          </a:prstGeom>
          <a:effectLst/>
        </p:spPr>
        <p:txBody>
          <a:bodyPr wrap="square" rtlCol="0" anchor="t">
            <a:spAutoFit/>
          </a:bodyPr>
          <a:lstStyle/>
          <a:p>
            <a:pPr algn="l"/>
            <a:r>
              <a:rPr lang="en-US" sz="4350" b="1" i="0" u="none" spc="0" dirty="0">
                <a:solidFill>
                  <a:srgbClr val="AC2D26"/>
                </a:solidFill>
                <a:latin typeface="Amasis"/>
              </a:rPr>
              <a:t>Foreign-Affairs</a:t>
            </a:r>
          </a:p>
        </p:txBody>
      </p:sp>
      <p:sp>
        <p:nvSpPr>
          <p:cNvPr id="286" name="TextBox 5"/>
          <p:cNvSpPr txBox="1"/>
          <p:nvPr/>
        </p:nvSpPr>
        <p:spPr>
          <a:xfrm>
            <a:off x="5010150" y="2714625"/>
            <a:ext cx="3790950" cy="609600"/>
          </a:xfrm>
          <a:prstGeom prst="rect">
            <a:avLst/>
          </a:prstGeom>
          <a:effectLst/>
        </p:spPr>
        <p:txBody>
          <a:bodyPr wrap="square" rtlCol="0" anchor="t">
            <a:spAutoFit/>
          </a:bodyPr>
          <a:lstStyle/>
          <a:p>
            <a:pPr algn="l"/>
            <a:r>
              <a:rPr lang="en-US" sz="4350" b="1" i="0" u="none" spc="0" dirty="0">
                <a:solidFill>
                  <a:srgbClr val="5E2E26"/>
                </a:solidFill>
                <a:latin typeface="Amasis"/>
              </a:rPr>
              <a:t>1920s</a:t>
            </a:r>
          </a:p>
        </p:txBody>
      </p:sp>
      <p:sp>
        <p:nvSpPr>
          <p:cNvPr id="287" name="TextBox 6"/>
          <p:cNvSpPr txBox="1"/>
          <p:nvPr/>
        </p:nvSpPr>
        <p:spPr>
          <a:xfrm>
            <a:off x="5934075" y="2438400"/>
            <a:ext cx="876300" cy="304800"/>
          </a:xfrm>
          <a:prstGeom prst="rect">
            <a:avLst/>
          </a:prstGeom>
          <a:effectLst/>
        </p:spPr>
        <p:txBody>
          <a:bodyPr wrap="square" rtlCol="0" anchor="t">
            <a:spAutoFit/>
          </a:bodyPr>
          <a:lstStyle/>
          <a:p>
            <a:pPr algn="l"/>
            <a:r>
              <a:rPr lang="en-US" sz="2025" b="1" i="0" u="none" spc="0" dirty="0">
                <a:solidFill>
                  <a:srgbClr val="333333"/>
                </a:solidFill>
                <a:latin typeface="Amasis"/>
              </a:rPr>
              <a:t>in the</a:t>
            </a:r>
          </a:p>
        </p:txBody>
      </p:sp>
      <p:pic>
        <p:nvPicPr>
          <p:cNvPr id="288" name="green+slide+graphics.png 1"/>
          <p:cNvPicPr>
            <a:picLocks noChangeAspect="1"/>
          </p:cNvPicPr>
          <p:nvPr/>
        </p:nvPicPr>
        <p:blipFill>
          <a:blip r:embed="rId2"/>
          <a:srcRect l="21004" t="-30940" r="3120" b="114107"/>
          <a:stretch>
            <a:fillRect/>
          </a:stretch>
        </p:blipFill>
        <p:spPr>
          <a:xfrm>
            <a:off x="1962150" y="-476250"/>
            <a:ext cx="5781675" cy="962025"/>
          </a:xfrm>
          <a:prstGeom prst="rect">
            <a:avLst/>
          </a:prstGeom>
          <a:effectLst/>
        </p:spPr>
      </p:pic>
      <p:pic>
        <p:nvPicPr>
          <p:cNvPr id="289" name="keep+out+of+europe.jpg"/>
          <p:cNvPicPr>
            <a:picLocks noChangeAspect="1"/>
          </p:cNvPicPr>
          <p:nvPr/>
        </p:nvPicPr>
        <p:blipFill>
          <a:blip r:embed="rId3"/>
          <a:stretch>
            <a:fillRect/>
          </a:stretch>
        </p:blipFill>
        <p:spPr>
          <a:xfrm>
            <a:off x="0" y="561975"/>
            <a:ext cx="4371975" cy="4495800"/>
          </a:xfrm>
          <a:prstGeom prst="rect">
            <a:avLst/>
          </a:prstGeom>
          <a:effectLst>
            <a:glow rad="381000">
              <a:srgbClr val="666666"/>
            </a:glow>
          </a:effectLst>
        </p:spPr>
      </p:pic>
      <p:pic>
        <p:nvPicPr>
          <p:cNvPr id="290" name="green+slide+graphics.png"/>
          <p:cNvPicPr>
            <a:picLocks noChangeAspect="1"/>
          </p:cNvPicPr>
          <p:nvPr/>
        </p:nvPicPr>
        <p:blipFill>
          <a:blip r:embed="rId2"/>
          <a:srcRect t="170419" b="-97252"/>
          <a:stretch>
            <a:fillRect/>
          </a:stretch>
        </p:blipFill>
        <p:spPr>
          <a:xfrm>
            <a:off x="0" y="4181475"/>
            <a:ext cx="7620000" cy="1533525"/>
          </a:xfrm>
          <a:prstGeom prst="rect">
            <a:avLst/>
          </a:prstGeom>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543" name="smiling+eyes.png"/>
          <p:cNvPicPr>
            <a:picLocks noChangeAspect="1"/>
          </p:cNvPicPr>
          <p:nvPr/>
        </p:nvPicPr>
        <p:blipFill>
          <a:blip r:embed="rId2"/>
          <a:stretch>
            <a:fillRect/>
          </a:stretch>
        </p:blipFill>
        <p:spPr>
          <a:xfrm>
            <a:off x="-219075" y="114300"/>
            <a:ext cx="8058150" cy="5476875"/>
          </a:xfrm>
          <a:prstGeom prst="rect">
            <a:avLst/>
          </a:prstGeom>
          <a:effectLst/>
        </p:spPr>
      </p:pic>
    </p:spTree>
    <p:extLst>
      <p:ext uri="{BB962C8B-B14F-4D97-AF65-F5344CB8AC3E}">
        <p14:creationId xmlns:p14="http://schemas.microsoft.com/office/powerpoint/2010/main" val="460535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Rectangle2 2"/>
          <p:cNvSpPr/>
          <p:nvPr/>
        </p:nvSpPr>
        <p:spPr>
          <a:xfrm>
            <a:off x="0" y="0"/>
            <a:ext cx="7629525" cy="5715000"/>
          </a:xfrm>
          <a:prstGeom prst="rect">
            <a:avLst/>
          </a:prstGeom>
          <a:solidFill>
            <a:srgbClr val="ED1A38"/>
          </a:solidFill>
          <a:effectLst/>
        </p:spPr>
        <p:txBody>
          <a:bodyPr wrap="square" rtlCol="0" anchor="ctr">
            <a:spAutoFit/>
          </a:bodyPr>
          <a:lstStyle/>
          <a:p>
            <a:pPr algn="ctr"/>
            <a:endParaRPr/>
          </a:p>
        </p:txBody>
      </p:sp>
      <p:pic>
        <p:nvPicPr>
          <p:cNvPr id="546" name="3_graphic.png 1"/>
          <p:cNvPicPr>
            <a:picLocks noChangeAspect="1"/>
          </p:cNvPicPr>
          <p:nvPr/>
        </p:nvPicPr>
        <p:blipFill>
          <a:blip r:embed="rId2"/>
          <a:stretch>
            <a:fillRect/>
          </a:stretch>
        </p:blipFill>
        <p:spPr>
          <a:xfrm>
            <a:off x="-66675" y="-19050"/>
            <a:ext cx="7686675" cy="5762625"/>
          </a:xfrm>
          <a:prstGeom prst="rect">
            <a:avLst/>
          </a:prstGeom>
          <a:effectLst/>
        </p:spPr>
      </p:pic>
      <p:sp>
        <p:nvSpPr>
          <p:cNvPr id="547" name="TextBox 1"/>
          <p:cNvSpPr txBox="1"/>
          <p:nvPr/>
        </p:nvSpPr>
        <p:spPr>
          <a:xfrm>
            <a:off x="514350" y="228600"/>
            <a:ext cx="3524250" cy="1523494"/>
          </a:xfrm>
          <a:prstGeom prst="rect">
            <a:avLst/>
          </a:prstGeom>
          <a:effectLst/>
        </p:spPr>
        <p:txBody>
          <a:bodyPr wrap="square" rtlCol="0" anchor="t">
            <a:spAutoFit/>
          </a:bodyPr>
          <a:lstStyle/>
          <a:p>
            <a:pPr algn="l"/>
            <a:r>
              <a:rPr lang="en-US" sz="4650" b="0" i="0" u="none" spc="0" dirty="0">
                <a:solidFill>
                  <a:srgbClr val="FFFAE9"/>
                </a:solidFill>
                <a:latin typeface="Impact"/>
              </a:rPr>
              <a:t>INVOLVEMENT GROWS</a:t>
            </a:r>
          </a:p>
        </p:txBody>
      </p:sp>
      <p:sp>
        <p:nvSpPr>
          <p:cNvPr id="548" name="TextBox 2"/>
          <p:cNvSpPr txBox="1"/>
          <p:nvPr/>
        </p:nvSpPr>
        <p:spPr>
          <a:xfrm>
            <a:off x="381000" y="2171700"/>
            <a:ext cx="7429500" cy="4074192"/>
          </a:xfrm>
          <a:prstGeom prst="rect">
            <a:avLst/>
          </a:prstGeom>
          <a:effectLst/>
        </p:spPr>
        <p:txBody>
          <a:bodyPr wrap="square" rtlCol="0" anchor="t">
            <a:spAutoFit/>
          </a:bodyPr>
          <a:lstStyle/>
          <a:p>
            <a:pPr marL="342900" indent="-342900" algn="l">
              <a:buFont typeface="Arial"/>
              <a:buChar char="•"/>
            </a:pPr>
            <a:r>
              <a:rPr lang="en-US" b="1" i="0" u="none" spc="0" dirty="0">
                <a:solidFill>
                  <a:srgbClr val="FFFFFF"/>
                </a:solidFill>
                <a:latin typeface="Impact"/>
              </a:rPr>
              <a:t>become less isolationist </a:t>
            </a:r>
          </a:p>
          <a:p>
            <a:pPr marL="342900" indent="-342900" algn="l">
              <a:buFont typeface="Arial"/>
              <a:buChar char="•"/>
            </a:pPr>
            <a:r>
              <a:rPr lang="en-US" b="1" i="0" u="none" spc="0" dirty="0">
                <a:solidFill>
                  <a:srgbClr val="FFFFFF"/>
                </a:solidFill>
                <a:latin typeface="Impact"/>
              </a:rPr>
              <a:t>American economy recovered somewhat</a:t>
            </a:r>
          </a:p>
          <a:p>
            <a:pPr marL="342900" indent="-342900" algn="l">
              <a:buFont typeface="Arial"/>
              <a:buChar char="•"/>
            </a:pPr>
            <a:r>
              <a:rPr lang="en-US" b="1" i="0" u="none" spc="0" dirty="0">
                <a:solidFill>
                  <a:srgbClr val="FFFFFF"/>
                </a:solidFill>
                <a:latin typeface="Impact"/>
              </a:rPr>
              <a:t>Japan has Manchuria, Italy has Ethiopia, Hitler has Austria and the Sudetenland, then Poland</a:t>
            </a:r>
          </a:p>
          <a:p>
            <a:pPr marL="342900" indent="-342900" algn="l">
              <a:buFont typeface="Arial"/>
              <a:buChar char="•"/>
            </a:pPr>
            <a:r>
              <a:rPr lang="en-US" b="1" i="0" u="none" spc="0" dirty="0">
                <a:solidFill>
                  <a:srgbClr val="FFFFFF"/>
                </a:solidFill>
                <a:latin typeface="Impact"/>
              </a:rPr>
              <a:t>Shared British interests</a:t>
            </a:r>
          </a:p>
          <a:p>
            <a:pPr marL="342900" indent="-342900" algn="l">
              <a:buFont typeface="Arial"/>
              <a:buChar char="•"/>
            </a:pPr>
            <a:r>
              <a:rPr lang="en-US" b="1" i="0" u="none" spc="0" dirty="0">
                <a:solidFill>
                  <a:srgbClr val="FFFFFF"/>
                </a:solidFill>
                <a:latin typeface="Impact"/>
              </a:rPr>
              <a:t>FDR looks for ways to send aid to allies</a:t>
            </a:r>
          </a:p>
          <a:p>
            <a:pPr marL="800100" lvl="1" indent="-342900">
              <a:buFont typeface="Arial"/>
              <a:buChar char="•"/>
            </a:pPr>
            <a:r>
              <a:rPr lang="en-US" b="1" i="0" u="none" spc="0" dirty="0">
                <a:solidFill>
                  <a:srgbClr val="FFFFFF"/>
                </a:solidFill>
                <a:latin typeface="Impact"/>
              </a:rPr>
              <a:t>Revised Neutrality Acts:</a:t>
            </a:r>
          </a:p>
          <a:p>
            <a:pPr marL="1257300" lvl="2" indent="-342900">
              <a:buFont typeface="Arial"/>
              <a:buChar char="•"/>
            </a:pPr>
            <a:r>
              <a:rPr lang="en-US" b="1" i="0" u="none" spc="0" dirty="0">
                <a:solidFill>
                  <a:srgbClr val="FFFFFF"/>
                </a:solidFill>
                <a:latin typeface="Impact"/>
              </a:rPr>
              <a:t>repealed arm embargo (provided Britain and France with weapons)</a:t>
            </a:r>
          </a:p>
          <a:p>
            <a:pPr marL="1257300" lvl="2" indent="-342900">
              <a:buFont typeface="Arial"/>
              <a:buChar char="•"/>
            </a:pPr>
            <a:r>
              <a:rPr lang="en-US" b="1" i="0" u="none" spc="0" dirty="0">
                <a:solidFill>
                  <a:srgbClr val="FFFFFF"/>
                </a:solidFill>
                <a:latin typeface="Impact"/>
              </a:rPr>
              <a:t>then, allowed to transport them</a:t>
            </a:r>
          </a:p>
          <a:p>
            <a:pPr marL="1257300" lvl="2" indent="-342900">
              <a:buFont typeface="Arial"/>
              <a:buChar char="•"/>
            </a:pPr>
            <a:r>
              <a:rPr lang="en-US" b="1" i="0" u="none" spc="0" dirty="0">
                <a:solidFill>
                  <a:srgbClr val="FFFFFF"/>
                </a:solidFill>
                <a:latin typeface="Impact"/>
              </a:rPr>
              <a:t>still prevented giving them $$$$</a:t>
            </a: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p:txBody>
      </p:sp>
      <p:pic>
        <p:nvPicPr>
          <p:cNvPr id="549" name="fdr-churchill.jpg"/>
          <p:cNvPicPr>
            <a:picLocks noChangeAspect="1"/>
          </p:cNvPicPr>
          <p:nvPr/>
        </p:nvPicPr>
        <p:blipFill>
          <a:blip r:embed="rId3"/>
          <a:stretch>
            <a:fillRect/>
          </a:stretch>
        </p:blipFill>
        <p:spPr>
          <a:xfrm>
            <a:off x="4038600" y="266700"/>
            <a:ext cx="3409950" cy="1905000"/>
          </a:xfrm>
          <a:prstGeom prst="rect">
            <a:avLst/>
          </a:prstGeom>
          <a:effectLst/>
        </p:spPr>
      </p:pic>
    </p:spTree>
    <p:extLst>
      <p:ext uri="{BB962C8B-B14F-4D97-AF65-F5344CB8AC3E}">
        <p14:creationId xmlns:p14="http://schemas.microsoft.com/office/powerpoint/2010/main" val="4068877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 name="excellent+indecision+cartoon.jpg"/>
          <p:cNvPicPr>
            <a:picLocks noChangeAspect="1"/>
          </p:cNvPicPr>
          <p:nvPr/>
        </p:nvPicPr>
        <p:blipFill>
          <a:blip r:embed="rId2"/>
          <a:stretch>
            <a:fillRect/>
          </a:stretch>
        </p:blipFill>
        <p:spPr>
          <a:xfrm>
            <a:off x="1619250" y="0"/>
            <a:ext cx="4377785" cy="5715000"/>
          </a:xfrm>
          <a:prstGeom prst="rect">
            <a:avLst/>
          </a:prstGeom>
          <a:effectLst/>
        </p:spPr>
      </p:pic>
    </p:spTree>
    <p:extLst>
      <p:ext uri="{BB962C8B-B14F-4D97-AF65-F5344CB8AC3E}">
        <p14:creationId xmlns:p14="http://schemas.microsoft.com/office/powerpoint/2010/main" val="4012819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itle"/>
          <p:cNvSpPr txBox="1"/>
          <p:nvPr/>
        </p:nvSpPr>
        <p:spPr>
          <a:xfrm>
            <a:off x="381000" y="209550"/>
            <a:ext cx="6810375" cy="914400"/>
          </a:xfrm>
          <a:prstGeom prst="rect">
            <a:avLst/>
          </a:prstGeom>
          <a:effectLst/>
        </p:spPr>
        <p:txBody>
          <a:bodyPr wrap="square" rtlCol="0" anchor="ctr">
            <a:spAutoFit/>
          </a:bodyPr>
          <a:lstStyle/>
          <a:p>
            <a:pPr algn="ctr"/>
            <a:r>
              <a:rPr lang="en-US" sz="3300" b="1" i="0" u="none" spc="0" dirty="0">
                <a:solidFill>
                  <a:srgbClr val="000000"/>
                </a:solidFill>
                <a:latin typeface="Nina Compressed"/>
              </a:rPr>
              <a:t>Double-click to enter title</a:t>
            </a:r>
          </a:p>
        </p:txBody>
      </p:sp>
      <p:pic>
        <p:nvPicPr>
          <p:cNvPr id="557" name="turtles+instead+of+snails+cartoon.jpg"/>
          <p:cNvPicPr>
            <a:picLocks noChangeAspect="1"/>
          </p:cNvPicPr>
          <p:nvPr/>
        </p:nvPicPr>
        <p:blipFill>
          <a:blip r:embed="rId2"/>
          <a:stretch>
            <a:fillRect/>
          </a:stretch>
        </p:blipFill>
        <p:spPr>
          <a:xfrm>
            <a:off x="1333500" y="0"/>
            <a:ext cx="4943475" cy="5715000"/>
          </a:xfrm>
          <a:prstGeom prst="rect">
            <a:avLst/>
          </a:prstGeom>
          <a:effectLst/>
        </p:spPr>
      </p:pic>
    </p:spTree>
    <p:extLst>
      <p:ext uri="{BB962C8B-B14F-4D97-AF65-F5344CB8AC3E}">
        <p14:creationId xmlns:p14="http://schemas.microsoft.com/office/powerpoint/2010/main" val="1725175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 name="making+fun+of+aid.jpg"/>
          <p:cNvPicPr>
            <a:picLocks noChangeAspect="1"/>
          </p:cNvPicPr>
          <p:nvPr/>
        </p:nvPicPr>
        <p:blipFill>
          <a:blip r:embed="rId2"/>
          <a:stretch>
            <a:fillRect/>
          </a:stretch>
        </p:blipFill>
        <p:spPr>
          <a:xfrm>
            <a:off x="1476375" y="0"/>
            <a:ext cx="4663575" cy="5715000"/>
          </a:xfrm>
          <a:prstGeom prst="rect">
            <a:avLst/>
          </a:prstGeom>
          <a:effectLst/>
        </p:spPr>
      </p:pic>
    </p:spTree>
    <p:extLst>
      <p:ext uri="{BB962C8B-B14F-4D97-AF65-F5344CB8AC3E}">
        <p14:creationId xmlns:p14="http://schemas.microsoft.com/office/powerpoint/2010/main" val="3487513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Rectangle2 1"/>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567" name="FDR+speaking.jpg"/>
          <p:cNvPicPr>
            <a:picLocks noChangeAspect="1"/>
          </p:cNvPicPr>
          <p:nvPr/>
        </p:nvPicPr>
        <p:blipFill>
          <a:blip r:embed="rId2"/>
          <a:stretch>
            <a:fillRect/>
          </a:stretch>
        </p:blipFill>
        <p:spPr>
          <a:xfrm>
            <a:off x="4572000" y="266700"/>
            <a:ext cx="2657475" cy="3371850"/>
          </a:xfrm>
          <a:prstGeom prst="rect">
            <a:avLst/>
          </a:prstGeom>
          <a:effectLst/>
        </p:spPr>
      </p:pic>
      <p:sp>
        <p:nvSpPr>
          <p:cNvPr id="564" name="TextBox 1"/>
          <p:cNvSpPr txBox="1"/>
          <p:nvPr/>
        </p:nvSpPr>
        <p:spPr>
          <a:xfrm>
            <a:off x="-12700" y="190500"/>
            <a:ext cx="5915025" cy="838200"/>
          </a:xfrm>
          <a:prstGeom prst="rect">
            <a:avLst/>
          </a:prstGeom>
          <a:effectLst/>
        </p:spPr>
        <p:txBody>
          <a:bodyPr wrap="square" rtlCol="0" anchor="t">
            <a:spAutoFit/>
          </a:bodyPr>
          <a:lstStyle/>
          <a:p>
            <a:pPr algn="ctr"/>
            <a:r>
              <a:rPr lang="en-US" sz="3000" b="1" i="0" u="none" spc="0" dirty="0">
                <a:solidFill>
                  <a:srgbClr val="FFFFFF"/>
                </a:solidFill>
                <a:latin typeface="Impact"/>
              </a:rPr>
              <a:t>RESISTANCE TO FURTHER CHANGES </a:t>
            </a:r>
          </a:p>
        </p:txBody>
      </p:sp>
      <p:sp>
        <p:nvSpPr>
          <p:cNvPr id="565" name="TextBox 3"/>
          <p:cNvSpPr txBox="1"/>
          <p:nvPr/>
        </p:nvSpPr>
        <p:spPr>
          <a:xfrm>
            <a:off x="228600" y="876300"/>
            <a:ext cx="4229100" cy="2273699"/>
          </a:xfrm>
          <a:prstGeom prst="rect">
            <a:avLst/>
          </a:prstGeom>
          <a:effectLst/>
        </p:spPr>
        <p:txBody>
          <a:bodyPr wrap="square" rtlCol="0" anchor="t">
            <a:spAutoFit/>
          </a:bodyPr>
          <a:lstStyle/>
          <a:p>
            <a:pPr marL="342900" indent="-342900" algn="l">
              <a:buFont typeface="Arial"/>
              <a:buChar char="•"/>
            </a:pPr>
            <a:r>
              <a:rPr lang="en-US" sz="2025" b="1" i="0" u="none" spc="0" dirty="0">
                <a:solidFill>
                  <a:srgbClr val="FFFFFF"/>
                </a:solidFill>
                <a:latin typeface="Impact"/>
              </a:rPr>
              <a:t>America First Committee fights to block further aid</a:t>
            </a:r>
          </a:p>
          <a:p>
            <a:pPr marL="342900" indent="-342900" algn="l">
              <a:buFont typeface="Arial"/>
              <a:buChar char="•"/>
            </a:pPr>
            <a:r>
              <a:rPr lang="en-US" sz="2025" b="1" i="0" u="none" spc="0" dirty="0">
                <a:solidFill>
                  <a:srgbClr val="FFFFFF"/>
                </a:solidFill>
                <a:latin typeface="Impact"/>
              </a:rPr>
              <a:t>FDR assures them that no one will be going to war</a:t>
            </a: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a:p>
            <a:pPr algn="l"/>
            <a:endParaRPr lang="en-US" sz="2025" b="1" i="0" u="none" spc="0" dirty="0">
              <a:solidFill>
                <a:srgbClr val="FFFFFF"/>
              </a:solidFill>
              <a:latin typeface="Impact"/>
            </a:endParaRPr>
          </a:p>
        </p:txBody>
      </p:sp>
      <p:pic>
        <p:nvPicPr>
          <p:cNvPr id="566" name="isolationism-during-world-war-ii-200X200.jpg"/>
          <p:cNvPicPr>
            <a:picLocks noChangeAspect="1"/>
          </p:cNvPicPr>
          <p:nvPr/>
        </p:nvPicPr>
        <p:blipFill>
          <a:blip r:embed="rId3"/>
          <a:stretch>
            <a:fillRect/>
          </a:stretch>
        </p:blipFill>
        <p:spPr>
          <a:xfrm>
            <a:off x="676275" y="2476500"/>
            <a:ext cx="2724150" cy="2724150"/>
          </a:xfrm>
          <a:prstGeom prst="rect">
            <a:avLst/>
          </a:prstGeom>
          <a:effectLst/>
        </p:spPr>
      </p:pic>
      <p:sp>
        <p:nvSpPr>
          <p:cNvPr id="568" name="TextBox 4"/>
          <p:cNvSpPr txBox="1"/>
          <p:nvPr/>
        </p:nvSpPr>
        <p:spPr>
          <a:xfrm>
            <a:off x="3733800" y="3162300"/>
            <a:ext cx="3362325" cy="2257425"/>
          </a:xfrm>
          <a:prstGeom prst="rect">
            <a:avLst/>
          </a:prstGeom>
          <a:solidFill>
            <a:srgbClr val="000000"/>
          </a:solidFill>
          <a:effectLst/>
        </p:spPr>
        <p:txBody>
          <a:bodyPr wrap="square" rtlCol="0" anchor="t">
            <a:spAutoFit/>
          </a:bodyPr>
          <a:lstStyle/>
          <a:p>
            <a:pPr algn="l"/>
            <a:r>
              <a:rPr lang="en-US" sz="1650" b="0" i="0" u="none" spc="0" dirty="0">
                <a:solidFill>
                  <a:srgbClr val="FFFFFF"/>
                </a:solidFill>
                <a:latin typeface="Folks"/>
              </a:rPr>
              <a:t>"And while I am talking to you mothers and fathers, I give you one more assurance.  I have said this before, but I shall say it again and again and again: Your boys are not going to be sent into any foreign wars."</a:t>
            </a:r>
          </a:p>
          <a:p>
            <a:pPr algn="l"/>
            <a:r>
              <a:rPr lang="en-US" sz="1650" b="0" i="0" u="none" spc="0" dirty="0">
                <a:solidFill>
                  <a:srgbClr val="FFFFFF"/>
                </a:solidFill>
                <a:latin typeface="Marketing Script"/>
              </a:rPr>
              <a:t> </a:t>
            </a:r>
            <a:r>
              <a:rPr lang="en-US" sz="1350" b="0" i="0" u="none" spc="0" dirty="0">
                <a:solidFill>
                  <a:srgbClr val="FFFFFF"/>
                </a:solidFill>
                <a:latin typeface="Corbel"/>
              </a:rPr>
              <a:t>- FDR a few days before being elected to a third term as president, November 1940</a:t>
            </a:r>
          </a:p>
        </p:txBody>
      </p:sp>
    </p:spTree>
    <p:extLst>
      <p:ext uri="{BB962C8B-B14F-4D97-AF65-F5344CB8AC3E}">
        <p14:creationId xmlns:p14="http://schemas.microsoft.com/office/powerpoint/2010/main" val="3965465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Rectangle2 3"/>
          <p:cNvSpPr/>
          <p:nvPr/>
        </p:nvSpPr>
        <p:spPr>
          <a:xfrm>
            <a:off x="0" y="0"/>
            <a:ext cx="7629525" cy="5715000"/>
          </a:xfrm>
          <a:prstGeom prst="rect">
            <a:avLst/>
          </a:prstGeom>
          <a:solidFill>
            <a:srgbClr val="819EB5"/>
          </a:solidFill>
          <a:effectLst/>
        </p:spPr>
        <p:txBody>
          <a:bodyPr wrap="square" rtlCol="0" anchor="ctr">
            <a:spAutoFit/>
          </a:bodyPr>
          <a:lstStyle/>
          <a:p>
            <a:pPr algn="ctr"/>
            <a:endParaRPr/>
          </a:p>
        </p:txBody>
      </p:sp>
      <p:pic>
        <p:nvPicPr>
          <p:cNvPr id="571" name="3_graphic.png"/>
          <p:cNvPicPr>
            <a:picLocks noChangeAspect="1"/>
          </p:cNvPicPr>
          <p:nvPr/>
        </p:nvPicPr>
        <p:blipFill>
          <a:blip r:embed="rId2"/>
          <a:stretch>
            <a:fillRect/>
          </a:stretch>
        </p:blipFill>
        <p:spPr>
          <a:xfrm>
            <a:off x="47625" y="0"/>
            <a:ext cx="7620000" cy="5715000"/>
          </a:xfrm>
          <a:prstGeom prst="rect">
            <a:avLst/>
          </a:prstGeom>
          <a:effectLst/>
        </p:spPr>
      </p:pic>
      <p:sp>
        <p:nvSpPr>
          <p:cNvPr id="572" name="TextBox 2"/>
          <p:cNvSpPr txBox="1"/>
          <p:nvPr/>
        </p:nvSpPr>
        <p:spPr>
          <a:xfrm>
            <a:off x="1466850" y="76200"/>
            <a:ext cx="6143625" cy="914400"/>
          </a:xfrm>
          <a:prstGeom prst="rect">
            <a:avLst/>
          </a:prstGeom>
          <a:effectLst/>
        </p:spPr>
        <p:txBody>
          <a:bodyPr wrap="square" rtlCol="0" anchor="t">
            <a:spAutoFit/>
          </a:bodyPr>
          <a:lstStyle/>
          <a:p>
            <a:pPr algn="l"/>
            <a:r>
              <a:rPr lang="en-US" sz="6675" b="1" i="0" u="none" spc="0" dirty="0">
                <a:solidFill>
                  <a:srgbClr val="FFFFFF"/>
                </a:solidFill>
                <a:latin typeface="Amasis"/>
              </a:rPr>
              <a:t>Lend-Lease</a:t>
            </a:r>
          </a:p>
        </p:txBody>
      </p:sp>
      <p:sp>
        <p:nvSpPr>
          <p:cNvPr id="573" name="TextBox 1"/>
          <p:cNvSpPr txBox="1"/>
          <p:nvPr/>
        </p:nvSpPr>
        <p:spPr>
          <a:xfrm>
            <a:off x="1495425" y="981075"/>
            <a:ext cx="5724525" cy="1343025"/>
          </a:xfrm>
          <a:prstGeom prst="rect">
            <a:avLst/>
          </a:prstGeom>
          <a:effectLst/>
        </p:spPr>
        <p:txBody>
          <a:bodyPr wrap="square" rtlCol="0" anchor="t">
            <a:spAutoFit/>
          </a:bodyPr>
          <a:lstStyle/>
          <a:p>
            <a:pPr algn="r"/>
            <a:r>
              <a:rPr lang="en-US" sz="2325" b="1" i="0" u="none" spc="0" dirty="0">
                <a:solidFill>
                  <a:srgbClr val="8B0F45"/>
                </a:solidFill>
                <a:latin typeface="Amasis"/>
              </a:rPr>
              <a:t>"The moment approaches when we shall no longer be able to pay for shipping and other supplies." - Churchill</a:t>
            </a:r>
          </a:p>
        </p:txBody>
      </p:sp>
      <p:sp>
        <p:nvSpPr>
          <p:cNvPr id="574" name="TextBox 3"/>
          <p:cNvSpPr txBox="1"/>
          <p:nvPr/>
        </p:nvSpPr>
        <p:spPr>
          <a:xfrm>
            <a:off x="876300" y="2190750"/>
            <a:ext cx="6210300" cy="2793072"/>
          </a:xfrm>
          <a:prstGeom prst="rect">
            <a:avLst/>
          </a:prstGeom>
          <a:effectLst/>
        </p:spPr>
        <p:txBody>
          <a:bodyPr wrap="square" rtlCol="0" anchor="t">
            <a:spAutoFit/>
          </a:bodyPr>
          <a:lstStyle/>
          <a:p>
            <a:pPr marL="285750" indent="-285750" algn="l">
              <a:buFont typeface="Arial"/>
              <a:buChar char="•"/>
            </a:pPr>
            <a:r>
              <a:rPr lang="en-US" sz="1350" b="0" i="0" u="none" spc="0" dirty="0">
                <a:solidFill>
                  <a:srgbClr val="FFFFFF"/>
                </a:solidFill>
                <a:latin typeface="Droid Serif"/>
              </a:rPr>
              <a:t>After fall of France, Britain was alone</a:t>
            </a:r>
          </a:p>
          <a:p>
            <a:pPr algn="l"/>
            <a:endParaRPr lang="en-US" sz="1350" b="0" i="0" u="none" spc="0" dirty="0">
              <a:solidFill>
                <a:srgbClr val="FFFFFF"/>
              </a:solidFill>
              <a:latin typeface="Droid Serif"/>
            </a:endParaRPr>
          </a:p>
          <a:p>
            <a:pPr marL="285750" indent="-285750" algn="l">
              <a:buFont typeface="Arial"/>
              <a:buChar char="•"/>
            </a:pPr>
            <a:r>
              <a:rPr lang="en-US" sz="1350" b="0" i="0" u="none" spc="0" dirty="0">
                <a:solidFill>
                  <a:srgbClr val="FFFFFF"/>
                </a:solidFill>
                <a:latin typeface="Droid Serif"/>
              </a:rPr>
              <a:t>Now, most Am. supported all aid short of war</a:t>
            </a:r>
          </a:p>
          <a:p>
            <a:pPr algn="l"/>
            <a:endParaRPr lang="en-US" sz="1350" b="0" i="0" u="none" spc="0" dirty="0">
              <a:solidFill>
                <a:srgbClr val="FFFFFF"/>
              </a:solidFill>
              <a:latin typeface="Droid Serif"/>
            </a:endParaRPr>
          </a:p>
          <a:p>
            <a:pPr marL="285750" indent="-285750" algn="l">
              <a:buFont typeface="Arial"/>
              <a:buChar char="•"/>
            </a:pPr>
            <a:r>
              <a:rPr lang="en-US" sz="1350" b="0" i="0" u="none" spc="0" dirty="0">
                <a:solidFill>
                  <a:srgbClr val="FFFFFF"/>
                </a:solidFill>
                <a:latin typeface="Droid Serif"/>
              </a:rPr>
              <a:t>1940 FDR Re-elected</a:t>
            </a:r>
          </a:p>
          <a:p>
            <a:pPr marL="742950" lvl="1" indent="-285750">
              <a:buFont typeface="Arial"/>
              <a:buChar char="•"/>
            </a:pPr>
            <a:r>
              <a:rPr lang="en-US" sz="1350" b="0" i="0" u="none" spc="0" dirty="0">
                <a:solidFill>
                  <a:srgbClr val="FFFFFF"/>
                </a:solidFill>
                <a:latin typeface="Droid Serif"/>
              </a:rPr>
              <a:t>pushed for greater involvement</a:t>
            </a:r>
          </a:p>
          <a:p>
            <a:pPr lvl="1"/>
            <a:endParaRPr lang="en-US" sz="1350" b="0" i="0" u="none" spc="0" dirty="0">
              <a:solidFill>
                <a:srgbClr val="FFFFFF"/>
              </a:solidFill>
              <a:latin typeface="Droid Serif"/>
            </a:endParaRPr>
          </a:p>
          <a:p>
            <a:pPr marL="285750" indent="-285750" algn="l">
              <a:buFont typeface="Arial"/>
              <a:buChar char="•"/>
            </a:pPr>
            <a:r>
              <a:rPr lang="en-US" sz="1350" b="0" i="0" u="none" spc="0" dirty="0">
                <a:solidFill>
                  <a:srgbClr val="FFFFFF"/>
                </a:solidFill>
                <a:latin typeface="Droid Serif"/>
              </a:rPr>
              <a:t>Britain NEEDED equipment and was broke</a:t>
            </a:r>
          </a:p>
          <a:p>
            <a:pPr algn="l"/>
            <a:endParaRPr lang="en-US" sz="1350" b="0" i="0" u="none" spc="0" dirty="0">
              <a:solidFill>
                <a:srgbClr val="FFFFFF"/>
              </a:solidFill>
              <a:latin typeface="Droid Serif"/>
            </a:endParaRPr>
          </a:p>
          <a:p>
            <a:pPr marL="285750" indent="-285750" algn="l">
              <a:buFont typeface="Arial"/>
              <a:buChar char="•"/>
            </a:pPr>
            <a:r>
              <a:rPr lang="en-US" sz="1350" b="0" i="0" u="none" spc="0" dirty="0">
                <a:solidFill>
                  <a:srgbClr val="FFFFFF"/>
                </a:solidFill>
                <a:latin typeface="Droid Serif"/>
              </a:rPr>
              <a:t>Bold new plan: Give weapons without any pay! Also food, equipment, etc.</a:t>
            </a:r>
          </a:p>
          <a:p>
            <a:pPr marL="742950" lvl="1" indent="-285750">
              <a:buFont typeface="Arial"/>
              <a:buChar char="•"/>
            </a:pPr>
            <a:r>
              <a:rPr lang="en-US" sz="1350" b="0" i="0" u="none" spc="0" dirty="0">
                <a:solidFill>
                  <a:srgbClr val="FFFFFF"/>
                </a:solidFill>
                <a:latin typeface="Droid Serif"/>
              </a:rPr>
              <a:t>Called Lend-Lease Act (March 1941)</a:t>
            </a:r>
          </a:p>
          <a:p>
            <a:pPr marL="742950" lvl="1" indent="-285750">
              <a:buFont typeface="Arial"/>
              <a:buChar char="•"/>
            </a:pPr>
            <a:r>
              <a:rPr lang="en-US" sz="1350" b="0" i="0" u="none" spc="0" dirty="0">
                <a:solidFill>
                  <a:srgbClr val="FFFFFF"/>
                </a:solidFill>
                <a:latin typeface="Droid Serif"/>
              </a:rPr>
              <a:t>Explanation: </a:t>
            </a:r>
            <a:r>
              <a:rPr lang="en-US" sz="1350" b="0" i="1" u="none" spc="0" dirty="0">
                <a:solidFill>
                  <a:srgbClr val="FFFFFF"/>
                </a:solidFill>
                <a:latin typeface="Droid Serif"/>
              </a:rPr>
              <a:t>Neighbors house on fire? What do you do?</a:t>
            </a:r>
          </a:p>
          <a:p>
            <a:pPr algn="l"/>
            <a:endParaRPr lang="en-US" sz="1350" b="0" i="1" u="none" spc="0" dirty="0">
              <a:solidFill>
                <a:srgbClr val="FFFFFF"/>
              </a:solidFill>
              <a:latin typeface="Droid Serif"/>
            </a:endParaRPr>
          </a:p>
        </p:txBody>
      </p:sp>
      <p:sp>
        <p:nvSpPr>
          <p:cNvPr id="575" name="TextBox 4"/>
          <p:cNvSpPr txBox="1"/>
          <p:nvPr/>
        </p:nvSpPr>
        <p:spPr>
          <a:xfrm>
            <a:off x="5029200" y="4991100"/>
            <a:ext cx="1828800" cy="461665"/>
          </a:xfrm>
          <a:prstGeom prst="rect">
            <a:avLst/>
          </a:prstGeom>
          <a:solidFill>
            <a:srgbClr val="0D668F"/>
          </a:solidFill>
          <a:effectLst/>
        </p:spPr>
        <p:txBody>
          <a:bodyPr wrap="square" rtlCol="0" anchor="t">
            <a:spAutoFit/>
          </a:bodyPr>
          <a:lstStyle/>
          <a:p>
            <a:pPr algn="ctr"/>
            <a:r>
              <a:rPr lang="en-US" sz="1200" b="1" i="0" u="none" spc="0" dirty="0">
                <a:solidFill>
                  <a:srgbClr val="FFFFFF"/>
                </a:solidFill>
                <a:latin typeface="Nina Compressed"/>
              </a:rPr>
              <a:t>Eventually $49 billion to over 40 nations</a:t>
            </a:r>
          </a:p>
        </p:txBody>
      </p:sp>
    </p:spTree>
    <p:extLst>
      <p:ext uri="{BB962C8B-B14F-4D97-AF65-F5344CB8AC3E}">
        <p14:creationId xmlns:p14="http://schemas.microsoft.com/office/powerpoint/2010/main" val="1440628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Rectangle2 2"/>
          <p:cNvSpPr/>
          <p:nvPr/>
        </p:nvSpPr>
        <p:spPr>
          <a:xfrm>
            <a:off x="0" y="0"/>
            <a:ext cx="7629525" cy="5715000"/>
          </a:xfrm>
          <a:prstGeom prst="rect">
            <a:avLst/>
          </a:prstGeom>
          <a:solidFill>
            <a:srgbClr val="F3702B"/>
          </a:solidFill>
          <a:effectLst/>
        </p:spPr>
        <p:txBody>
          <a:bodyPr wrap="square" rtlCol="0" anchor="ctr">
            <a:spAutoFit/>
          </a:bodyPr>
          <a:lstStyle/>
          <a:p>
            <a:pPr algn="ctr"/>
            <a:endParaRPr/>
          </a:p>
        </p:txBody>
      </p:sp>
      <p:pic>
        <p:nvPicPr>
          <p:cNvPr id="578" name="2_bottom+graphic.png"/>
          <p:cNvPicPr>
            <a:picLocks noChangeAspect="1"/>
          </p:cNvPicPr>
          <p:nvPr/>
        </p:nvPicPr>
        <p:blipFill>
          <a:blip r:embed="rId2"/>
          <a:srcRect l="555" t="-10514" r="1043" b="-7389"/>
          <a:stretch>
            <a:fillRect/>
          </a:stretch>
        </p:blipFill>
        <p:spPr>
          <a:xfrm>
            <a:off x="0" y="4200525"/>
            <a:ext cx="7620000" cy="2571750"/>
          </a:xfrm>
          <a:prstGeom prst="rect">
            <a:avLst/>
          </a:prstGeom>
          <a:effectLst/>
        </p:spPr>
      </p:pic>
      <p:sp>
        <p:nvSpPr>
          <p:cNvPr id="579" name="TextBox 3"/>
          <p:cNvSpPr txBox="1"/>
          <p:nvPr/>
        </p:nvSpPr>
        <p:spPr>
          <a:xfrm>
            <a:off x="2257425" y="1333500"/>
            <a:ext cx="5362575" cy="647700"/>
          </a:xfrm>
          <a:prstGeom prst="rect">
            <a:avLst/>
          </a:prstGeom>
          <a:effectLst/>
        </p:spPr>
        <p:txBody>
          <a:bodyPr wrap="square" rtlCol="0" anchor="t">
            <a:spAutoFit/>
          </a:bodyPr>
          <a:lstStyle/>
          <a:p>
            <a:pPr algn="l"/>
            <a:r>
              <a:rPr lang="en-US" sz="4650" b="1" i="0" u="none" spc="0" dirty="0">
                <a:solidFill>
                  <a:srgbClr val="FFFFFF"/>
                </a:solidFill>
                <a:latin typeface="Amasis"/>
              </a:rPr>
              <a:t>of democracy</a:t>
            </a:r>
          </a:p>
        </p:txBody>
      </p:sp>
      <p:sp>
        <p:nvSpPr>
          <p:cNvPr id="580" name="TextBox 2"/>
          <p:cNvSpPr txBox="1"/>
          <p:nvPr/>
        </p:nvSpPr>
        <p:spPr>
          <a:xfrm>
            <a:off x="-457200" y="-190500"/>
            <a:ext cx="6867525" cy="1590675"/>
          </a:xfrm>
          <a:prstGeom prst="rect">
            <a:avLst/>
          </a:prstGeom>
          <a:effectLst/>
        </p:spPr>
        <p:txBody>
          <a:bodyPr wrap="square" rtlCol="0" anchor="t">
            <a:spAutoFit/>
          </a:bodyPr>
          <a:lstStyle/>
          <a:p>
            <a:pPr algn="ctr"/>
            <a:r>
              <a:rPr lang="en-US" sz="12000" b="0" i="0" u="none" spc="0" dirty="0">
                <a:solidFill>
                  <a:srgbClr val="CEDE52"/>
                </a:solidFill>
                <a:latin typeface="Impact"/>
              </a:rPr>
              <a:t>ARSENAL</a:t>
            </a:r>
          </a:p>
        </p:txBody>
      </p:sp>
      <p:sp>
        <p:nvSpPr>
          <p:cNvPr id="581" name="TextBox 4"/>
          <p:cNvSpPr txBox="1"/>
          <p:nvPr/>
        </p:nvSpPr>
        <p:spPr>
          <a:xfrm>
            <a:off x="228600" y="2095500"/>
            <a:ext cx="7010400" cy="2896947"/>
          </a:xfrm>
          <a:prstGeom prst="rect">
            <a:avLst/>
          </a:prstGeom>
          <a:effectLst/>
        </p:spPr>
        <p:txBody>
          <a:bodyPr wrap="square" rtlCol="0" anchor="t">
            <a:spAutoFit/>
          </a:bodyPr>
          <a:lstStyle/>
          <a:p>
            <a:pPr marL="342900" indent="-342900" algn="l">
              <a:buFont typeface="Arial"/>
              <a:buChar char="•"/>
            </a:pPr>
            <a:r>
              <a:rPr lang="en-US" sz="2025" b="0" i="0" u="none" spc="0" dirty="0">
                <a:solidFill>
                  <a:srgbClr val="FFFFFF"/>
                </a:solidFill>
                <a:latin typeface="Unkempt"/>
              </a:rPr>
              <a:t>FDR calls to arm and support the Allies. </a:t>
            </a:r>
          </a:p>
          <a:p>
            <a:pPr algn="l"/>
            <a:endParaRPr lang="en-US" sz="2025" b="0" i="0" u="none" spc="0" dirty="0">
              <a:solidFill>
                <a:srgbClr val="FFFFFF"/>
              </a:solidFill>
              <a:latin typeface="Unkempt"/>
            </a:endParaRPr>
          </a:p>
          <a:p>
            <a:pPr marL="342900" indent="-342900" algn="l">
              <a:buFont typeface="Arial"/>
              <a:buChar char="•"/>
            </a:pPr>
            <a:r>
              <a:rPr lang="en-US" sz="2025" b="0" i="0" u="none" spc="0" dirty="0">
                <a:solidFill>
                  <a:srgbClr val="FFFFFF"/>
                </a:solidFill>
                <a:latin typeface="Unkempt"/>
              </a:rPr>
              <a:t>Phrase refers to American industrial might - becomes primary military supplier for the Allied war effort</a:t>
            </a:r>
          </a:p>
          <a:p>
            <a:pPr algn="l"/>
            <a:endParaRPr lang="en-US" sz="2025" b="0" i="0" u="none" spc="0" dirty="0">
              <a:solidFill>
                <a:srgbClr val="FFFFFF"/>
              </a:solidFill>
              <a:latin typeface="Unkempt"/>
            </a:endParaRPr>
          </a:p>
          <a:p>
            <a:pPr marL="342900" indent="-342900" algn="l">
              <a:buFont typeface="Arial"/>
              <a:buChar char="•"/>
            </a:pPr>
            <a:r>
              <a:rPr lang="en-US" sz="2025" b="0" i="0" u="none" spc="0" dirty="0">
                <a:solidFill>
                  <a:srgbClr val="FFFFFF"/>
                </a:solidFill>
                <a:latin typeface="Unkempt"/>
              </a:rPr>
              <a:t>Understood outcome would ultimately depend on USA's ability to produce planes, tanks, guns, uniforms, etc.</a:t>
            </a:r>
          </a:p>
          <a:p>
            <a:pPr algn="l"/>
            <a:endParaRPr lang="en-US" sz="2025" b="0" i="0" u="none" spc="0" dirty="0">
              <a:solidFill>
                <a:srgbClr val="FFFFFF"/>
              </a:solidFill>
              <a:latin typeface="Unkempt"/>
            </a:endParaRPr>
          </a:p>
          <a:p>
            <a:pPr algn="l"/>
            <a:endParaRPr lang="en-US" sz="2025" b="0" i="0" u="none" spc="0" dirty="0">
              <a:solidFill>
                <a:srgbClr val="FFFFFF"/>
              </a:solidFill>
              <a:latin typeface="Unkempt"/>
            </a:endParaRPr>
          </a:p>
        </p:txBody>
      </p:sp>
    </p:spTree>
    <p:extLst>
      <p:ext uri="{BB962C8B-B14F-4D97-AF65-F5344CB8AC3E}">
        <p14:creationId xmlns:p14="http://schemas.microsoft.com/office/powerpoint/2010/main" val="903894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Rectangle2 2"/>
          <p:cNvSpPr/>
          <p:nvPr/>
        </p:nvSpPr>
        <p:spPr>
          <a:xfrm>
            <a:off x="0" y="0"/>
            <a:ext cx="7629525" cy="5715000"/>
          </a:xfrm>
          <a:prstGeom prst="rect">
            <a:avLst/>
          </a:prstGeom>
          <a:solidFill>
            <a:srgbClr val="F3702B"/>
          </a:solidFill>
          <a:effectLst/>
        </p:spPr>
        <p:txBody>
          <a:bodyPr wrap="square" rtlCol="0" anchor="ctr">
            <a:spAutoFit/>
          </a:bodyPr>
          <a:lstStyle/>
          <a:p>
            <a:pPr algn="ctr"/>
            <a:endParaRPr/>
          </a:p>
        </p:txBody>
      </p:sp>
      <p:pic>
        <p:nvPicPr>
          <p:cNvPr id="578" name="2_bottom+graphic.png"/>
          <p:cNvPicPr>
            <a:picLocks noChangeAspect="1"/>
          </p:cNvPicPr>
          <p:nvPr/>
        </p:nvPicPr>
        <p:blipFill>
          <a:blip r:embed="rId2"/>
          <a:srcRect l="555" t="-10514" r="1043" b="-7389"/>
          <a:stretch>
            <a:fillRect/>
          </a:stretch>
        </p:blipFill>
        <p:spPr>
          <a:xfrm>
            <a:off x="0" y="4200525"/>
            <a:ext cx="7620000" cy="2571750"/>
          </a:xfrm>
          <a:prstGeom prst="rect">
            <a:avLst/>
          </a:prstGeom>
          <a:effectLst/>
        </p:spPr>
      </p:pic>
      <p:sp>
        <p:nvSpPr>
          <p:cNvPr id="579" name="TextBox 3"/>
          <p:cNvSpPr txBox="1"/>
          <p:nvPr/>
        </p:nvSpPr>
        <p:spPr>
          <a:xfrm>
            <a:off x="2257425" y="1333500"/>
            <a:ext cx="5362575" cy="647700"/>
          </a:xfrm>
          <a:prstGeom prst="rect">
            <a:avLst/>
          </a:prstGeom>
          <a:effectLst/>
        </p:spPr>
        <p:txBody>
          <a:bodyPr wrap="square" rtlCol="0" anchor="t">
            <a:spAutoFit/>
          </a:bodyPr>
          <a:lstStyle/>
          <a:p>
            <a:pPr algn="l"/>
            <a:r>
              <a:rPr lang="en-US" sz="4650" b="1" i="0" u="none" spc="0" dirty="0">
                <a:solidFill>
                  <a:srgbClr val="FFFFFF"/>
                </a:solidFill>
                <a:latin typeface="Amasis"/>
              </a:rPr>
              <a:t>of democracy</a:t>
            </a:r>
          </a:p>
        </p:txBody>
      </p:sp>
      <p:sp>
        <p:nvSpPr>
          <p:cNvPr id="580" name="TextBox 2"/>
          <p:cNvSpPr txBox="1"/>
          <p:nvPr/>
        </p:nvSpPr>
        <p:spPr>
          <a:xfrm>
            <a:off x="-457200" y="-190500"/>
            <a:ext cx="6867525" cy="1590675"/>
          </a:xfrm>
          <a:prstGeom prst="rect">
            <a:avLst/>
          </a:prstGeom>
          <a:effectLst/>
        </p:spPr>
        <p:txBody>
          <a:bodyPr wrap="square" rtlCol="0" anchor="t">
            <a:spAutoFit/>
          </a:bodyPr>
          <a:lstStyle/>
          <a:p>
            <a:pPr algn="ctr"/>
            <a:r>
              <a:rPr lang="en-US" sz="12000" b="0" i="0" u="none" spc="0" dirty="0">
                <a:solidFill>
                  <a:srgbClr val="CEDE52"/>
                </a:solidFill>
                <a:latin typeface="Impact"/>
              </a:rPr>
              <a:t>ARSENAL</a:t>
            </a:r>
          </a:p>
        </p:txBody>
      </p:sp>
      <p:sp>
        <p:nvSpPr>
          <p:cNvPr id="582" name="TextBox 5"/>
          <p:cNvSpPr txBox="1"/>
          <p:nvPr/>
        </p:nvSpPr>
        <p:spPr>
          <a:xfrm>
            <a:off x="762000" y="2019300"/>
            <a:ext cx="6162675" cy="2585323"/>
          </a:xfrm>
          <a:prstGeom prst="rect">
            <a:avLst/>
          </a:prstGeom>
          <a:effectLst/>
        </p:spPr>
        <p:txBody>
          <a:bodyPr wrap="square" rtlCol="0" anchor="t">
            <a:spAutoFit/>
          </a:bodyPr>
          <a:lstStyle/>
          <a:p>
            <a:pPr algn="ctr"/>
            <a:r>
              <a:rPr lang="en-US" b="0" i="0" u="none" spc="0" dirty="0">
                <a:solidFill>
                  <a:srgbClr val="FFFFFF"/>
                </a:solidFill>
                <a:latin typeface="Unkempt"/>
              </a:rPr>
              <a:t>"We must be the great arsenal of democracy. For us this is an emergency as serious as war itself.  We must apply ourselves to our task with the same resolution, the same sense of urgency, the same spirit of patriotism and sacrifice as we would were we at war."</a:t>
            </a:r>
          </a:p>
          <a:p>
            <a:pPr algn="ctr"/>
            <a:endParaRPr lang="en-US" b="0" i="0" u="none" spc="0" dirty="0">
              <a:solidFill>
                <a:srgbClr val="FFFFFF"/>
              </a:solidFill>
              <a:latin typeface="Unkempt"/>
            </a:endParaRPr>
          </a:p>
          <a:p>
            <a:pPr algn="ctr"/>
            <a:r>
              <a:rPr lang="en-US" b="0" i="0" u="none" spc="0" dirty="0">
                <a:solidFill>
                  <a:srgbClr val="FFFFFF"/>
                </a:solidFill>
                <a:latin typeface="Unkempt"/>
              </a:rPr>
              <a:t>"The peace, freedom, and security of 90% of the world is being jeopardized by the remaining 10%" - FDR</a:t>
            </a:r>
          </a:p>
          <a:p>
            <a:pPr algn="l"/>
            <a:endParaRPr lang="en-US" b="0" i="0" u="none" spc="0" dirty="0">
              <a:solidFill>
                <a:srgbClr val="FFFFFF"/>
              </a:solidFill>
              <a:latin typeface="Unkempt"/>
            </a:endParaRPr>
          </a:p>
        </p:txBody>
      </p:sp>
    </p:spTree>
    <p:extLst>
      <p:ext uri="{BB962C8B-B14F-4D97-AF65-F5344CB8AC3E}">
        <p14:creationId xmlns:p14="http://schemas.microsoft.com/office/powerpoint/2010/main" val="1367090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Rectangle2 2"/>
          <p:cNvSpPr/>
          <p:nvPr/>
        </p:nvSpPr>
        <p:spPr>
          <a:xfrm>
            <a:off x="0" y="0"/>
            <a:ext cx="7629525" cy="5715000"/>
          </a:xfrm>
          <a:prstGeom prst="rect">
            <a:avLst/>
          </a:prstGeom>
          <a:solidFill>
            <a:srgbClr val="715B80"/>
          </a:solidFill>
          <a:effectLst/>
        </p:spPr>
        <p:txBody>
          <a:bodyPr wrap="square" rtlCol="0" anchor="ctr">
            <a:spAutoFit/>
          </a:bodyPr>
          <a:lstStyle/>
          <a:p>
            <a:pPr algn="ctr"/>
            <a:endParaRPr/>
          </a:p>
        </p:txBody>
      </p:sp>
      <p:sp>
        <p:nvSpPr>
          <p:cNvPr id="585" name="TextBox 3"/>
          <p:cNvSpPr txBox="1"/>
          <p:nvPr/>
        </p:nvSpPr>
        <p:spPr>
          <a:xfrm>
            <a:off x="419100" y="466725"/>
            <a:ext cx="5362575" cy="1314450"/>
          </a:xfrm>
          <a:prstGeom prst="rect">
            <a:avLst/>
          </a:prstGeom>
          <a:effectLst/>
        </p:spPr>
        <p:txBody>
          <a:bodyPr wrap="square" rtlCol="0" anchor="t">
            <a:spAutoFit/>
          </a:bodyPr>
          <a:lstStyle/>
          <a:p>
            <a:pPr algn="l"/>
            <a:r>
              <a:rPr lang="en-US" sz="4650" b="1" i="0" u="none" spc="0" dirty="0">
                <a:solidFill>
                  <a:srgbClr val="FFFFFF"/>
                </a:solidFill>
                <a:latin typeface="Amasis"/>
              </a:rPr>
              <a:t>OTHER PREPARATION</a:t>
            </a:r>
          </a:p>
        </p:txBody>
      </p:sp>
      <p:pic>
        <p:nvPicPr>
          <p:cNvPr id="587" name="3_graphic.png 1"/>
          <p:cNvPicPr>
            <a:picLocks noChangeAspect="1"/>
          </p:cNvPicPr>
          <p:nvPr/>
        </p:nvPicPr>
        <p:blipFill>
          <a:blip r:embed="rId2"/>
          <a:stretch>
            <a:fillRect/>
          </a:stretch>
        </p:blipFill>
        <p:spPr>
          <a:xfrm>
            <a:off x="47625" y="0"/>
            <a:ext cx="7620000" cy="5715000"/>
          </a:xfrm>
          <a:prstGeom prst="rect">
            <a:avLst/>
          </a:prstGeom>
          <a:effectLst/>
        </p:spPr>
      </p:pic>
      <p:sp>
        <p:nvSpPr>
          <p:cNvPr id="586" name="TextBox 4"/>
          <p:cNvSpPr txBox="1"/>
          <p:nvPr/>
        </p:nvSpPr>
        <p:spPr>
          <a:xfrm>
            <a:off x="533400" y="2095500"/>
            <a:ext cx="6896100" cy="2585323"/>
          </a:xfrm>
          <a:prstGeom prst="rect">
            <a:avLst/>
          </a:prstGeom>
          <a:effectLst/>
        </p:spPr>
        <p:txBody>
          <a:bodyPr wrap="square" rtlCol="0" anchor="t">
            <a:spAutoFit/>
          </a:bodyPr>
          <a:lstStyle/>
          <a:p>
            <a:pPr marL="342900" indent="-342900" algn="l">
              <a:buFont typeface="Arial"/>
              <a:buChar char="•"/>
            </a:pPr>
            <a:r>
              <a:rPr lang="en-US" sz="2025" b="0" i="0" u="none" spc="0" dirty="0">
                <a:solidFill>
                  <a:srgbClr val="FFFFFF"/>
                </a:solidFill>
                <a:latin typeface="Unkempt"/>
              </a:rPr>
              <a:t>Doubles US Navy</a:t>
            </a:r>
          </a:p>
          <a:p>
            <a:pPr marL="342900" indent="-342900" algn="l">
              <a:buFont typeface="Arial"/>
              <a:buChar char="•"/>
            </a:pPr>
            <a:r>
              <a:rPr lang="en-US" sz="2025" b="0" i="0" u="none" spc="0" dirty="0">
                <a:solidFill>
                  <a:srgbClr val="FFFFFF"/>
                </a:solidFill>
                <a:latin typeface="Unkempt"/>
              </a:rPr>
              <a:t>Pledges to come to the support of any North, Central, or South American country</a:t>
            </a:r>
          </a:p>
          <a:p>
            <a:pPr marL="342900" indent="-342900" algn="l">
              <a:buFont typeface="Arial"/>
              <a:buChar char="•"/>
            </a:pPr>
            <a:r>
              <a:rPr lang="en-US" sz="2025" b="0" i="0" u="none" spc="0" dirty="0">
                <a:solidFill>
                  <a:srgbClr val="FFFFFF"/>
                </a:solidFill>
                <a:latin typeface="Unkempt"/>
              </a:rPr>
              <a:t>First peacetime draft: Selective Training and Service Act</a:t>
            </a:r>
          </a:p>
          <a:p>
            <a:pPr marL="342900" indent="-342900" algn="l">
              <a:buFont typeface="Arial"/>
              <a:buChar char="•"/>
            </a:pPr>
            <a:r>
              <a:rPr lang="en-US" sz="2025" b="0" i="0" u="none" spc="0" dirty="0">
                <a:solidFill>
                  <a:srgbClr val="FFFFFF"/>
                </a:solidFill>
                <a:latin typeface="Unkempt"/>
              </a:rPr>
              <a:t>Defense spending went from $2 bil to $10 bil</a:t>
            </a:r>
          </a:p>
          <a:p>
            <a:pPr marL="342900" indent="-342900" algn="l">
              <a:buFont typeface="Arial"/>
              <a:buChar char="•"/>
            </a:pPr>
            <a:r>
              <a:rPr lang="en-US" sz="2025" b="0" i="0" u="none" spc="0" dirty="0">
                <a:solidFill>
                  <a:srgbClr val="FFFFFF"/>
                </a:solidFill>
                <a:latin typeface="Unkempt"/>
              </a:rPr>
              <a:t>Traded U.S. Navy destroyers with Britain </a:t>
            </a:r>
          </a:p>
          <a:p>
            <a:pPr marL="342900" indent="-342900" algn="l">
              <a:buFont typeface="Arial"/>
              <a:buChar char="•"/>
            </a:pPr>
            <a:endParaRPr lang="en-US" sz="2025" b="0" i="0" u="none" spc="0" dirty="0">
              <a:solidFill>
                <a:srgbClr val="FFFFFF"/>
              </a:solidFill>
              <a:latin typeface="Unkempt"/>
            </a:endParaRPr>
          </a:p>
          <a:p>
            <a:pPr marL="342900" indent="-342900" algn="l">
              <a:buFont typeface="Arial"/>
              <a:buChar char="•"/>
            </a:pPr>
            <a:endParaRPr lang="en-US" sz="2025" b="0" i="0" u="none" spc="0" dirty="0">
              <a:solidFill>
                <a:srgbClr val="FFFFFF"/>
              </a:solidFill>
              <a:latin typeface="Unkempt"/>
            </a:endParaRPr>
          </a:p>
        </p:txBody>
      </p:sp>
    </p:spTree>
    <p:extLst>
      <p:ext uri="{BB962C8B-B14F-4D97-AF65-F5344CB8AC3E}">
        <p14:creationId xmlns:p14="http://schemas.microsoft.com/office/powerpoint/2010/main" val="320142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 name="Rectangle2 2"/>
          <p:cNvSpPr/>
          <p:nvPr/>
        </p:nvSpPr>
        <p:spPr>
          <a:xfrm>
            <a:off x="0" y="0"/>
            <a:ext cx="7629525" cy="5715000"/>
          </a:xfrm>
          <a:prstGeom prst="rect">
            <a:avLst/>
          </a:prstGeom>
          <a:solidFill>
            <a:srgbClr val="F3702B"/>
          </a:solidFill>
          <a:effectLst/>
        </p:spPr>
        <p:txBody>
          <a:bodyPr wrap="square" rtlCol="0" anchor="ctr">
            <a:spAutoFit/>
          </a:bodyPr>
          <a:lstStyle/>
          <a:p>
            <a:pPr algn="ctr"/>
            <a:endParaRPr/>
          </a:p>
        </p:txBody>
      </p:sp>
      <p:pic>
        <p:nvPicPr>
          <p:cNvPr id="293" name="2_bottom+graphic.png"/>
          <p:cNvPicPr>
            <a:picLocks noChangeAspect="1"/>
          </p:cNvPicPr>
          <p:nvPr/>
        </p:nvPicPr>
        <p:blipFill>
          <a:blip r:embed="rId2"/>
          <a:srcRect l="555" t="-10514" r="1043" b="-7389"/>
          <a:stretch>
            <a:fillRect/>
          </a:stretch>
        </p:blipFill>
        <p:spPr>
          <a:xfrm>
            <a:off x="0" y="3143250"/>
            <a:ext cx="7620000" cy="2571750"/>
          </a:xfrm>
          <a:prstGeom prst="rect">
            <a:avLst/>
          </a:prstGeom>
          <a:effectLst/>
        </p:spPr>
      </p:pic>
      <p:sp>
        <p:nvSpPr>
          <p:cNvPr id="294" name="TextBox 1"/>
          <p:cNvSpPr txBox="1"/>
          <p:nvPr/>
        </p:nvSpPr>
        <p:spPr>
          <a:xfrm>
            <a:off x="838200" y="1333500"/>
            <a:ext cx="6324600" cy="1615827"/>
          </a:xfrm>
          <a:prstGeom prst="rect">
            <a:avLst/>
          </a:prstGeom>
          <a:effectLst/>
        </p:spPr>
        <p:txBody>
          <a:bodyPr wrap="square" rtlCol="0" anchor="t">
            <a:spAutoFit/>
          </a:bodyPr>
          <a:lstStyle/>
          <a:p>
            <a:pPr algn="l"/>
            <a:r>
              <a:rPr lang="en-US" sz="1650" b="1" i="0" u="none" spc="0" dirty="0">
                <a:solidFill>
                  <a:srgbClr val="FFFFFF"/>
                </a:solidFill>
                <a:latin typeface="Amasis"/>
              </a:rPr>
              <a:t>Didn't join League, but still involved:</a:t>
            </a:r>
          </a:p>
          <a:p>
            <a:pPr marL="285750" indent="-285750" algn="l">
              <a:buFont typeface="Arial"/>
              <a:buChar char="•"/>
            </a:pPr>
            <a:r>
              <a:rPr lang="en-US" sz="1650" b="1" i="0" u="none" spc="0" dirty="0">
                <a:solidFill>
                  <a:srgbClr val="FFFFFF"/>
                </a:solidFill>
                <a:latin typeface="Amasis"/>
              </a:rPr>
              <a:t>Provided aid and forgave war debts</a:t>
            </a:r>
          </a:p>
          <a:p>
            <a:pPr marL="285750" indent="-285750" algn="l">
              <a:buFont typeface="Arial"/>
              <a:buChar char="•"/>
            </a:pPr>
            <a:r>
              <a:rPr lang="en-US" sz="1650" b="1" i="0" u="none" spc="0" dirty="0">
                <a:solidFill>
                  <a:srgbClr val="FFFFFF"/>
                </a:solidFill>
                <a:latin typeface="Amasis"/>
              </a:rPr>
              <a:t>International Agreements:</a:t>
            </a:r>
          </a:p>
          <a:p>
            <a:pPr marL="285750" indent="-285750" algn="l">
              <a:buFont typeface="Arial"/>
              <a:buChar char="•"/>
            </a:pPr>
            <a:r>
              <a:rPr lang="en-US" sz="1650" b="1" i="0" u="none" spc="0" dirty="0">
                <a:solidFill>
                  <a:srgbClr val="FFFFFF"/>
                </a:solidFill>
                <a:latin typeface="Amasis"/>
              </a:rPr>
              <a:t>limit warships</a:t>
            </a:r>
          </a:p>
          <a:p>
            <a:pPr marL="285750" indent="-285750" algn="l">
              <a:buFont typeface="Arial"/>
              <a:buChar char="•"/>
            </a:pPr>
            <a:r>
              <a:rPr lang="en-US" sz="1650" b="1" i="0" u="none" spc="0" dirty="0">
                <a:solidFill>
                  <a:srgbClr val="FFFFFF"/>
                </a:solidFill>
                <a:latin typeface="Amasis"/>
              </a:rPr>
              <a:t>Kellogg-Briand Pact</a:t>
            </a:r>
          </a:p>
          <a:p>
            <a:pPr algn="l"/>
            <a:endParaRPr lang="en-US" sz="1650" b="1" i="0" u="none" spc="0" dirty="0">
              <a:solidFill>
                <a:srgbClr val="FFFFFF"/>
              </a:solidFill>
              <a:latin typeface="Amasis"/>
            </a:endParaRPr>
          </a:p>
        </p:txBody>
      </p:sp>
      <p:sp>
        <p:nvSpPr>
          <p:cNvPr id="295" name="TextBox 2"/>
          <p:cNvSpPr txBox="1"/>
          <p:nvPr/>
        </p:nvSpPr>
        <p:spPr>
          <a:xfrm>
            <a:off x="123825" y="114300"/>
            <a:ext cx="7886700" cy="1857375"/>
          </a:xfrm>
          <a:prstGeom prst="rect">
            <a:avLst/>
          </a:prstGeom>
          <a:effectLst/>
        </p:spPr>
        <p:txBody>
          <a:bodyPr wrap="square" rtlCol="0" anchor="t">
            <a:spAutoFit/>
          </a:bodyPr>
          <a:lstStyle/>
          <a:p>
            <a:pPr algn="l"/>
            <a:r>
              <a:rPr lang="en-US" sz="6675" b="0" i="0" u="none" spc="0" dirty="0">
                <a:solidFill>
                  <a:srgbClr val="FFFFFF"/>
                </a:solidFill>
                <a:latin typeface="Impact"/>
              </a:rPr>
              <a:t>REVIEW: ISOLATIONISM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Rectangle2 4"/>
          <p:cNvSpPr/>
          <p:nvPr/>
        </p:nvSpPr>
        <p:spPr>
          <a:xfrm>
            <a:off x="0" y="0"/>
            <a:ext cx="7629525" cy="5715000"/>
          </a:xfrm>
          <a:prstGeom prst="rect">
            <a:avLst/>
          </a:prstGeom>
          <a:solidFill>
            <a:srgbClr val="ACC800"/>
          </a:solidFill>
          <a:effectLst/>
        </p:spPr>
        <p:txBody>
          <a:bodyPr wrap="square" rtlCol="0" anchor="ctr">
            <a:spAutoFit/>
          </a:bodyPr>
          <a:lstStyle/>
          <a:p>
            <a:pPr algn="ctr"/>
            <a:endParaRPr/>
          </a:p>
        </p:txBody>
      </p:sp>
      <p:pic>
        <p:nvPicPr>
          <p:cNvPr id="590" name="big+head.png"/>
          <p:cNvPicPr>
            <a:picLocks noChangeAspect="1"/>
          </p:cNvPicPr>
          <p:nvPr/>
        </p:nvPicPr>
        <p:blipFill>
          <a:blip r:embed="rId2">
            <a:alphaModFix amt="77000"/>
          </a:blip>
          <a:stretch>
            <a:fillRect/>
          </a:stretch>
        </p:blipFill>
        <p:spPr>
          <a:xfrm>
            <a:off x="304800" y="114300"/>
            <a:ext cx="6972300" cy="5943600"/>
          </a:xfrm>
          <a:prstGeom prst="rect">
            <a:avLst/>
          </a:prstGeom>
          <a:effectLst/>
        </p:spPr>
      </p:pic>
      <p:sp>
        <p:nvSpPr>
          <p:cNvPr id="591" name="TextBox 1"/>
          <p:cNvSpPr txBox="1"/>
          <p:nvPr/>
        </p:nvSpPr>
        <p:spPr>
          <a:xfrm>
            <a:off x="504825" y="95250"/>
            <a:ext cx="3848100" cy="438150"/>
          </a:xfrm>
          <a:prstGeom prst="rect">
            <a:avLst/>
          </a:prstGeom>
          <a:effectLst/>
        </p:spPr>
        <p:txBody>
          <a:bodyPr wrap="square" rtlCol="0" anchor="t">
            <a:spAutoFit/>
          </a:bodyPr>
          <a:lstStyle/>
          <a:p>
            <a:pPr algn="l"/>
            <a:r>
              <a:rPr lang="en-US" sz="3000" b="1" i="0" u="none" spc="0" dirty="0">
                <a:solidFill>
                  <a:srgbClr val="FFFFFF"/>
                </a:solidFill>
                <a:latin typeface="Amasis"/>
              </a:rPr>
              <a:t>Arizona</a:t>
            </a:r>
          </a:p>
        </p:txBody>
      </p:sp>
      <p:sp>
        <p:nvSpPr>
          <p:cNvPr id="592" name="TextBox 2"/>
          <p:cNvSpPr txBox="1"/>
          <p:nvPr/>
        </p:nvSpPr>
        <p:spPr>
          <a:xfrm>
            <a:off x="533400" y="342900"/>
            <a:ext cx="6800850" cy="1892826"/>
          </a:xfrm>
          <a:prstGeom prst="rect">
            <a:avLst/>
          </a:prstGeom>
          <a:effectLst/>
        </p:spPr>
        <p:txBody>
          <a:bodyPr wrap="square" rtlCol="0" anchor="t">
            <a:spAutoFit/>
          </a:bodyPr>
          <a:lstStyle/>
          <a:p>
            <a:pPr algn="l"/>
            <a:r>
              <a:rPr lang="en-US" sz="11700" b="1" i="0" u="none" spc="0" dirty="0">
                <a:solidFill>
                  <a:srgbClr val="D8E36E"/>
                </a:solidFill>
                <a:latin typeface="Impact"/>
              </a:rPr>
              <a:t>WELCOMES</a:t>
            </a:r>
          </a:p>
        </p:txBody>
      </p:sp>
      <p:sp>
        <p:nvSpPr>
          <p:cNvPr id="593" name="TextBox 3"/>
          <p:cNvSpPr txBox="1"/>
          <p:nvPr/>
        </p:nvSpPr>
        <p:spPr>
          <a:xfrm>
            <a:off x="4171950" y="1914525"/>
            <a:ext cx="3848100" cy="561975"/>
          </a:xfrm>
          <a:prstGeom prst="rect">
            <a:avLst/>
          </a:prstGeom>
          <a:effectLst/>
        </p:spPr>
        <p:txBody>
          <a:bodyPr wrap="square" rtlCol="0" anchor="t">
            <a:spAutoFit/>
          </a:bodyPr>
          <a:lstStyle/>
          <a:p>
            <a:pPr algn="l"/>
            <a:r>
              <a:rPr lang="en-US" sz="3975" b="1" i="0" u="none" spc="0" dirty="0">
                <a:solidFill>
                  <a:srgbClr val="FFFFFF"/>
                </a:solidFill>
                <a:latin typeface="Amasis"/>
              </a:rPr>
              <a:t>the</a:t>
            </a:r>
          </a:p>
        </p:txBody>
      </p:sp>
      <p:sp>
        <p:nvSpPr>
          <p:cNvPr id="594" name="TextBox 4"/>
          <p:cNvSpPr txBox="1"/>
          <p:nvPr/>
        </p:nvSpPr>
        <p:spPr>
          <a:xfrm>
            <a:off x="5219700" y="1838325"/>
            <a:ext cx="3848100" cy="1892826"/>
          </a:xfrm>
          <a:prstGeom prst="rect">
            <a:avLst/>
          </a:prstGeom>
          <a:effectLst/>
        </p:spPr>
        <p:txBody>
          <a:bodyPr wrap="square" rtlCol="0" anchor="t">
            <a:spAutoFit/>
          </a:bodyPr>
          <a:lstStyle/>
          <a:p>
            <a:pPr algn="l"/>
            <a:r>
              <a:rPr lang="en-US" sz="11700" b="1" i="0" u="none" spc="0" dirty="0">
                <a:solidFill>
                  <a:schemeClr val="tx2">
                    <a:lumMod val="60000"/>
                    <a:lumOff val="40000"/>
                  </a:schemeClr>
                </a:solidFill>
                <a:latin typeface="Impact"/>
              </a:rPr>
              <a:t>RAF</a:t>
            </a:r>
          </a:p>
        </p:txBody>
      </p:sp>
      <p:sp>
        <p:nvSpPr>
          <p:cNvPr id="595" name="TextBox 5"/>
          <p:cNvSpPr txBox="1"/>
          <p:nvPr/>
        </p:nvSpPr>
        <p:spPr>
          <a:xfrm>
            <a:off x="1295401" y="5133975"/>
            <a:ext cx="5867400" cy="450123"/>
          </a:xfrm>
          <a:prstGeom prst="rect">
            <a:avLst/>
          </a:prstGeom>
          <a:effectLst/>
        </p:spPr>
        <p:txBody>
          <a:bodyPr wrap="square" rtlCol="0" anchor="t">
            <a:spAutoFit/>
          </a:bodyPr>
          <a:lstStyle/>
          <a:p>
            <a:pPr algn="r"/>
            <a:r>
              <a:rPr lang="en-US" sz="2325" b="1" i="0" u="none" spc="0" dirty="0">
                <a:solidFill>
                  <a:srgbClr val="FFFFFF"/>
                </a:solidFill>
                <a:latin typeface="Amasis"/>
              </a:rPr>
              <a:t>The Story of Falcon Field Air Force Base</a:t>
            </a:r>
          </a:p>
        </p:txBody>
      </p:sp>
    </p:spTree>
    <p:extLst>
      <p:ext uri="{BB962C8B-B14F-4D97-AF65-F5344CB8AC3E}">
        <p14:creationId xmlns:p14="http://schemas.microsoft.com/office/powerpoint/2010/main" val="1949598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Title"/>
          <p:cNvSpPr txBox="1"/>
          <p:nvPr/>
        </p:nvSpPr>
        <p:spPr>
          <a:xfrm>
            <a:off x="381000" y="209550"/>
            <a:ext cx="6810375" cy="914400"/>
          </a:xfrm>
          <a:prstGeom prst="rect">
            <a:avLst/>
          </a:prstGeom>
          <a:effectLst/>
        </p:spPr>
        <p:txBody>
          <a:bodyPr wrap="square" rtlCol="0" anchor="ctr">
            <a:spAutoFit/>
          </a:bodyPr>
          <a:lstStyle/>
          <a:p>
            <a:pPr algn="ctr"/>
            <a:r>
              <a:rPr lang="en-US" sz="3300" b="1" i="0" u="none" spc="0" dirty="0">
                <a:solidFill>
                  <a:srgbClr val="000000"/>
                </a:solidFill>
                <a:latin typeface="Nina Compressed"/>
              </a:rPr>
              <a:t>Double-click to enter title</a:t>
            </a:r>
          </a:p>
        </p:txBody>
      </p:sp>
      <p:sp>
        <p:nvSpPr>
          <p:cNvPr id="598" name="Body"/>
          <p:cNvSpPr txBox="1"/>
          <p:nvPr/>
        </p:nvSpPr>
        <p:spPr>
          <a:xfrm>
            <a:off x="381000" y="1276350"/>
            <a:ext cx="6810375" cy="4114800"/>
          </a:xfrm>
          <a:prstGeom prst="rect">
            <a:avLst/>
          </a:prstGeom>
          <a:effectLst/>
        </p:spPr>
        <p:txBody>
          <a:bodyPr wrap="square" rtlCol="0" anchor="t">
            <a:spAutoFit/>
          </a:bodyPr>
          <a:lstStyle/>
          <a:p>
            <a:pPr algn="l"/>
            <a:r>
              <a:rPr lang="en-US" sz="1650" b="0" i="0" u="none" spc="0" dirty="0">
                <a:solidFill>
                  <a:srgbClr val="000000"/>
                </a:solidFill>
                <a:latin typeface="Nina Compressed"/>
              </a:rPr>
              <a:t>Double-click to enter text</a:t>
            </a:r>
          </a:p>
        </p:txBody>
      </p:sp>
      <p:pic>
        <p:nvPicPr>
          <p:cNvPr id="599" name="falcon+field+bp.jpg"/>
          <p:cNvPicPr>
            <a:picLocks noChangeAspect="1"/>
          </p:cNvPicPr>
          <p:nvPr/>
        </p:nvPicPr>
        <p:blipFill>
          <a:blip r:embed="rId2"/>
          <a:stretch>
            <a:fillRect/>
          </a:stretch>
        </p:blipFill>
        <p:spPr>
          <a:xfrm>
            <a:off x="438150" y="0"/>
            <a:ext cx="6742119" cy="5715000"/>
          </a:xfrm>
          <a:prstGeom prst="rect">
            <a:avLst/>
          </a:prstGeom>
          <a:effectLst/>
        </p:spPr>
      </p:pic>
    </p:spTree>
    <p:extLst>
      <p:ext uri="{BB962C8B-B14F-4D97-AF65-F5344CB8AC3E}">
        <p14:creationId xmlns:p14="http://schemas.microsoft.com/office/powerpoint/2010/main" val="3384715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sp>
        <p:nvSpPr>
          <p:cNvPr id="601" name="Rectangle2 2"/>
          <p:cNvSpPr/>
          <p:nvPr/>
        </p:nvSpPr>
        <p:spPr>
          <a:xfrm>
            <a:off x="0" y="0"/>
            <a:ext cx="7629525" cy="5715000"/>
          </a:xfrm>
          <a:prstGeom prst="rect">
            <a:avLst/>
          </a:prstGeom>
          <a:effectLst/>
        </p:spPr>
        <p:txBody>
          <a:bodyPr wrap="square" rtlCol="0" anchor="ctr">
            <a:spAutoFit/>
          </a:bodyPr>
          <a:lstStyle/>
          <a:p>
            <a:pPr algn="ctr"/>
            <a:endParaRPr/>
          </a:p>
        </p:txBody>
      </p:sp>
      <p:sp>
        <p:nvSpPr>
          <p:cNvPr id="602" name="TextBox 6"/>
          <p:cNvSpPr txBox="1"/>
          <p:nvPr/>
        </p:nvSpPr>
        <p:spPr>
          <a:xfrm>
            <a:off x="-304800" y="190500"/>
            <a:ext cx="4305300" cy="1076325"/>
          </a:xfrm>
          <a:prstGeom prst="rect">
            <a:avLst/>
          </a:prstGeom>
          <a:effectLst/>
        </p:spPr>
        <p:txBody>
          <a:bodyPr wrap="square" rtlCol="0" anchor="t">
            <a:spAutoFit/>
          </a:bodyPr>
          <a:lstStyle/>
          <a:p>
            <a:pPr algn="ctr"/>
            <a:r>
              <a:rPr lang="en-US" sz="8025" b="0" i="0" u="none" spc="0" dirty="0">
                <a:solidFill>
                  <a:srgbClr val="32253B"/>
                </a:solidFill>
                <a:latin typeface="Impact"/>
              </a:rPr>
              <a:t>BFTS?</a:t>
            </a:r>
          </a:p>
        </p:txBody>
      </p:sp>
      <p:pic>
        <p:nvPicPr>
          <p:cNvPr id="603" name="Ground+is+Broken+picture.jpg"/>
          <p:cNvPicPr>
            <a:picLocks noChangeAspect="1"/>
          </p:cNvPicPr>
          <p:nvPr/>
        </p:nvPicPr>
        <p:blipFill>
          <a:blip r:embed="rId2"/>
          <a:stretch>
            <a:fillRect/>
          </a:stretch>
        </p:blipFill>
        <p:spPr>
          <a:xfrm>
            <a:off x="5295900" y="142875"/>
            <a:ext cx="1647825" cy="2152650"/>
          </a:xfrm>
          <a:prstGeom prst="rect">
            <a:avLst/>
          </a:prstGeom>
          <a:effectLst/>
        </p:spPr>
      </p:pic>
      <p:sp>
        <p:nvSpPr>
          <p:cNvPr id="604" name="TextBox 4"/>
          <p:cNvSpPr txBox="1"/>
          <p:nvPr/>
        </p:nvSpPr>
        <p:spPr>
          <a:xfrm>
            <a:off x="371475" y="1876425"/>
            <a:ext cx="7134225" cy="3000821"/>
          </a:xfrm>
          <a:prstGeom prst="rect">
            <a:avLst/>
          </a:prstGeom>
          <a:effectLst/>
        </p:spPr>
        <p:txBody>
          <a:bodyPr wrap="square" rtlCol="0" anchor="t">
            <a:spAutoFit/>
          </a:bodyPr>
          <a:lstStyle/>
          <a:p>
            <a:pPr algn="l"/>
            <a:r>
              <a:rPr lang="en-US" sz="1350" b="1" i="0" u="none" spc="0" dirty="0">
                <a:solidFill>
                  <a:srgbClr val="FFFFFF"/>
                </a:solidFill>
                <a:latin typeface="Amasis"/>
              </a:rPr>
              <a:t>Desperate situation for Royal Air Force</a:t>
            </a:r>
          </a:p>
          <a:p>
            <a:pPr algn="l"/>
            <a:endParaRPr lang="en-US" sz="1350" b="1" i="0" u="none" spc="0" dirty="0">
              <a:solidFill>
                <a:srgbClr val="FFFFFF"/>
              </a:solidFill>
              <a:latin typeface="Amasis"/>
            </a:endParaRPr>
          </a:p>
          <a:p>
            <a:pPr algn="ctr"/>
            <a:r>
              <a:rPr lang="en-US" sz="1350" b="1" i="1" u="none" spc="0" dirty="0">
                <a:solidFill>
                  <a:srgbClr val="052433"/>
                </a:solidFill>
                <a:latin typeface="Amasis"/>
              </a:rPr>
              <a:t>"Following the battle of Britain and the operations against the Germans, all the RAF Commands were suffering heavy losses, and these losses could not be replaced through the existing training organization due to a shortage of training aircraft, suitable airfields, and instructional staff." - Squadron Leader R.S. Stuart Mills</a:t>
            </a:r>
          </a:p>
          <a:p>
            <a:pPr algn="ctr"/>
            <a:endParaRPr lang="en-US" sz="1350" b="1" i="1" u="none" spc="0" dirty="0">
              <a:solidFill>
                <a:srgbClr val="052433"/>
              </a:solidFill>
              <a:latin typeface="Amasis"/>
            </a:endParaRPr>
          </a:p>
          <a:p>
            <a:pPr marL="285750" indent="-285750" algn="l">
              <a:buFont typeface="Arial"/>
              <a:buChar char="•"/>
            </a:pPr>
            <a:r>
              <a:rPr lang="en-US" sz="1350" b="1" i="0" u="none" spc="0" dirty="0">
                <a:solidFill>
                  <a:srgbClr val="FFFFFF"/>
                </a:solidFill>
                <a:latin typeface="Amasis"/>
              </a:rPr>
              <a:t>Churchill's staff struggled with how to train enough new pilots. </a:t>
            </a:r>
          </a:p>
          <a:p>
            <a:pPr marL="285750" indent="-285750" algn="l">
              <a:buFont typeface="Arial"/>
              <a:buChar char="•"/>
            </a:pPr>
            <a:r>
              <a:rPr lang="en-US" sz="1350" b="1" i="0" u="none" spc="0" dirty="0">
                <a:solidFill>
                  <a:srgbClr val="FFFFFF"/>
                </a:solidFill>
                <a:latin typeface="Amasis"/>
              </a:rPr>
              <a:t>FDR looked for ways to bypass red tape/debate over isolationist policy. Asked War Department to investigate.</a:t>
            </a:r>
          </a:p>
          <a:p>
            <a:pPr marL="285750" indent="-285750" algn="l">
              <a:buFont typeface="Arial"/>
              <a:buChar char="•"/>
            </a:pPr>
            <a:r>
              <a:rPr lang="en-US" sz="1350" b="1" i="0" u="none" spc="0" dirty="0">
                <a:solidFill>
                  <a:srgbClr val="FFFFFF"/>
                </a:solidFill>
                <a:latin typeface="Amasis"/>
              </a:rPr>
              <a:t>Result =  scheme "British Flying Training School"</a:t>
            </a:r>
          </a:p>
          <a:p>
            <a:pPr marL="285750" indent="-285750" algn="l">
              <a:buFont typeface="Arial"/>
              <a:buChar char="•"/>
            </a:pPr>
            <a:r>
              <a:rPr lang="en-US" sz="1350" b="1" i="0" u="none" spc="0" dirty="0">
                <a:solidFill>
                  <a:srgbClr val="FFFFFF"/>
                </a:solidFill>
                <a:latin typeface="Amasis"/>
              </a:rPr>
              <a:t>training of "British civilian students"</a:t>
            </a:r>
          </a:p>
          <a:p>
            <a:pPr marL="285750" indent="-285750" algn="l">
              <a:buFont typeface="Arial"/>
              <a:buChar char="•"/>
            </a:pPr>
            <a:r>
              <a:rPr lang="en-US" sz="1350" b="1" i="0" u="none" spc="0" dirty="0">
                <a:solidFill>
                  <a:srgbClr val="FFFFFF"/>
                </a:solidFill>
                <a:latin typeface="Amasis"/>
              </a:rPr>
              <a:t>Approved by the Secretary of War on April 24th, 1941.</a:t>
            </a:r>
          </a:p>
          <a:p>
            <a:pPr algn="ctr"/>
            <a:endParaRPr lang="en-US" sz="1350" b="1" i="0" u="none" spc="0" dirty="0">
              <a:solidFill>
                <a:srgbClr val="FFFFFF"/>
              </a:solidFill>
              <a:latin typeface="Amasi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sp>
        <p:nvSpPr>
          <p:cNvPr id="606" name="Rectangle2 2"/>
          <p:cNvSpPr/>
          <p:nvPr/>
        </p:nvSpPr>
        <p:spPr>
          <a:xfrm>
            <a:off x="0" y="0"/>
            <a:ext cx="7629525" cy="5715000"/>
          </a:xfrm>
          <a:prstGeom prst="rect">
            <a:avLst/>
          </a:prstGeom>
          <a:effectLst/>
        </p:spPr>
        <p:txBody>
          <a:bodyPr wrap="square" rtlCol="0" anchor="ctr">
            <a:spAutoFit/>
          </a:bodyPr>
          <a:lstStyle/>
          <a:p>
            <a:pPr algn="ctr"/>
            <a:endParaRPr/>
          </a:p>
        </p:txBody>
      </p:sp>
      <p:sp>
        <p:nvSpPr>
          <p:cNvPr id="607" name="TextBox 6"/>
          <p:cNvSpPr txBox="1"/>
          <p:nvPr/>
        </p:nvSpPr>
        <p:spPr>
          <a:xfrm>
            <a:off x="-304800" y="190500"/>
            <a:ext cx="7581900" cy="1133475"/>
          </a:xfrm>
          <a:prstGeom prst="rect">
            <a:avLst/>
          </a:prstGeom>
          <a:effectLst/>
        </p:spPr>
        <p:txBody>
          <a:bodyPr wrap="square" rtlCol="0" anchor="t">
            <a:spAutoFit/>
          </a:bodyPr>
          <a:lstStyle/>
          <a:p>
            <a:pPr algn="ctr"/>
            <a:r>
              <a:rPr lang="en-US" sz="3975" b="0" i="0" u="none" spc="0" dirty="0">
                <a:solidFill>
                  <a:srgbClr val="32253B"/>
                </a:solidFill>
                <a:latin typeface="Impact"/>
              </a:rPr>
              <a:t>Southwest Airways Builds a Training School</a:t>
            </a:r>
          </a:p>
        </p:txBody>
      </p:sp>
      <p:sp>
        <p:nvSpPr>
          <p:cNvPr id="608" name="TextBox 4"/>
          <p:cNvSpPr txBox="1"/>
          <p:nvPr/>
        </p:nvSpPr>
        <p:spPr>
          <a:xfrm>
            <a:off x="238125" y="1495425"/>
            <a:ext cx="7134225" cy="3208570"/>
          </a:xfrm>
          <a:prstGeom prst="rect">
            <a:avLst/>
          </a:prstGeom>
          <a:effectLst/>
        </p:spPr>
        <p:txBody>
          <a:bodyPr wrap="square" rtlCol="0" anchor="t">
            <a:spAutoFit/>
          </a:bodyPr>
          <a:lstStyle/>
          <a:p>
            <a:pPr marL="285750" indent="-285750" algn="l">
              <a:buFont typeface="Arial"/>
              <a:buChar char="•"/>
            </a:pPr>
            <a:r>
              <a:rPr lang="en-US" sz="1350" b="1" i="0" u="none" spc="0" dirty="0">
                <a:solidFill>
                  <a:srgbClr val="FFFFFF"/>
                </a:solidFill>
                <a:latin typeface="Amasis"/>
              </a:rPr>
              <a:t>Corporation financed by many Hollywood actors. Built to provide training for the U.S. Army.</a:t>
            </a:r>
          </a:p>
          <a:p>
            <a:pPr marL="285750" indent="-285750" algn="l">
              <a:buFont typeface="Arial"/>
              <a:buChar char="•"/>
            </a:pPr>
            <a:r>
              <a:rPr lang="en-US" sz="1350" b="1" i="0" u="none" spc="0" dirty="0">
                <a:solidFill>
                  <a:srgbClr val="FFFFFF"/>
                </a:solidFill>
                <a:latin typeface="Amasis"/>
              </a:rPr>
              <a:t>Before war was over, also built others</a:t>
            </a:r>
          </a:p>
          <a:p>
            <a:pPr marL="285750" indent="-285750" algn="l">
              <a:buFont typeface="Arial"/>
              <a:buChar char="•"/>
            </a:pPr>
            <a:endParaRPr lang="en-US" sz="1350" b="1" i="0" u="none" spc="0" dirty="0">
              <a:solidFill>
                <a:srgbClr val="FFFFFF"/>
              </a:solidFill>
              <a:latin typeface="Amasis"/>
            </a:endParaRPr>
          </a:p>
          <a:p>
            <a:pPr marL="285750" indent="-285750" algn="l">
              <a:buFont typeface="Arial"/>
              <a:buChar char="•"/>
            </a:pPr>
            <a:r>
              <a:rPr lang="en-US" sz="1350" b="1" i="0" u="none" spc="0" dirty="0">
                <a:solidFill>
                  <a:srgbClr val="FFFFFF"/>
                </a:solidFill>
                <a:latin typeface="Amasis"/>
              </a:rPr>
              <a:t>Leased 720 acres from city of Mesa for $2 per acre per year and began building immediately!</a:t>
            </a:r>
          </a:p>
          <a:p>
            <a:pPr marL="285750" indent="-285750" algn="l">
              <a:buFont typeface="Arial"/>
              <a:buChar char="•"/>
            </a:pPr>
            <a:endParaRPr lang="en-US" sz="1350" b="1" i="0" u="none" spc="0" dirty="0">
              <a:solidFill>
                <a:srgbClr val="FFFFFF"/>
              </a:solidFill>
              <a:latin typeface="Amasis"/>
            </a:endParaRPr>
          </a:p>
          <a:p>
            <a:pPr marL="285750" indent="-285750" algn="l">
              <a:buFont typeface="Arial"/>
              <a:buChar char="•"/>
            </a:pPr>
            <a:r>
              <a:rPr lang="en-US" sz="1350" b="1" i="0" u="none" spc="0" dirty="0">
                <a:solidFill>
                  <a:srgbClr val="FFFFFF"/>
                </a:solidFill>
                <a:latin typeface="Amasis"/>
              </a:rPr>
              <a:t>Ground breaking = July 16, 1941 </a:t>
            </a:r>
          </a:p>
          <a:p>
            <a:pPr marL="285750" indent="-285750" algn="l">
              <a:buFont typeface="Arial"/>
              <a:buChar char="•"/>
            </a:pPr>
            <a:r>
              <a:rPr lang="en-US" sz="1350" b="1" i="0" u="none" spc="0" dirty="0">
                <a:solidFill>
                  <a:srgbClr val="FFFFFF"/>
                </a:solidFill>
                <a:latin typeface="Amasis"/>
              </a:rPr>
              <a:t>Mesa's mayor George N. Goodman and AZs governor Sidney Osborn, turned over first shovels of dirt.</a:t>
            </a:r>
          </a:p>
          <a:p>
            <a:pPr marL="285750" indent="-285750" algn="l">
              <a:buFont typeface="Arial"/>
              <a:buChar char="•"/>
            </a:pPr>
            <a:r>
              <a:rPr lang="en-US" sz="1350" b="1" i="0" u="none" spc="0" dirty="0">
                <a:solidFill>
                  <a:srgbClr val="FFFFFF"/>
                </a:solidFill>
                <a:latin typeface="Amasis"/>
              </a:rPr>
              <a:t>Would become called "Falcon Field."</a:t>
            </a:r>
          </a:p>
          <a:p>
            <a:pPr marL="285750" indent="-285750" algn="l">
              <a:buFont typeface="Arial"/>
              <a:buChar char="•"/>
            </a:pPr>
            <a:r>
              <a:rPr lang="en-US" sz="1350" b="1" i="0" u="none" spc="0" dirty="0">
                <a:solidFill>
                  <a:srgbClr val="FFFFFF"/>
                </a:solidFill>
                <a:latin typeface="Amasis"/>
              </a:rPr>
              <a:t>Same day as another training base (for U.S. Army aircrew) 13 miles Southeast of Mesa in Higley. Later become "Williams Field"</a:t>
            </a:r>
          </a:p>
          <a:p>
            <a:pPr algn="l"/>
            <a:endParaRPr lang="en-US" sz="1350" b="1" i="0" u="none" spc="0" dirty="0">
              <a:solidFill>
                <a:srgbClr val="FFFFFF"/>
              </a:solidFill>
              <a:latin typeface="Amasis"/>
            </a:endParaRPr>
          </a:p>
          <a:p>
            <a:pPr algn="ctr"/>
            <a:endParaRPr lang="en-US" sz="1350" b="1" i="0" u="none" spc="0" dirty="0">
              <a:solidFill>
                <a:srgbClr val="FFFFFF"/>
              </a:solidFill>
              <a:latin typeface="Amasi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sp>
        <p:nvSpPr>
          <p:cNvPr id="610" name="Rectangle2 2"/>
          <p:cNvSpPr/>
          <p:nvPr/>
        </p:nvSpPr>
        <p:spPr>
          <a:xfrm>
            <a:off x="0" y="0"/>
            <a:ext cx="7629525" cy="5715000"/>
          </a:xfrm>
          <a:prstGeom prst="rect">
            <a:avLst/>
          </a:prstGeom>
          <a:effectLst/>
        </p:spPr>
        <p:txBody>
          <a:bodyPr wrap="square" rtlCol="0" anchor="ctr">
            <a:spAutoFit/>
          </a:bodyPr>
          <a:lstStyle/>
          <a:p>
            <a:pPr algn="ctr"/>
            <a:endParaRPr/>
          </a:p>
        </p:txBody>
      </p:sp>
      <p:sp>
        <p:nvSpPr>
          <p:cNvPr id="611" name="TextBox 6"/>
          <p:cNvSpPr txBox="1"/>
          <p:nvPr/>
        </p:nvSpPr>
        <p:spPr>
          <a:xfrm>
            <a:off x="-47625" y="190500"/>
            <a:ext cx="7581900" cy="1495425"/>
          </a:xfrm>
          <a:prstGeom prst="rect">
            <a:avLst/>
          </a:prstGeom>
          <a:effectLst/>
        </p:spPr>
        <p:txBody>
          <a:bodyPr wrap="square" rtlCol="0" anchor="t">
            <a:spAutoFit/>
          </a:bodyPr>
          <a:lstStyle/>
          <a:p>
            <a:pPr algn="ctr"/>
            <a:r>
              <a:rPr lang="en-US" sz="5325" b="0" i="0" u="none" spc="0" dirty="0">
                <a:solidFill>
                  <a:srgbClr val="32253B"/>
                </a:solidFill>
                <a:latin typeface="Impact"/>
              </a:rPr>
              <a:t>British Cadets Arrive in Arizona </a:t>
            </a:r>
          </a:p>
        </p:txBody>
      </p:sp>
      <p:sp>
        <p:nvSpPr>
          <p:cNvPr id="612" name="TextBox 4"/>
          <p:cNvSpPr txBox="1"/>
          <p:nvPr/>
        </p:nvSpPr>
        <p:spPr>
          <a:xfrm>
            <a:off x="238125" y="1876425"/>
            <a:ext cx="7134225" cy="4391025"/>
          </a:xfrm>
          <a:prstGeom prst="rect">
            <a:avLst/>
          </a:prstGeom>
          <a:effectLst/>
        </p:spPr>
        <p:txBody>
          <a:bodyPr wrap="square" rtlCol="0" anchor="t">
            <a:spAutoFit/>
          </a:bodyPr>
          <a:lstStyle/>
          <a:p>
            <a:pPr algn="ctr"/>
            <a:r>
              <a:rPr lang="en-US" sz="1350" b="1" i="1" u="none" spc="0" dirty="0">
                <a:solidFill>
                  <a:srgbClr val="000000"/>
                </a:solidFill>
                <a:latin typeface="Amasis"/>
              </a:rPr>
              <a:t>"We'd all lost ten pounds." - </a:t>
            </a:r>
            <a:r>
              <a:rPr lang="en-US" sz="1350" b="1" i="1" u="none" spc="0" dirty="0">
                <a:solidFill>
                  <a:srgbClr val="000000"/>
                </a:solidFill>
                <a:latin typeface="Amasis"/>
                <a:hlinkClick r:id="rId2"/>
              </a:rPr>
              <a:t>RAF Veteran</a:t>
            </a:r>
          </a:p>
          <a:p>
            <a:pPr algn="ctr"/>
            <a:endParaRPr lang="en-US" sz="1350" b="1" i="1" u="none" spc="0" dirty="0">
              <a:solidFill>
                <a:srgbClr val="000000"/>
              </a:solidFill>
              <a:latin typeface="Amasis"/>
              <a:hlinkClick r:id="rId2"/>
            </a:endParaRPr>
          </a:p>
          <a:p>
            <a:pPr algn="l"/>
            <a:r>
              <a:rPr lang="en-US" sz="1350" b="1" i="0" u="none" spc="0" dirty="0">
                <a:solidFill>
                  <a:srgbClr val="FFFFFF"/>
                </a:solidFill>
                <a:latin typeface="Amasis"/>
              </a:rPr>
              <a:t>144 arrived before even finished</a:t>
            </a:r>
          </a:p>
          <a:p>
            <a:pPr algn="l"/>
            <a:r>
              <a:rPr lang="en-US" sz="1350" b="1" i="0" u="none" spc="0" dirty="0">
                <a:solidFill>
                  <a:srgbClr val="FFFFFF"/>
                </a:solidFill>
                <a:latin typeface="Amasis"/>
              </a:rPr>
              <a:t>Ages 19-32</a:t>
            </a:r>
          </a:p>
          <a:p>
            <a:pPr algn="l"/>
            <a:r>
              <a:rPr lang="en-US" sz="1350" b="1" i="0" u="none" spc="0" dirty="0">
                <a:solidFill>
                  <a:srgbClr val="FFFFFF"/>
                </a:solidFill>
                <a:latin typeface="Amasis"/>
              </a:rPr>
              <a:t>Would receive RAF and AAF wings.</a:t>
            </a:r>
          </a:p>
          <a:p>
            <a:pPr algn="l"/>
            <a:endParaRPr lang="en-US" sz="1350" b="1" i="0" u="none" spc="0" dirty="0">
              <a:solidFill>
                <a:srgbClr val="FFFFFF"/>
              </a:solidFill>
              <a:latin typeface="Amasis"/>
            </a:endParaRPr>
          </a:p>
          <a:p>
            <a:pPr algn="ctr"/>
            <a:r>
              <a:rPr lang="en-US" sz="1350" b="1" i="0" u="none" spc="0" dirty="0">
                <a:solidFill>
                  <a:srgbClr val="FFFFFF"/>
                </a:solidFill>
                <a:latin typeface="Amasis"/>
              </a:rPr>
              <a:t>"Suddenly we left all the horror behind and there was plenty of food, sunshine, and citrus." - Jack May, RAF, arrived in 1942 but returned after war to marry a Phoenix girl</a:t>
            </a:r>
          </a:p>
          <a:p>
            <a:pPr algn="ctr"/>
            <a:endParaRPr lang="en-US" sz="1350" b="1" i="0" u="none" spc="0" dirty="0">
              <a:solidFill>
                <a:srgbClr val="FFFFFF"/>
              </a:solidFill>
              <a:latin typeface="Amasis"/>
            </a:endParaRPr>
          </a:p>
          <a:p>
            <a:pPr algn="ctr"/>
            <a:r>
              <a:rPr lang="en-US" sz="1350" b="1" i="0" u="none" spc="0" dirty="0">
                <a:solidFill>
                  <a:srgbClr val="FFFFFF"/>
                </a:solidFill>
                <a:latin typeface="Amasis"/>
              </a:rPr>
              <a:t>"Almost overnight, Phoenix was inundated by airmen wearing uniforms of many nations.  They put severe strains on the Salt River Valley's capacity to house, feed, and entertain them." </a:t>
            </a: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2 2"/>
          <p:cNvSpPr/>
          <p:nvPr/>
        </p:nvSpPr>
        <p:spPr>
          <a:xfrm>
            <a:off x="-9525" y="0"/>
            <a:ext cx="7629525" cy="5715000"/>
          </a:xfrm>
          <a:prstGeom prst="rect">
            <a:avLst/>
          </a:prstGeom>
          <a:solidFill>
            <a:srgbClr val="52C1B4"/>
          </a:solidFill>
          <a:effectLst/>
        </p:spPr>
        <p:txBody>
          <a:bodyPr wrap="square" rtlCol="0" anchor="ctr">
            <a:spAutoFit/>
          </a:bodyPr>
          <a:lstStyle/>
          <a:p>
            <a:pPr algn="ctr"/>
            <a:endParaRPr/>
          </a:p>
        </p:txBody>
      </p:sp>
      <p:sp>
        <p:nvSpPr>
          <p:cNvPr id="614" name="Rectangle2 2"/>
          <p:cNvSpPr/>
          <p:nvPr/>
        </p:nvSpPr>
        <p:spPr>
          <a:xfrm>
            <a:off x="0" y="0"/>
            <a:ext cx="7629525" cy="5715000"/>
          </a:xfrm>
          <a:prstGeom prst="rect">
            <a:avLst/>
          </a:prstGeom>
          <a:effectLst/>
        </p:spPr>
        <p:txBody>
          <a:bodyPr wrap="square" rtlCol="0" anchor="ctr">
            <a:spAutoFit/>
          </a:bodyPr>
          <a:lstStyle/>
          <a:p>
            <a:pPr algn="ctr"/>
            <a:endParaRPr/>
          </a:p>
        </p:txBody>
      </p:sp>
      <p:sp>
        <p:nvSpPr>
          <p:cNvPr id="615" name="TextBox 6"/>
          <p:cNvSpPr txBox="1"/>
          <p:nvPr/>
        </p:nvSpPr>
        <p:spPr>
          <a:xfrm>
            <a:off x="-47625" y="190500"/>
            <a:ext cx="7581900" cy="733425"/>
          </a:xfrm>
          <a:prstGeom prst="rect">
            <a:avLst/>
          </a:prstGeom>
          <a:effectLst/>
        </p:spPr>
        <p:txBody>
          <a:bodyPr wrap="square" rtlCol="0" anchor="t">
            <a:spAutoFit/>
          </a:bodyPr>
          <a:lstStyle/>
          <a:p>
            <a:pPr algn="ctr"/>
            <a:r>
              <a:rPr lang="en-US" sz="5325" b="0" i="0" u="none" spc="0" dirty="0">
                <a:solidFill>
                  <a:srgbClr val="32253B"/>
                </a:solidFill>
                <a:latin typeface="Impact"/>
              </a:rPr>
              <a:t>Falcon Field</a:t>
            </a:r>
          </a:p>
        </p:txBody>
      </p:sp>
      <p:sp>
        <p:nvSpPr>
          <p:cNvPr id="616" name="TextBox 4"/>
          <p:cNvSpPr txBox="1"/>
          <p:nvPr/>
        </p:nvSpPr>
        <p:spPr>
          <a:xfrm>
            <a:off x="238125" y="1047750"/>
            <a:ext cx="7134225" cy="2169825"/>
          </a:xfrm>
          <a:prstGeom prst="rect">
            <a:avLst/>
          </a:prstGeom>
          <a:effectLst/>
        </p:spPr>
        <p:txBody>
          <a:bodyPr wrap="square" rtlCol="0" anchor="t">
            <a:spAutoFit/>
          </a:bodyPr>
          <a:lstStyle/>
          <a:p>
            <a:pPr marL="285750" indent="-285750" algn="l">
              <a:buFont typeface="Arial"/>
              <a:buChar char="•"/>
            </a:pPr>
            <a:r>
              <a:rPr lang="en-US" sz="1350" b="1" i="0" u="none" spc="0" dirty="0">
                <a:solidFill>
                  <a:srgbClr val="FFFFFF"/>
                </a:solidFill>
                <a:latin typeface="Amasis"/>
              </a:rPr>
              <a:t>rocky start, but men had been accustomed to severe rationing in GB</a:t>
            </a:r>
          </a:p>
          <a:p>
            <a:pPr marL="285750" indent="-285750" algn="l">
              <a:buFont typeface="Arial"/>
              <a:buChar char="•"/>
            </a:pPr>
            <a:r>
              <a:rPr lang="en-US" sz="1350" b="1" i="0" u="none" spc="0" dirty="0">
                <a:solidFill>
                  <a:srgbClr val="FFFFFF"/>
                </a:solidFill>
                <a:latin typeface="Amasis"/>
              </a:rPr>
              <a:t>civilians were needed to keep the training school running:</a:t>
            </a:r>
          </a:p>
          <a:p>
            <a:pPr marL="285750" indent="-285750" algn="l">
              <a:buFont typeface="Arial"/>
              <a:buChar char="•"/>
            </a:pPr>
            <a:r>
              <a:rPr lang="en-US" sz="1350" b="1" i="0" u="none" spc="0" dirty="0">
                <a:solidFill>
                  <a:srgbClr val="FFFFFF"/>
                </a:solidFill>
                <a:latin typeface="Amasis"/>
              </a:rPr>
              <a:t>kitchen, hospital, civilian mechanic crews</a:t>
            </a:r>
          </a:p>
          <a:p>
            <a:pPr marL="285750" indent="-285750" algn="l">
              <a:buFont typeface="Arial"/>
              <a:buChar char="•"/>
            </a:pPr>
            <a:r>
              <a:rPr lang="en-US" sz="1350" b="1" i="0" u="none" spc="0" dirty="0">
                <a:solidFill>
                  <a:srgbClr val="FFFFFF"/>
                </a:solidFill>
                <a:latin typeface="Amasis"/>
              </a:rPr>
              <a:t>shortage of men created need for women in maintenance (often night shift!)</a:t>
            </a:r>
          </a:p>
          <a:p>
            <a:pPr marL="285750" indent="-285750" algn="l">
              <a:buFont typeface="Arial"/>
              <a:buChar char="•"/>
            </a:pPr>
            <a:r>
              <a:rPr lang="en-US" sz="1350" b="1" i="0" u="none" spc="0" dirty="0">
                <a:solidFill>
                  <a:srgbClr val="FFFFFF"/>
                </a:solidFill>
                <a:latin typeface="Amasis"/>
              </a:rPr>
              <a:t>housing shortage at first</a:t>
            </a:r>
          </a:p>
          <a:p>
            <a:pPr algn="l"/>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p:txBody>
      </p:sp>
      <p:pic>
        <p:nvPicPr>
          <p:cNvPr id="617" name="Screen+Shot+2013-03-04+at+11.18.04+AM.png 1"/>
          <p:cNvPicPr>
            <a:picLocks noChangeAspect="1"/>
          </p:cNvPicPr>
          <p:nvPr/>
        </p:nvPicPr>
        <p:blipFill>
          <a:blip r:embed="rId2"/>
          <a:stretch>
            <a:fillRect/>
          </a:stretch>
        </p:blipFill>
        <p:spPr>
          <a:xfrm>
            <a:off x="2028825" y="2857500"/>
            <a:ext cx="3562350" cy="2371725"/>
          </a:xfrm>
          <a:prstGeom prst="rect">
            <a:avLst/>
          </a:prstGeom>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2 2"/>
          <p:cNvSpPr/>
          <p:nvPr/>
        </p:nvSpPr>
        <p:spPr>
          <a:xfrm>
            <a:off x="-9525" y="0"/>
            <a:ext cx="7629525" cy="5715000"/>
          </a:xfrm>
          <a:prstGeom prst="rect">
            <a:avLst/>
          </a:prstGeom>
          <a:solidFill>
            <a:srgbClr val="52C1B4"/>
          </a:solidFill>
          <a:effectLst/>
        </p:spPr>
        <p:txBody>
          <a:bodyPr wrap="square" rtlCol="0" anchor="ctr">
            <a:spAutoFit/>
          </a:bodyPr>
          <a:lstStyle/>
          <a:p>
            <a:pPr algn="ctr"/>
            <a:endParaRPr/>
          </a:p>
        </p:txBody>
      </p:sp>
      <p:sp>
        <p:nvSpPr>
          <p:cNvPr id="619" name="Rectangle2 2"/>
          <p:cNvSpPr/>
          <p:nvPr/>
        </p:nvSpPr>
        <p:spPr>
          <a:xfrm>
            <a:off x="0" y="0"/>
            <a:ext cx="7629525" cy="5715000"/>
          </a:xfrm>
          <a:prstGeom prst="rect">
            <a:avLst/>
          </a:prstGeom>
          <a:effectLst/>
        </p:spPr>
        <p:txBody>
          <a:bodyPr wrap="square" rtlCol="0" anchor="ctr">
            <a:spAutoFit/>
          </a:bodyPr>
          <a:lstStyle/>
          <a:p>
            <a:pPr algn="ctr"/>
            <a:endParaRPr/>
          </a:p>
        </p:txBody>
      </p:sp>
      <p:sp>
        <p:nvSpPr>
          <p:cNvPr id="620" name="TextBox 6"/>
          <p:cNvSpPr txBox="1"/>
          <p:nvPr/>
        </p:nvSpPr>
        <p:spPr>
          <a:xfrm>
            <a:off x="-47625" y="190500"/>
            <a:ext cx="7581900" cy="733425"/>
          </a:xfrm>
          <a:prstGeom prst="rect">
            <a:avLst/>
          </a:prstGeom>
          <a:effectLst/>
        </p:spPr>
        <p:txBody>
          <a:bodyPr wrap="square" rtlCol="0" anchor="t">
            <a:spAutoFit/>
          </a:bodyPr>
          <a:lstStyle/>
          <a:p>
            <a:pPr algn="ctr"/>
            <a:r>
              <a:rPr lang="en-US" sz="5325" b="0" i="0" u="none" spc="0" dirty="0">
                <a:solidFill>
                  <a:srgbClr val="32253B"/>
                </a:solidFill>
                <a:latin typeface="Impact"/>
              </a:rPr>
              <a:t>Falcon Field - Off Duty</a:t>
            </a:r>
          </a:p>
        </p:txBody>
      </p:sp>
      <p:sp>
        <p:nvSpPr>
          <p:cNvPr id="621" name="TextBox 4"/>
          <p:cNvSpPr txBox="1"/>
          <p:nvPr/>
        </p:nvSpPr>
        <p:spPr>
          <a:xfrm>
            <a:off x="238125" y="1038225"/>
            <a:ext cx="7134225" cy="2793072"/>
          </a:xfrm>
          <a:prstGeom prst="rect">
            <a:avLst/>
          </a:prstGeom>
          <a:effectLst/>
        </p:spPr>
        <p:txBody>
          <a:bodyPr wrap="square" rtlCol="0" anchor="t">
            <a:spAutoFit/>
          </a:bodyPr>
          <a:lstStyle/>
          <a:p>
            <a:pPr algn="ctr"/>
            <a:r>
              <a:rPr lang="en-US" sz="1350" b="1" i="0" u="none" spc="0" dirty="0">
                <a:solidFill>
                  <a:srgbClr val="FFFFFF"/>
                </a:solidFill>
                <a:latin typeface="Amasis"/>
              </a:rPr>
              <a:t>"Any doubts and fears we had as to how the American and English Cadet would get along together were soon dispelled."</a:t>
            </a:r>
          </a:p>
          <a:p>
            <a:pPr algn="ctr"/>
            <a:endParaRPr lang="en-US" sz="1350" b="1" i="0" u="none" spc="0" dirty="0">
              <a:solidFill>
                <a:srgbClr val="FFFFFF"/>
              </a:solidFill>
              <a:latin typeface="Amasis"/>
            </a:endParaRPr>
          </a:p>
          <a:p>
            <a:pPr marL="285750" indent="-285750" algn="l">
              <a:buFont typeface="Arial"/>
              <a:buChar char="•"/>
            </a:pPr>
            <a:r>
              <a:rPr lang="en-US" sz="1350" b="1" i="0" u="none" spc="0" dirty="0">
                <a:solidFill>
                  <a:srgbClr val="FFFFFF"/>
                </a:solidFill>
                <a:latin typeface="Amasis"/>
              </a:rPr>
              <a:t>Fast friendships and relationships developed</a:t>
            </a:r>
          </a:p>
          <a:p>
            <a:pPr marL="285750" indent="-285750" algn="l">
              <a:buFont typeface="Arial"/>
              <a:buChar char="•"/>
            </a:pPr>
            <a:r>
              <a:rPr lang="en-US" sz="1350" b="1" i="0" u="none" spc="0" dirty="0">
                <a:solidFill>
                  <a:srgbClr val="FFFFFF"/>
                </a:solidFill>
                <a:latin typeface="Amasis"/>
              </a:rPr>
              <a:t>interesting sharing of cultures</a:t>
            </a:r>
          </a:p>
          <a:p>
            <a:pPr marL="285750" indent="-285750" algn="l">
              <a:buFont typeface="Arial"/>
              <a:buChar char="•"/>
            </a:pPr>
            <a:r>
              <a:rPr lang="en-US" sz="1350" b="1" i="0" u="none" spc="0" dirty="0">
                <a:solidFill>
                  <a:srgbClr val="FFFFFF"/>
                </a:solidFill>
                <a:latin typeface="Amasis"/>
              </a:rPr>
              <a:t>when RAF lives were lost, Mesa paid respects to men who died so far from home</a:t>
            </a:r>
          </a:p>
          <a:p>
            <a:pPr marL="285750" indent="-285750" algn="l">
              <a:buFont typeface="Arial"/>
              <a:buChar char="•"/>
            </a:pPr>
            <a:r>
              <a:rPr lang="en-US" sz="1350" b="1" i="0" u="none" spc="0" dirty="0">
                <a:solidFill>
                  <a:srgbClr val="FFFFFF"/>
                </a:solidFill>
                <a:latin typeface="Amasis"/>
              </a:rPr>
              <a:t>families brought men into their homes on weekends</a:t>
            </a:r>
          </a:p>
          <a:p>
            <a:pPr marL="285750" indent="-285750" algn="l">
              <a:buFont typeface="Arial"/>
              <a:buChar char="•"/>
            </a:pPr>
            <a:r>
              <a:rPr lang="en-US" sz="1350" b="1" i="0" u="none" spc="0" dirty="0">
                <a:solidFill>
                  <a:srgbClr val="FFFFFF"/>
                </a:solidFill>
                <a:latin typeface="Amasis"/>
              </a:rPr>
              <a:t>Hollywood films were made! </a:t>
            </a:r>
          </a:p>
          <a:p>
            <a:pPr algn="l"/>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p:txBody>
      </p:sp>
      <p:pic>
        <p:nvPicPr>
          <p:cNvPr id="622" name="Screen+Shot+2013-03-04+at+11.16.50+AM.png"/>
          <p:cNvPicPr>
            <a:picLocks noChangeAspect="1"/>
          </p:cNvPicPr>
          <p:nvPr/>
        </p:nvPicPr>
        <p:blipFill>
          <a:blip r:embed="rId2"/>
          <a:stretch>
            <a:fillRect/>
          </a:stretch>
        </p:blipFill>
        <p:spPr>
          <a:xfrm>
            <a:off x="3829050" y="3162300"/>
            <a:ext cx="3305175" cy="2295525"/>
          </a:xfrm>
          <a:prstGeom prst="rect">
            <a:avLst/>
          </a:prstGeom>
          <a:effectLst/>
        </p:spPr>
      </p:pic>
      <p:pic>
        <p:nvPicPr>
          <p:cNvPr id="623" name="Screen+Shot+2013-03-04+at+11.16.42+AM.png"/>
          <p:cNvPicPr>
            <a:picLocks noChangeAspect="1"/>
          </p:cNvPicPr>
          <p:nvPr/>
        </p:nvPicPr>
        <p:blipFill>
          <a:blip r:embed="rId3"/>
          <a:stretch>
            <a:fillRect/>
          </a:stretch>
        </p:blipFill>
        <p:spPr>
          <a:xfrm>
            <a:off x="752475" y="3390900"/>
            <a:ext cx="2876550" cy="2257425"/>
          </a:xfrm>
          <a:prstGeom prst="rect">
            <a:avLst/>
          </a:prstGeom>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2 2"/>
          <p:cNvSpPr/>
          <p:nvPr/>
        </p:nvSpPr>
        <p:spPr>
          <a:xfrm>
            <a:off x="-34925" y="0"/>
            <a:ext cx="7731125" cy="5715000"/>
          </a:xfrm>
          <a:prstGeom prst="rect">
            <a:avLst/>
          </a:prstGeom>
          <a:solidFill>
            <a:srgbClr val="52C1B4"/>
          </a:solidFill>
          <a:effectLst/>
        </p:spPr>
        <p:txBody>
          <a:bodyPr wrap="square" rtlCol="0" anchor="ctr">
            <a:spAutoFit/>
          </a:bodyPr>
          <a:lstStyle/>
          <a:p>
            <a:pPr algn="ctr"/>
            <a:endParaRPr/>
          </a:p>
        </p:txBody>
      </p:sp>
      <p:sp>
        <p:nvSpPr>
          <p:cNvPr id="629" name="Rectangle2 2"/>
          <p:cNvSpPr/>
          <p:nvPr/>
        </p:nvSpPr>
        <p:spPr>
          <a:xfrm>
            <a:off x="0" y="0"/>
            <a:ext cx="7629525" cy="5715000"/>
          </a:xfrm>
          <a:prstGeom prst="rect">
            <a:avLst/>
          </a:prstGeom>
          <a:effectLst/>
        </p:spPr>
        <p:txBody>
          <a:bodyPr wrap="square" rtlCol="0" anchor="ctr">
            <a:spAutoFit/>
          </a:bodyPr>
          <a:lstStyle/>
          <a:p>
            <a:pPr algn="ctr"/>
            <a:endParaRPr/>
          </a:p>
        </p:txBody>
      </p:sp>
      <p:sp>
        <p:nvSpPr>
          <p:cNvPr id="630" name="TextBox 6"/>
          <p:cNvSpPr txBox="1"/>
          <p:nvPr/>
        </p:nvSpPr>
        <p:spPr>
          <a:xfrm>
            <a:off x="-47625" y="190500"/>
            <a:ext cx="7581900" cy="733425"/>
          </a:xfrm>
          <a:prstGeom prst="rect">
            <a:avLst/>
          </a:prstGeom>
          <a:effectLst/>
        </p:spPr>
        <p:txBody>
          <a:bodyPr wrap="square" rtlCol="0" anchor="t">
            <a:spAutoFit/>
          </a:bodyPr>
          <a:lstStyle/>
          <a:p>
            <a:pPr algn="ctr"/>
            <a:r>
              <a:rPr lang="en-US" sz="5325" b="0" i="0" u="none" spc="0" dirty="0">
                <a:solidFill>
                  <a:srgbClr val="32253B"/>
                </a:solidFill>
                <a:latin typeface="Impact"/>
              </a:rPr>
              <a:t>End of the War</a:t>
            </a:r>
          </a:p>
        </p:txBody>
      </p:sp>
      <p:pic>
        <p:nvPicPr>
          <p:cNvPr id="631" name="Falcon+Field+boys2+great.jpg 1"/>
          <p:cNvPicPr>
            <a:picLocks noChangeAspect="1"/>
          </p:cNvPicPr>
          <p:nvPr/>
        </p:nvPicPr>
        <p:blipFill>
          <a:blip r:embed="rId2"/>
          <a:stretch>
            <a:fillRect/>
          </a:stretch>
        </p:blipFill>
        <p:spPr>
          <a:xfrm>
            <a:off x="1257300" y="2581275"/>
            <a:ext cx="5572125" cy="3133725"/>
          </a:xfrm>
          <a:prstGeom prst="rect">
            <a:avLst/>
          </a:prstGeom>
          <a:effectLst/>
        </p:spPr>
      </p:pic>
      <p:sp>
        <p:nvSpPr>
          <p:cNvPr id="632" name="TextBox 4"/>
          <p:cNvSpPr txBox="1"/>
          <p:nvPr/>
        </p:nvSpPr>
        <p:spPr>
          <a:xfrm>
            <a:off x="342900" y="1085850"/>
            <a:ext cx="7134225" cy="2169825"/>
          </a:xfrm>
          <a:prstGeom prst="rect">
            <a:avLst/>
          </a:prstGeom>
          <a:effectLst/>
        </p:spPr>
        <p:txBody>
          <a:bodyPr wrap="square" rtlCol="0" anchor="t">
            <a:spAutoFit/>
          </a:bodyPr>
          <a:lstStyle/>
          <a:p>
            <a:pPr marL="285750" indent="-285750" algn="l">
              <a:buFont typeface="Arial"/>
              <a:buChar char="•"/>
            </a:pPr>
            <a:r>
              <a:rPr lang="en-US" sz="1350" b="1" i="0" u="none" spc="0" dirty="0">
                <a:solidFill>
                  <a:srgbClr val="FFFFFF"/>
                </a:solidFill>
                <a:latin typeface="Amasis"/>
              </a:rPr>
              <a:t>Eventually, over 1,500 cadets graduated from Falcon Field</a:t>
            </a:r>
          </a:p>
          <a:p>
            <a:pPr marL="285750" indent="-285750" algn="l">
              <a:buFont typeface="Arial"/>
              <a:buChar char="•"/>
            </a:pPr>
            <a:r>
              <a:rPr lang="en-US" sz="1350" b="1" i="0" u="none" spc="0" dirty="0">
                <a:solidFill>
                  <a:srgbClr val="FFFFFF"/>
                </a:solidFill>
                <a:latin typeface="Amasis"/>
              </a:rPr>
              <a:t>Today, Falcon Field has become one of the 10 largest airports in the US in terms of based aircraft  (850 aircraft, industrial park with 30 aviation-related businesses, 50 commercial enterprises)</a:t>
            </a:r>
          </a:p>
          <a:p>
            <a:pPr marL="285750" indent="-285750" algn="l">
              <a:buFont typeface="Arial"/>
              <a:buChar char="•"/>
            </a:pPr>
            <a:r>
              <a:rPr lang="en-US" sz="1350" b="1" i="0" u="none" spc="0" dirty="0">
                <a:solidFill>
                  <a:srgbClr val="FFFFFF"/>
                </a:solidFill>
                <a:latin typeface="Amasis"/>
              </a:rPr>
              <a:t>The importance of Falcon Field is multifaceted.</a:t>
            </a:r>
          </a:p>
          <a:p>
            <a:pPr algn="l"/>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a:p>
            <a:pPr algn="ctr"/>
            <a:endParaRPr lang="en-US" sz="1350" b="1" i="0" u="none" spc="0" dirty="0">
              <a:solidFill>
                <a:srgbClr val="FFFFFF"/>
              </a:solidFill>
              <a:latin typeface="Amasi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sp>
        <p:nvSpPr>
          <p:cNvPr id="635" name="Body"/>
          <p:cNvSpPr txBox="1"/>
          <p:nvPr/>
        </p:nvSpPr>
        <p:spPr>
          <a:xfrm>
            <a:off x="381000" y="1276350"/>
            <a:ext cx="6810375" cy="4114800"/>
          </a:xfrm>
          <a:prstGeom prst="rect">
            <a:avLst/>
          </a:prstGeom>
          <a:effectLst/>
        </p:spPr>
        <p:txBody>
          <a:bodyPr wrap="square" rtlCol="0" anchor="t">
            <a:spAutoFit/>
          </a:bodyPr>
          <a:lstStyle/>
          <a:p>
            <a:pPr algn="l"/>
            <a:r>
              <a:rPr lang="en-US" sz="1650" b="0" i="0" u="none" spc="0" dirty="0">
                <a:solidFill>
                  <a:srgbClr val="000000"/>
                </a:solidFill>
                <a:latin typeface="Nina Compressed"/>
              </a:rPr>
              <a:t>Double-click to enter text</a:t>
            </a:r>
          </a:p>
        </p:txBody>
      </p:sp>
      <p:pic>
        <p:nvPicPr>
          <p:cNvPr id="636" name="thankyou.png"/>
          <p:cNvPicPr>
            <a:picLocks noChangeAspect="1"/>
          </p:cNvPicPr>
          <p:nvPr/>
        </p:nvPicPr>
        <p:blipFill>
          <a:blip r:embed="rId2"/>
          <a:stretch>
            <a:fillRect/>
          </a:stretch>
        </p:blipFill>
        <p:spPr>
          <a:xfrm>
            <a:off x="-152400" y="266700"/>
            <a:ext cx="7607521" cy="5076825"/>
          </a:xfrm>
          <a:prstGeom prst="rect">
            <a:avLst/>
          </a:prstGeom>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38" name="Title"/>
          <p:cNvSpPr txBox="1"/>
          <p:nvPr/>
        </p:nvSpPr>
        <p:spPr>
          <a:xfrm>
            <a:off x="381000" y="209550"/>
            <a:ext cx="6810375" cy="914400"/>
          </a:xfrm>
          <a:prstGeom prst="rect">
            <a:avLst/>
          </a:prstGeom>
          <a:effectLst/>
        </p:spPr>
        <p:txBody>
          <a:bodyPr wrap="square" rtlCol="0" anchor="ctr">
            <a:spAutoFit/>
          </a:bodyPr>
          <a:lstStyle/>
          <a:p>
            <a:pPr algn="ctr"/>
            <a:r>
              <a:rPr lang="en-US" sz="3300" b="1" i="0" u="none" spc="0" dirty="0">
                <a:solidFill>
                  <a:srgbClr val="000000"/>
                </a:solidFill>
                <a:latin typeface="Nina Compressed"/>
              </a:rPr>
              <a:t>Double-click to enter title</a:t>
            </a:r>
          </a:p>
        </p:txBody>
      </p:sp>
      <p:sp>
        <p:nvSpPr>
          <p:cNvPr id="639" name="Body"/>
          <p:cNvSpPr txBox="1"/>
          <p:nvPr/>
        </p:nvSpPr>
        <p:spPr>
          <a:xfrm>
            <a:off x="381000" y="1276350"/>
            <a:ext cx="6810375" cy="4114800"/>
          </a:xfrm>
          <a:prstGeom prst="rect">
            <a:avLst/>
          </a:prstGeom>
          <a:effectLst/>
        </p:spPr>
        <p:txBody>
          <a:bodyPr wrap="square" rtlCol="0" anchor="t">
            <a:spAutoFit/>
          </a:bodyPr>
          <a:lstStyle/>
          <a:p>
            <a:pPr algn="l"/>
            <a:r>
              <a:rPr lang="en-US" sz="1650" b="0" i="0" u="none" spc="0" dirty="0">
                <a:solidFill>
                  <a:srgbClr val="000000"/>
                </a:solidFill>
                <a:latin typeface="Nina Compressed"/>
              </a:rPr>
              <a:t>Double-click to enter text</a:t>
            </a:r>
          </a:p>
        </p:txBody>
      </p:sp>
      <p:pic>
        <p:nvPicPr>
          <p:cNvPr id="640" name="thankyou.png"/>
          <p:cNvPicPr>
            <a:picLocks noChangeAspect="1"/>
          </p:cNvPicPr>
          <p:nvPr/>
        </p:nvPicPr>
        <p:blipFill>
          <a:blip r:embed="rId2"/>
          <a:stretch>
            <a:fillRect/>
          </a:stretch>
        </p:blipFill>
        <p:spPr>
          <a:xfrm>
            <a:off x="304800" y="809625"/>
            <a:ext cx="6705600" cy="4095750"/>
          </a:xfrm>
          <a:prstGeom prst="rect">
            <a:avLst/>
          </a:prstGeom>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sp>
        <p:nvSpPr>
          <p:cNvPr id="298" name="Rectangle2 3"/>
          <p:cNvSpPr/>
          <p:nvPr/>
        </p:nvSpPr>
        <p:spPr>
          <a:xfrm>
            <a:off x="0" y="0"/>
            <a:ext cx="7629525" cy="5715000"/>
          </a:xfrm>
          <a:prstGeom prst="rect">
            <a:avLst/>
          </a:prstGeom>
          <a:effectLst/>
        </p:spPr>
        <p:txBody>
          <a:bodyPr wrap="square" rtlCol="0" anchor="ctr">
            <a:spAutoFit/>
          </a:bodyPr>
          <a:lstStyle/>
          <a:p>
            <a:pPr algn="ctr"/>
            <a:endParaRPr/>
          </a:p>
        </p:txBody>
      </p:sp>
      <p:pic>
        <p:nvPicPr>
          <p:cNvPr id="299" name="3_graphic.png 1"/>
          <p:cNvPicPr>
            <a:picLocks noChangeAspect="1"/>
          </p:cNvPicPr>
          <p:nvPr/>
        </p:nvPicPr>
        <p:blipFill>
          <a:blip r:embed="rId2"/>
          <a:stretch>
            <a:fillRect/>
          </a:stretch>
        </p:blipFill>
        <p:spPr>
          <a:xfrm>
            <a:off x="0" y="0"/>
            <a:ext cx="7620000" cy="5715000"/>
          </a:xfrm>
          <a:prstGeom prst="rect">
            <a:avLst/>
          </a:prstGeom>
          <a:effectLst/>
        </p:spPr>
      </p:pic>
      <p:sp>
        <p:nvSpPr>
          <p:cNvPr id="300" name="TextBox 2"/>
          <p:cNvSpPr txBox="1"/>
          <p:nvPr/>
        </p:nvSpPr>
        <p:spPr>
          <a:xfrm>
            <a:off x="609600" y="1276350"/>
            <a:ext cx="6543675" cy="3312445"/>
          </a:xfrm>
          <a:prstGeom prst="rect">
            <a:avLst/>
          </a:prstGeom>
          <a:effectLst/>
        </p:spPr>
        <p:txBody>
          <a:bodyPr wrap="square" rtlCol="0" anchor="t">
            <a:spAutoFit/>
          </a:bodyPr>
          <a:lstStyle/>
          <a:p>
            <a:pPr marL="342900" indent="-342900" algn="l">
              <a:buFont typeface="Arial"/>
              <a:buChar char="•"/>
            </a:pPr>
            <a:r>
              <a:rPr lang="en-US" sz="2325" b="1" i="0" u="none" spc="0" dirty="0">
                <a:solidFill>
                  <a:srgbClr val="333333"/>
                </a:solidFill>
                <a:latin typeface="Impact"/>
              </a:rPr>
              <a:t>had not been shy about interfering in Latin America for business interests</a:t>
            </a:r>
          </a:p>
          <a:p>
            <a:pPr algn="l"/>
            <a:endParaRPr lang="en-US" sz="2325" b="1" i="0" u="none" spc="0" dirty="0">
              <a:solidFill>
                <a:srgbClr val="333333"/>
              </a:solidFill>
              <a:latin typeface="Impact"/>
            </a:endParaRPr>
          </a:p>
          <a:p>
            <a:pPr marL="342900" indent="-342900" algn="l">
              <a:buFont typeface="Arial"/>
              <a:buChar char="•"/>
            </a:pPr>
            <a:r>
              <a:rPr lang="en-US" sz="2325" b="1" i="0" u="none" spc="0" dirty="0">
                <a:solidFill>
                  <a:srgbClr val="333333"/>
                </a:solidFill>
                <a:latin typeface="Impact"/>
              </a:rPr>
              <a:t>but, Hoover &amp; FDR, start"good neighbor" policy = maintain pleasant relations but generally mind our own business</a:t>
            </a:r>
          </a:p>
          <a:p>
            <a:pPr algn="l"/>
            <a:endParaRPr lang="en-US" sz="2325" b="1" i="0" u="none" spc="0" dirty="0">
              <a:solidFill>
                <a:srgbClr val="333333"/>
              </a:solidFill>
              <a:latin typeface="Impact"/>
            </a:endParaRPr>
          </a:p>
          <a:p>
            <a:pPr marL="342900" indent="-342900" algn="l">
              <a:buFont typeface="Arial"/>
              <a:buChar char="•"/>
            </a:pPr>
            <a:r>
              <a:rPr lang="en-US" sz="2325" b="1" i="0" u="none" spc="0" dirty="0">
                <a:solidFill>
                  <a:srgbClr val="333333"/>
                </a:solidFill>
                <a:latin typeface="Impact"/>
              </a:rPr>
              <a:t>tried to keep that policy elsewhere</a:t>
            </a:r>
          </a:p>
          <a:p>
            <a:pPr algn="l"/>
            <a:endParaRPr lang="en-US" sz="2325" b="1" i="0" u="none" spc="0" dirty="0">
              <a:solidFill>
                <a:srgbClr val="333333"/>
              </a:solidFill>
              <a:latin typeface="Impact"/>
            </a:endParaRPr>
          </a:p>
        </p:txBody>
      </p:sp>
      <p:sp>
        <p:nvSpPr>
          <p:cNvPr id="301" name="TextBox 1"/>
          <p:cNvSpPr txBox="1"/>
          <p:nvPr/>
        </p:nvSpPr>
        <p:spPr>
          <a:xfrm>
            <a:off x="-161925" y="200025"/>
            <a:ext cx="7620000" cy="647700"/>
          </a:xfrm>
          <a:prstGeom prst="rect">
            <a:avLst/>
          </a:prstGeom>
          <a:effectLst/>
        </p:spPr>
        <p:txBody>
          <a:bodyPr wrap="square" rtlCol="0" anchor="t">
            <a:spAutoFit/>
          </a:bodyPr>
          <a:lstStyle/>
          <a:p>
            <a:pPr algn="ctr"/>
            <a:r>
              <a:rPr lang="en-US" sz="4650" b="0" i="0" u="none" spc="0" dirty="0">
                <a:solidFill>
                  <a:srgbClr val="F39E52"/>
                </a:solidFill>
                <a:latin typeface="Impact"/>
              </a:rPr>
              <a:t>USA = GOOD NEIGHBOR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 name="Rectangle2 2"/>
          <p:cNvSpPr/>
          <p:nvPr/>
        </p:nvSpPr>
        <p:spPr>
          <a:xfrm>
            <a:off x="0" y="0"/>
            <a:ext cx="7629525" cy="5715000"/>
          </a:xfrm>
          <a:prstGeom prst="rect">
            <a:avLst/>
          </a:prstGeom>
          <a:solidFill>
            <a:srgbClr val="52C1B4"/>
          </a:solidFill>
          <a:effectLst/>
        </p:spPr>
        <p:txBody>
          <a:bodyPr wrap="square" rtlCol="0" anchor="ctr">
            <a:spAutoFit/>
          </a:bodyPr>
          <a:lstStyle/>
          <a:p>
            <a:pPr algn="ctr"/>
            <a:endParaRPr/>
          </a:p>
        </p:txBody>
      </p:sp>
      <p:pic>
        <p:nvPicPr>
          <p:cNvPr id="304" name="smiling+eyes.png"/>
          <p:cNvPicPr>
            <a:picLocks noChangeAspect="1"/>
          </p:cNvPicPr>
          <p:nvPr/>
        </p:nvPicPr>
        <p:blipFill>
          <a:blip r:embed="rId2"/>
          <a:stretch>
            <a:fillRect/>
          </a:stretch>
        </p:blipFill>
        <p:spPr>
          <a:xfrm>
            <a:off x="3000375" y="0"/>
            <a:ext cx="4619625" cy="6181725"/>
          </a:xfrm>
          <a:prstGeom prst="rect">
            <a:avLst/>
          </a:prstGeom>
          <a:effectLst/>
        </p:spPr>
      </p:pic>
      <p:sp>
        <p:nvSpPr>
          <p:cNvPr id="305" name="TextBox 2"/>
          <p:cNvSpPr txBox="1"/>
          <p:nvPr/>
        </p:nvSpPr>
        <p:spPr>
          <a:xfrm>
            <a:off x="0" y="0"/>
            <a:ext cx="4162425" cy="4905375"/>
          </a:xfrm>
          <a:prstGeom prst="rect">
            <a:avLst/>
          </a:prstGeom>
          <a:effectLst/>
        </p:spPr>
        <p:txBody>
          <a:bodyPr wrap="square" rtlCol="0" anchor="t">
            <a:spAutoFit/>
          </a:bodyPr>
          <a:lstStyle/>
          <a:p>
            <a:pPr algn="l"/>
            <a:r>
              <a:rPr lang="en-US" sz="9675" b="0" i="0" u="none" spc="0" dirty="0">
                <a:solidFill>
                  <a:srgbClr val="FFFAE9"/>
                </a:solidFill>
                <a:latin typeface="Impact"/>
              </a:rPr>
              <a:t>THE RISE OF</a:t>
            </a:r>
          </a:p>
          <a:p>
            <a:pPr algn="l"/>
            <a:r>
              <a:rPr lang="en-US" sz="9675" b="0" i="0" u="none" spc="0" dirty="0">
                <a:solidFill>
                  <a:srgbClr val="FFFAE9"/>
                </a:solidFill>
                <a:latin typeface="Impact"/>
              </a:rPr>
              <a:t>STALIN &amp; USSR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 name="Rectangle2 3"/>
          <p:cNvSpPr/>
          <p:nvPr/>
        </p:nvSpPr>
        <p:spPr>
          <a:xfrm>
            <a:off x="0" y="0"/>
            <a:ext cx="7629525" cy="5715000"/>
          </a:xfrm>
          <a:prstGeom prst="rect">
            <a:avLst/>
          </a:prstGeom>
          <a:solidFill>
            <a:srgbClr val="81CAA1"/>
          </a:solidFill>
          <a:effectLst/>
        </p:spPr>
        <p:txBody>
          <a:bodyPr wrap="square" rtlCol="0" anchor="ctr">
            <a:spAutoFit/>
          </a:bodyPr>
          <a:lstStyle/>
          <a:p>
            <a:pPr algn="ctr"/>
            <a:endParaRPr/>
          </a:p>
        </p:txBody>
      </p:sp>
      <p:pic>
        <p:nvPicPr>
          <p:cNvPr id="308" name="green+slide+graphics.png"/>
          <p:cNvPicPr>
            <a:picLocks noChangeAspect="1"/>
          </p:cNvPicPr>
          <p:nvPr/>
        </p:nvPicPr>
        <p:blipFill>
          <a:blip r:embed="rId2"/>
          <a:srcRect t="170419" b="-97252"/>
          <a:stretch>
            <a:fillRect/>
          </a:stretch>
        </p:blipFill>
        <p:spPr>
          <a:xfrm>
            <a:off x="0" y="4181475"/>
            <a:ext cx="7620000" cy="1533525"/>
          </a:xfrm>
          <a:prstGeom prst="rect">
            <a:avLst/>
          </a:prstGeom>
          <a:effectLst/>
        </p:spPr>
      </p:pic>
      <p:pic>
        <p:nvPicPr>
          <p:cNvPr id="309" name="green+slide+graphics.png 1"/>
          <p:cNvPicPr>
            <a:picLocks noChangeAspect="1"/>
          </p:cNvPicPr>
          <p:nvPr/>
        </p:nvPicPr>
        <p:blipFill>
          <a:blip r:embed="rId2"/>
          <a:srcRect l="21004" t="-30940" r="3120" b="114107"/>
          <a:stretch>
            <a:fillRect/>
          </a:stretch>
        </p:blipFill>
        <p:spPr>
          <a:xfrm>
            <a:off x="1962150" y="-476250"/>
            <a:ext cx="5781675" cy="962025"/>
          </a:xfrm>
          <a:prstGeom prst="rect">
            <a:avLst/>
          </a:prstGeom>
          <a:effectLst/>
        </p:spPr>
      </p:pic>
      <p:sp>
        <p:nvSpPr>
          <p:cNvPr id="310" name="TextBox 7"/>
          <p:cNvSpPr txBox="1"/>
          <p:nvPr/>
        </p:nvSpPr>
        <p:spPr>
          <a:xfrm>
            <a:off x="114300" y="171450"/>
            <a:ext cx="7381875" cy="4695825"/>
          </a:xfrm>
          <a:prstGeom prst="rect">
            <a:avLst/>
          </a:prstGeom>
          <a:effectLst/>
        </p:spPr>
        <p:txBody>
          <a:bodyPr wrap="square" rtlCol="0" anchor="t">
            <a:spAutoFit/>
          </a:bodyPr>
          <a:lstStyle/>
          <a:p>
            <a:pPr algn="l"/>
            <a:r>
              <a:rPr lang="en-US" sz="3000" b="1" i="0" u="sng" spc="0" dirty="0">
                <a:solidFill>
                  <a:srgbClr val="000000"/>
                </a:solidFill>
                <a:latin typeface="Impact"/>
              </a:rPr>
              <a:t>STALIN'S SOVIET UNION</a:t>
            </a:r>
          </a:p>
          <a:p>
            <a:pPr algn="l"/>
            <a:r>
              <a:rPr lang="en-US" sz="3000" b="1" i="0" u="sng" spc="0" dirty="0">
                <a:solidFill>
                  <a:srgbClr val="000000"/>
                </a:solidFill>
                <a:latin typeface="Impact"/>
              </a:rPr>
              <a:t>The Reign of Terror</a:t>
            </a:r>
          </a:p>
          <a:p>
            <a:pPr algn="l"/>
            <a:endParaRPr lang="en-US" sz="3000" b="1" i="0" u="sng" spc="0" dirty="0">
              <a:solidFill>
                <a:srgbClr val="000000"/>
              </a:solidFill>
              <a:latin typeface="Impact"/>
            </a:endParaRPr>
          </a:p>
          <a:p>
            <a:pPr algn="l"/>
            <a:r>
              <a:rPr lang="en-US" sz="2325" b="1" i="0" u="none" spc="0" dirty="0">
                <a:solidFill>
                  <a:srgbClr val="000000"/>
                </a:solidFill>
                <a:latin typeface="Impact"/>
              </a:rPr>
              <a:t>1924</a:t>
            </a:r>
          </a:p>
          <a:p>
            <a:pPr algn="l"/>
            <a:endParaRPr lang="en-US" sz="2325" b="1" i="0" u="none" spc="0" dirty="0">
              <a:solidFill>
                <a:srgbClr val="000000"/>
              </a:solidFill>
              <a:latin typeface="Impact"/>
            </a:endParaRPr>
          </a:p>
          <a:p>
            <a:pPr algn="l"/>
            <a:r>
              <a:rPr lang="en-US" sz="2325" b="1" i="0" u="none" spc="0" dirty="0">
                <a:solidFill>
                  <a:srgbClr val="000000"/>
                </a:solidFill>
                <a:latin typeface="Impact"/>
              </a:rPr>
              <a:t>Communism</a:t>
            </a:r>
          </a:p>
          <a:p>
            <a:pPr algn="l"/>
            <a:endParaRPr lang="en-US" sz="2325" b="1" i="0" u="none" spc="0" dirty="0">
              <a:solidFill>
                <a:srgbClr val="000000"/>
              </a:solidFill>
              <a:latin typeface="Impact"/>
            </a:endParaRPr>
          </a:p>
          <a:p>
            <a:pPr algn="l"/>
            <a:r>
              <a:rPr lang="en-US" sz="2325" b="1" i="0" u="none" spc="0" dirty="0">
                <a:solidFill>
                  <a:srgbClr val="000000"/>
                </a:solidFill>
                <a:latin typeface="Impact"/>
              </a:rPr>
              <a:t>modern industrial power </a:t>
            </a:r>
          </a:p>
          <a:p>
            <a:pPr algn="l"/>
            <a:endParaRPr lang="en-US" sz="2325" b="1" i="0" u="none" spc="0" dirty="0">
              <a:solidFill>
                <a:srgbClr val="000000"/>
              </a:solidFill>
              <a:latin typeface="Impact"/>
            </a:endParaRPr>
          </a:p>
          <a:p>
            <a:pPr algn="l"/>
            <a:r>
              <a:rPr lang="en-US" sz="2325" b="1" i="0" u="none" spc="0" dirty="0">
                <a:solidFill>
                  <a:srgbClr val="000000"/>
                </a:solidFill>
                <a:latin typeface="Impact"/>
              </a:rPr>
              <a:t>Brutal control (Purges, camps, etc.)</a:t>
            </a:r>
          </a:p>
          <a:p>
            <a:pPr algn="l"/>
            <a:endParaRPr lang="en-US" sz="2325" b="1" i="0" u="none" spc="0" dirty="0">
              <a:solidFill>
                <a:srgbClr val="000000"/>
              </a:solidFill>
              <a:latin typeface="Impact"/>
            </a:endParaRPr>
          </a:p>
          <a:p>
            <a:pPr algn="l"/>
            <a:r>
              <a:rPr lang="en-US" sz="2325" b="1" i="0" u="none" spc="0" dirty="0">
                <a:solidFill>
                  <a:srgbClr val="000000"/>
                </a:solidFill>
                <a:latin typeface="Impact"/>
              </a:rPr>
              <a:t>Severe shortages, drop in standard of living, famine kills millions</a:t>
            </a:r>
          </a:p>
          <a:p>
            <a:pPr algn="l"/>
            <a:endParaRPr lang="en-US" sz="2325" b="1" i="0" u="none" spc="0" dirty="0">
              <a:solidFill>
                <a:srgbClr val="000000"/>
              </a:solidFill>
              <a:latin typeface="Impact"/>
            </a:endParaRPr>
          </a:p>
          <a:p>
            <a:pPr algn="l"/>
            <a:endParaRPr lang="en-US" sz="2325" b="1" i="0" u="none" spc="0" dirty="0">
              <a:solidFill>
                <a:srgbClr val="000000"/>
              </a:solidFill>
              <a:latin typeface="Impact"/>
            </a:endParaRPr>
          </a:p>
        </p:txBody>
      </p:sp>
      <p:sp>
        <p:nvSpPr>
          <p:cNvPr id="311" name="TextBox 5"/>
          <p:cNvSpPr txBox="1"/>
          <p:nvPr/>
        </p:nvSpPr>
        <p:spPr>
          <a:xfrm>
            <a:off x="4000500" y="171450"/>
            <a:ext cx="3381375" cy="1533525"/>
          </a:xfrm>
          <a:prstGeom prst="rect">
            <a:avLst/>
          </a:prstGeom>
          <a:effectLst/>
        </p:spPr>
        <p:txBody>
          <a:bodyPr wrap="square" rtlCol="0" anchor="t">
            <a:spAutoFit/>
          </a:bodyPr>
          <a:lstStyle/>
          <a:p>
            <a:pPr algn="r"/>
            <a:endParaRPr/>
          </a:p>
          <a:p>
            <a:pPr algn="r"/>
            <a:r>
              <a:rPr lang="en-US" sz="1650" b="1" i="0" u="none" spc="0" dirty="0">
                <a:solidFill>
                  <a:srgbClr val="5E2E26"/>
                </a:solidFill>
                <a:latin typeface="Amasis"/>
              </a:rPr>
              <a:t>By 1937:</a:t>
            </a:r>
          </a:p>
          <a:p>
            <a:pPr algn="r"/>
            <a:r>
              <a:rPr lang="en-US" sz="1650" b="1" i="0" u="none" spc="0" dirty="0">
                <a:solidFill>
                  <a:srgbClr val="5E2E26"/>
                </a:solidFill>
                <a:latin typeface="Amasis"/>
              </a:rPr>
              <a:t>10 million killed</a:t>
            </a:r>
          </a:p>
          <a:p>
            <a:pPr algn="r"/>
            <a:r>
              <a:rPr lang="en-US" sz="1650" b="1" i="0" u="none" spc="0" dirty="0">
                <a:solidFill>
                  <a:srgbClr val="5E2E26"/>
                </a:solidFill>
                <a:latin typeface="Amasis"/>
              </a:rPr>
              <a:t>18 million transported to labor camps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1941</Words>
  <Application>Microsoft Macintosh PowerPoint</Application>
  <PresentationFormat>Custom</PresentationFormat>
  <Paragraphs>330</Paragraphs>
  <Slides>69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Amasis</vt:lpstr>
      <vt:lpstr>Arial</vt:lpstr>
      <vt:lpstr>Calibri</vt:lpstr>
      <vt:lpstr>Corbel</vt:lpstr>
      <vt:lpstr>Delicious</vt:lpstr>
      <vt:lpstr>Droid Serif</vt:lpstr>
      <vt:lpstr>Folks</vt:lpstr>
      <vt:lpstr>Impact</vt:lpstr>
      <vt:lpstr>Marketing Script</vt:lpstr>
      <vt:lpstr>Nina Compressed</vt:lpstr>
      <vt:lpstr>Unkempt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sliderocket</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sliderocket</dc:creator>
  <cp:lastModifiedBy>Peter Quinn</cp:lastModifiedBy>
  <cp:revision>18</cp:revision>
  <dcterms:created xsi:type="dcterms:W3CDTF">2011-03-14T23:12:30Z</dcterms:created>
  <dcterms:modified xsi:type="dcterms:W3CDTF">2017-12-05T15:19:48Z</dcterms:modified>
</cp:coreProperties>
</file>